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60" r:id="rId5"/>
    <p:sldId id="259" r:id="rId6"/>
    <p:sldId id="261" r:id="rId7"/>
    <p:sldId id="279" r:id="rId8"/>
    <p:sldId id="264" r:id="rId9"/>
    <p:sldId id="281" r:id="rId10"/>
    <p:sldId id="282" r:id="rId11"/>
    <p:sldId id="267" r:id="rId12"/>
    <p:sldId id="266" r:id="rId13"/>
    <p:sldId id="285" r:id="rId14"/>
    <p:sldId id="284" r:id="rId15"/>
    <p:sldId id="278" r:id="rId16"/>
  </p:sldIdLst>
  <p:sldSz cx="7556500" cy="106934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Paraschiv" initials="EP" lastIdx="2" clrIdx="0">
    <p:extLst>
      <p:ext uri="{19B8F6BF-5375-455C-9EA6-DF929625EA0E}">
        <p15:presenceInfo xmlns:p15="http://schemas.microsoft.com/office/powerpoint/2012/main" userId="S-1-5-21-1550633538-3467161643-1913242501-1119" providerId="AD"/>
      </p:ext>
    </p:extLst>
  </p:cmAuthor>
  <p:cmAuthor id="2" name="Irina Zait" initials="IZ" lastIdx="26" clrIdx="1">
    <p:extLst>
      <p:ext uri="{19B8F6BF-5375-455C-9EA6-DF929625EA0E}">
        <p15:presenceInfo xmlns:p15="http://schemas.microsoft.com/office/powerpoint/2012/main" userId="S-1-5-21-1550633538-3467161643-1913242501-1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4" autoAdjust="0"/>
    <p:restoredTop sz="94660"/>
  </p:normalViewPr>
  <p:slideViewPr>
    <p:cSldViewPr>
      <p:cViewPr varScale="1">
        <p:scale>
          <a:sx n="68" d="100"/>
          <a:sy n="68" d="100"/>
        </p:scale>
        <p:origin x="232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1" i="0">
                <a:solidFill>
                  <a:srgbClr val="6D6E71"/>
                </a:solidFill>
                <a:latin typeface="Trebuchet MS"/>
                <a:cs typeface="Trebuchet MS"/>
              </a:defRPr>
            </a:lvl1pPr>
          </a:lstStyle>
          <a:p>
            <a:pPr marL="12700">
              <a:lnSpc>
                <a:spcPts val="790"/>
              </a:lnSpc>
            </a:pPr>
            <a:r>
              <a:rPr spc="-15" dirty="0"/>
              <a:t>Transparency </a:t>
            </a:r>
            <a:r>
              <a:rPr dirty="0"/>
              <a:t>Report</a:t>
            </a:r>
            <a:r>
              <a:rPr spc="-50" dirty="0"/>
              <a:t> </a:t>
            </a:r>
            <a:r>
              <a:rPr spc="-25" dirty="0"/>
              <a:t>2016</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5/2/2018</a:t>
            </a:fld>
            <a:endParaRPr lang="en-US"/>
          </a:p>
        </p:txBody>
      </p:sp>
      <p:sp>
        <p:nvSpPr>
          <p:cNvPr id="6" name="Holder 6"/>
          <p:cNvSpPr>
            <a:spLocks noGrp="1"/>
          </p:cNvSpPr>
          <p:nvPr>
            <p:ph type="sldNum" sz="quarter" idx="7"/>
          </p:nvPr>
        </p:nvSpPr>
        <p:spPr/>
        <p:txBody>
          <a:bodyPr lIns="0" tIns="0" rIns="0" bIns="0"/>
          <a:lstStyle>
            <a:lvl1pPr>
              <a:defRPr sz="800" b="1" i="0">
                <a:solidFill>
                  <a:srgbClr val="231F20"/>
                </a:solidFill>
                <a:latin typeface="Gill Sans MT"/>
                <a:cs typeface="Gill Sans MT"/>
              </a:defRPr>
            </a:lvl1pPr>
          </a:lstStyle>
          <a:p>
            <a:pPr marL="25400">
              <a:lnSpc>
                <a:spcPts val="89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00AEEF"/>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1" i="0">
                <a:solidFill>
                  <a:srgbClr val="6D6E71"/>
                </a:solidFill>
                <a:latin typeface="Trebuchet MS"/>
                <a:cs typeface="Trebuchet MS"/>
              </a:defRPr>
            </a:lvl1pPr>
          </a:lstStyle>
          <a:p>
            <a:pPr marL="12700">
              <a:lnSpc>
                <a:spcPts val="790"/>
              </a:lnSpc>
            </a:pPr>
            <a:r>
              <a:rPr spc="-15" dirty="0"/>
              <a:t>Transparency </a:t>
            </a:r>
            <a:r>
              <a:rPr dirty="0"/>
              <a:t>Report</a:t>
            </a:r>
            <a:r>
              <a:rPr spc="-50" dirty="0"/>
              <a:t> </a:t>
            </a:r>
            <a:r>
              <a:rPr spc="-25" dirty="0"/>
              <a:t>2016</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5/2/2018</a:t>
            </a:fld>
            <a:endParaRPr lang="en-US"/>
          </a:p>
        </p:txBody>
      </p:sp>
      <p:sp>
        <p:nvSpPr>
          <p:cNvPr id="6" name="Holder 6"/>
          <p:cNvSpPr>
            <a:spLocks noGrp="1"/>
          </p:cNvSpPr>
          <p:nvPr>
            <p:ph type="sldNum" sz="quarter" idx="7"/>
          </p:nvPr>
        </p:nvSpPr>
        <p:spPr/>
        <p:txBody>
          <a:bodyPr lIns="0" tIns="0" rIns="0" bIns="0"/>
          <a:lstStyle>
            <a:lvl1pPr>
              <a:defRPr sz="800" b="1" i="0">
                <a:solidFill>
                  <a:srgbClr val="231F20"/>
                </a:solidFill>
                <a:latin typeface="Gill Sans MT"/>
                <a:cs typeface="Gill Sans MT"/>
              </a:defRPr>
            </a:lvl1pPr>
          </a:lstStyle>
          <a:p>
            <a:pPr marL="25400">
              <a:lnSpc>
                <a:spcPts val="89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00AEEF"/>
                </a:solidFill>
                <a:latin typeface="Gill Sans MT"/>
                <a:cs typeface="Gill Sans MT"/>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487303" y="2780157"/>
            <a:ext cx="2540000" cy="6012815"/>
          </a:xfrm>
          <a:prstGeom prst="rect">
            <a:avLst/>
          </a:prstGeom>
        </p:spPr>
        <p:txBody>
          <a:bodyPr wrap="square" lIns="0" tIns="0" rIns="0" bIns="0">
            <a:spAutoFit/>
          </a:bodyPr>
          <a:lstStyle>
            <a:lvl1pPr>
              <a:defRPr sz="800" b="0" i="0">
                <a:solidFill>
                  <a:srgbClr val="00AEEF"/>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defRPr sz="700" b="1" i="0">
                <a:solidFill>
                  <a:srgbClr val="6D6E71"/>
                </a:solidFill>
                <a:latin typeface="Trebuchet MS"/>
                <a:cs typeface="Trebuchet MS"/>
              </a:defRPr>
            </a:lvl1pPr>
          </a:lstStyle>
          <a:p>
            <a:pPr marL="12700">
              <a:lnSpc>
                <a:spcPts val="790"/>
              </a:lnSpc>
            </a:pPr>
            <a:r>
              <a:rPr spc="-15" dirty="0"/>
              <a:t>Transparency </a:t>
            </a:r>
            <a:r>
              <a:rPr dirty="0"/>
              <a:t>Report</a:t>
            </a:r>
            <a:r>
              <a:rPr spc="-50" dirty="0"/>
              <a:t> </a:t>
            </a:r>
            <a:r>
              <a:rPr spc="-25" dirty="0"/>
              <a:t>2016</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5/2/2018</a:t>
            </a:fld>
            <a:endParaRPr lang="en-US"/>
          </a:p>
        </p:txBody>
      </p:sp>
      <p:sp>
        <p:nvSpPr>
          <p:cNvPr id="7" name="Holder 7"/>
          <p:cNvSpPr>
            <a:spLocks noGrp="1"/>
          </p:cNvSpPr>
          <p:nvPr>
            <p:ph type="sldNum" sz="quarter" idx="7"/>
          </p:nvPr>
        </p:nvSpPr>
        <p:spPr/>
        <p:txBody>
          <a:bodyPr lIns="0" tIns="0" rIns="0" bIns="0"/>
          <a:lstStyle>
            <a:lvl1pPr>
              <a:defRPr sz="800" b="1" i="0">
                <a:solidFill>
                  <a:srgbClr val="231F20"/>
                </a:solidFill>
                <a:latin typeface="Gill Sans MT"/>
                <a:cs typeface="Gill Sans MT"/>
              </a:defRPr>
            </a:lvl1pPr>
          </a:lstStyle>
          <a:p>
            <a:pPr marL="25400">
              <a:lnSpc>
                <a:spcPts val="89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00AEEF"/>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defRPr sz="700" b="1" i="0">
                <a:solidFill>
                  <a:srgbClr val="6D6E71"/>
                </a:solidFill>
                <a:latin typeface="Trebuchet MS"/>
                <a:cs typeface="Trebuchet MS"/>
              </a:defRPr>
            </a:lvl1pPr>
          </a:lstStyle>
          <a:p>
            <a:pPr marL="12700">
              <a:lnSpc>
                <a:spcPts val="790"/>
              </a:lnSpc>
            </a:pPr>
            <a:r>
              <a:rPr spc="-15" dirty="0"/>
              <a:t>Transparency </a:t>
            </a:r>
            <a:r>
              <a:rPr dirty="0"/>
              <a:t>Report</a:t>
            </a:r>
            <a:r>
              <a:rPr spc="-50" dirty="0"/>
              <a:t> </a:t>
            </a:r>
            <a:r>
              <a:rPr spc="-25" dirty="0"/>
              <a:t>2016</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5/2/2018</a:t>
            </a:fld>
            <a:endParaRPr lang="en-US"/>
          </a:p>
        </p:txBody>
      </p:sp>
      <p:sp>
        <p:nvSpPr>
          <p:cNvPr id="5" name="Holder 5"/>
          <p:cNvSpPr>
            <a:spLocks noGrp="1"/>
          </p:cNvSpPr>
          <p:nvPr>
            <p:ph type="sldNum" sz="quarter" idx="7"/>
          </p:nvPr>
        </p:nvSpPr>
        <p:spPr/>
        <p:txBody>
          <a:bodyPr lIns="0" tIns="0" rIns="0" bIns="0"/>
          <a:lstStyle>
            <a:lvl1pPr>
              <a:defRPr sz="800" b="1" i="0">
                <a:solidFill>
                  <a:srgbClr val="231F20"/>
                </a:solidFill>
                <a:latin typeface="Gill Sans MT"/>
                <a:cs typeface="Gill Sans MT"/>
              </a:defRPr>
            </a:lvl1pPr>
          </a:lstStyle>
          <a:p>
            <a:pPr marL="25400">
              <a:lnSpc>
                <a:spcPts val="89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1" i="0">
                <a:solidFill>
                  <a:srgbClr val="6D6E71"/>
                </a:solidFill>
                <a:latin typeface="Trebuchet MS"/>
                <a:cs typeface="Trebuchet MS"/>
              </a:defRPr>
            </a:lvl1pPr>
          </a:lstStyle>
          <a:p>
            <a:pPr marL="12700">
              <a:lnSpc>
                <a:spcPts val="790"/>
              </a:lnSpc>
            </a:pPr>
            <a:r>
              <a:rPr spc="-15" dirty="0"/>
              <a:t>Transparency </a:t>
            </a:r>
            <a:r>
              <a:rPr dirty="0"/>
              <a:t>Report</a:t>
            </a:r>
            <a:r>
              <a:rPr spc="-50" dirty="0"/>
              <a:t> </a:t>
            </a:r>
            <a:r>
              <a:rPr spc="-25" dirty="0"/>
              <a:t>2016</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5/2/2018</a:t>
            </a:fld>
            <a:endParaRPr lang="en-US"/>
          </a:p>
        </p:txBody>
      </p:sp>
      <p:sp>
        <p:nvSpPr>
          <p:cNvPr id="4" name="Holder 4"/>
          <p:cNvSpPr>
            <a:spLocks noGrp="1"/>
          </p:cNvSpPr>
          <p:nvPr>
            <p:ph type="sldNum" sz="quarter" idx="7"/>
          </p:nvPr>
        </p:nvSpPr>
        <p:spPr/>
        <p:txBody>
          <a:bodyPr lIns="0" tIns="0" rIns="0" bIns="0"/>
          <a:lstStyle>
            <a:lvl1pPr>
              <a:defRPr sz="800" b="1" i="0">
                <a:solidFill>
                  <a:srgbClr val="231F20"/>
                </a:solidFill>
                <a:latin typeface="Gill Sans MT"/>
                <a:cs typeface="Gill Sans MT"/>
              </a:defRPr>
            </a:lvl1pPr>
          </a:lstStyle>
          <a:p>
            <a:pPr marL="25400">
              <a:lnSpc>
                <a:spcPts val="89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0000" y="1923288"/>
            <a:ext cx="6480175" cy="0"/>
          </a:xfrm>
          <a:custGeom>
            <a:avLst/>
            <a:gdLst/>
            <a:ahLst/>
            <a:cxnLst/>
            <a:rect l="l" t="t" r="r" b="b"/>
            <a:pathLst>
              <a:path w="6480175">
                <a:moveTo>
                  <a:pt x="0" y="0"/>
                </a:moveTo>
                <a:lnTo>
                  <a:pt x="6479997" y="0"/>
                </a:lnTo>
              </a:path>
            </a:pathLst>
          </a:custGeom>
          <a:ln w="12700">
            <a:solidFill>
              <a:srgbClr val="58595B"/>
            </a:solidFill>
          </a:ln>
        </p:spPr>
        <p:txBody>
          <a:bodyPr wrap="square" lIns="0" tIns="0" rIns="0" bIns="0" rtlCol="0"/>
          <a:lstStyle/>
          <a:p>
            <a:endParaRPr/>
          </a:p>
        </p:txBody>
      </p:sp>
      <p:sp>
        <p:nvSpPr>
          <p:cNvPr id="17" name="bk object 17"/>
          <p:cNvSpPr/>
          <p:nvPr/>
        </p:nvSpPr>
        <p:spPr>
          <a:xfrm>
            <a:off x="6641566" y="10156455"/>
            <a:ext cx="0" cy="288290"/>
          </a:xfrm>
          <a:custGeom>
            <a:avLst/>
            <a:gdLst/>
            <a:ahLst/>
            <a:cxnLst/>
            <a:rect l="l" t="t" r="r" b="b"/>
            <a:pathLst>
              <a:path h="288290">
                <a:moveTo>
                  <a:pt x="0" y="287997"/>
                </a:moveTo>
                <a:lnTo>
                  <a:pt x="0" y="0"/>
                </a:lnTo>
              </a:path>
            </a:pathLst>
          </a:custGeom>
          <a:ln w="6350">
            <a:solidFill>
              <a:srgbClr val="BCBEC0"/>
            </a:solidFill>
          </a:ln>
        </p:spPr>
        <p:txBody>
          <a:bodyPr wrap="square" lIns="0" tIns="0" rIns="0" bIns="0" rtlCol="0"/>
          <a:lstStyle/>
          <a:p>
            <a:endParaRPr/>
          </a:p>
        </p:txBody>
      </p:sp>
      <p:sp>
        <p:nvSpPr>
          <p:cNvPr id="2" name="Holder 2"/>
          <p:cNvSpPr>
            <a:spLocks noGrp="1"/>
          </p:cNvSpPr>
          <p:nvPr>
            <p:ph type="title"/>
          </p:nvPr>
        </p:nvSpPr>
        <p:spPr>
          <a:xfrm>
            <a:off x="527300" y="941044"/>
            <a:ext cx="6508249" cy="929005"/>
          </a:xfrm>
          <a:prstGeom prst="rect">
            <a:avLst/>
          </a:prstGeom>
        </p:spPr>
        <p:txBody>
          <a:bodyPr wrap="square" lIns="0" tIns="0" rIns="0" bIns="0">
            <a:spAutoFit/>
          </a:bodyPr>
          <a:lstStyle>
            <a:lvl1pPr>
              <a:defRPr sz="3400" b="0" i="0">
                <a:solidFill>
                  <a:srgbClr val="00AEEF"/>
                </a:solidFill>
                <a:latin typeface="Gill Sans MT"/>
                <a:cs typeface="Gill Sans MT"/>
              </a:defRPr>
            </a:lvl1pPr>
          </a:lstStyle>
          <a:p>
            <a:endParaRPr/>
          </a:p>
        </p:txBody>
      </p:sp>
      <p:sp>
        <p:nvSpPr>
          <p:cNvPr id="3" name="Holder 3"/>
          <p:cNvSpPr>
            <a:spLocks noGrp="1"/>
          </p:cNvSpPr>
          <p:nvPr>
            <p:ph type="body" idx="1"/>
          </p:nvPr>
        </p:nvSpPr>
        <p:spPr>
          <a:xfrm>
            <a:off x="1796821" y="3880027"/>
            <a:ext cx="5229859" cy="47682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382996" y="10259958"/>
            <a:ext cx="1102995" cy="114300"/>
          </a:xfrm>
          <a:prstGeom prst="rect">
            <a:avLst/>
          </a:prstGeom>
        </p:spPr>
        <p:txBody>
          <a:bodyPr wrap="square" lIns="0" tIns="0" rIns="0" bIns="0">
            <a:spAutoFit/>
          </a:bodyPr>
          <a:lstStyle>
            <a:lvl1pPr>
              <a:defRPr sz="700" b="1" i="0">
                <a:solidFill>
                  <a:srgbClr val="6D6E71"/>
                </a:solidFill>
                <a:latin typeface="Trebuchet MS"/>
                <a:cs typeface="Trebuchet MS"/>
              </a:defRPr>
            </a:lvl1pPr>
          </a:lstStyle>
          <a:p>
            <a:pPr marL="12700">
              <a:lnSpc>
                <a:spcPts val="790"/>
              </a:lnSpc>
            </a:pPr>
            <a:r>
              <a:rPr spc="-15" dirty="0"/>
              <a:t>Transparency </a:t>
            </a:r>
            <a:r>
              <a:rPr dirty="0"/>
              <a:t>Report</a:t>
            </a:r>
            <a:r>
              <a:rPr spc="-50" dirty="0"/>
              <a:t> </a:t>
            </a:r>
            <a:r>
              <a:rPr spc="-25" dirty="0"/>
              <a:t>2016</a:t>
            </a: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5/2/2018</a:t>
            </a:fld>
            <a:endParaRPr lang="en-US"/>
          </a:p>
        </p:txBody>
      </p:sp>
      <p:sp>
        <p:nvSpPr>
          <p:cNvPr id="6" name="Holder 6"/>
          <p:cNvSpPr>
            <a:spLocks noGrp="1"/>
          </p:cNvSpPr>
          <p:nvPr>
            <p:ph type="sldNum" sz="quarter" idx="7"/>
          </p:nvPr>
        </p:nvSpPr>
        <p:spPr>
          <a:xfrm>
            <a:off x="6881621" y="10249937"/>
            <a:ext cx="163829" cy="127000"/>
          </a:xfrm>
          <a:prstGeom prst="rect">
            <a:avLst/>
          </a:prstGeom>
        </p:spPr>
        <p:txBody>
          <a:bodyPr wrap="square" lIns="0" tIns="0" rIns="0" bIns="0">
            <a:spAutoFit/>
          </a:bodyPr>
          <a:lstStyle>
            <a:lvl1pPr>
              <a:defRPr sz="800" b="1" i="0">
                <a:solidFill>
                  <a:srgbClr val="231F20"/>
                </a:solidFill>
                <a:latin typeface="Gill Sans MT"/>
                <a:cs typeface="Gill Sans MT"/>
              </a:defRPr>
            </a:lvl1pPr>
          </a:lstStyle>
          <a:p>
            <a:pPr marL="25400">
              <a:lnSpc>
                <a:spcPts val="89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9992" cy="10692003"/>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372694" y="6420688"/>
            <a:ext cx="3637191" cy="3538613"/>
          </a:xfrm>
          <a:prstGeom prst="rect">
            <a:avLst/>
          </a:prstGeom>
          <a:blipFill>
            <a:blip r:embed="rId3" cstate="print"/>
            <a:stretch>
              <a:fillRect/>
            </a:stretch>
          </a:blipFill>
        </p:spPr>
        <p:txBody>
          <a:bodyPr wrap="square" lIns="0" tIns="0" rIns="0" bIns="0" rtlCol="0"/>
          <a:lstStyle/>
          <a:p>
            <a:endParaRPr dirty="0"/>
          </a:p>
        </p:txBody>
      </p:sp>
      <p:sp>
        <p:nvSpPr>
          <p:cNvPr id="9" name="object 9"/>
          <p:cNvSpPr txBox="1"/>
          <p:nvPr/>
        </p:nvSpPr>
        <p:spPr>
          <a:xfrm>
            <a:off x="341998" y="9972002"/>
            <a:ext cx="6840220" cy="477695"/>
          </a:xfrm>
          <a:prstGeom prst="rect">
            <a:avLst/>
          </a:prstGeom>
          <a:solidFill>
            <a:srgbClr val="00AEEF"/>
          </a:solidFill>
        </p:spPr>
        <p:txBody>
          <a:bodyPr vert="horz" wrap="square" lIns="0" tIns="635" rIns="0" bIns="0" rtlCol="0">
            <a:spAutoFit/>
          </a:bodyPr>
          <a:lstStyle/>
          <a:p>
            <a:pPr>
              <a:lnSpc>
                <a:spcPct val="100000"/>
              </a:lnSpc>
              <a:spcBef>
                <a:spcPts val="5"/>
              </a:spcBef>
            </a:pPr>
            <a:endParaRPr sz="1300" dirty="0">
              <a:latin typeface="Times New Roman"/>
              <a:cs typeface="Times New Roman"/>
            </a:endParaRPr>
          </a:p>
          <a:p>
            <a:pPr marL="359410">
              <a:lnSpc>
                <a:spcPct val="100000"/>
              </a:lnSpc>
              <a:tabLst>
                <a:tab pos="4458335" algn="l"/>
              </a:tabLst>
            </a:pPr>
            <a:r>
              <a:rPr sz="1000" b="1" spc="10" dirty="0" smtClean="0">
                <a:solidFill>
                  <a:srgbClr val="FFFFFF"/>
                </a:solidFill>
                <a:latin typeface="Gill Sans MT"/>
                <a:cs typeface="Gill Sans MT"/>
              </a:rPr>
              <a:t>www.moorestephens</a:t>
            </a:r>
            <a:r>
              <a:rPr lang="en-US" sz="1000" b="1" spc="10" dirty="0" smtClean="0">
                <a:solidFill>
                  <a:srgbClr val="FFFFFF"/>
                </a:solidFill>
                <a:latin typeface="Gill Sans MT"/>
                <a:cs typeface="Gill Sans MT"/>
              </a:rPr>
              <a:t>-ksc.ro</a:t>
            </a:r>
            <a:r>
              <a:rPr sz="1000" b="1" spc="10" dirty="0">
                <a:solidFill>
                  <a:srgbClr val="FFFFFF"/>
                </a:solidFill>
                <a:latin typeface="Gill Sans MT"/>
                <a:cs typeface="Gill Sans MT"/>
              </a:rPr>
              <a:t>	</a:t>
            </a:r>
            <a:r>
              <a:rPr sz="1200" spc="195" baseline="6944" dirty="0">
                <a:solidFill>
                  <a:srgbClr val="FFFFFF"/>
                </a:solidFill>
                <a:latin typeface="Calibri"/>
                <a:cs typeface="Calibri"/>
              </a:rPr>
              <a:t>PRECISE. </a:t>
            </a:r>
            <a:r>
              <a:rPr sz="1200" spc="217" baseline="6944" dirty="0">
                <a:solidFill>
                  <a:srgbClr val="FFFFFF"/>
                </a:solidFill>
                <a:latin typeface="Calibri"/>
                <a:cs typeface="Calibri"/>
              </a:rPr>
              <a:t>PROVEN.</a:t>
            </a:r>
            <a:r>
              <a:rPr sz="1200" spc="555" baseline="6944" dirty="0">
                <a:solidFill>
                  <a:srgbClr val="FFFFFF"/>
                </a:solidFill>
                <a:latin typeface="Calibri"/>
                <a:cs typeface="Calibri"/>
              </a:rPr>
              <a:t> </a:t>
            </a:r>
            <a:r>
              <a:rPr sz="1200" spc="225" baseline="6944" dirty="0">
                <a:solidFill>
                  <a:srgbClr val="FFFFFF"/>
                </a:solidFill>
                <a:latin typeface="Calibri"/>
                <a:cs typeface="Calibri"/>
              </a:rPr>
              <a:t>PERFORMANCE</a:t>
            </a:r>
            <a:r>
              <a:rPr sz="1200" spc="225" baseline="6944" dirty="0" smtClean="0">
                <a:solidFill>
                  <a:srgbClr val="FFFFFF"/>
                </a:solidFill>
                <a:latin typeface="Calibri"/>
                <a:cs typeface="Calibri"/>
              </a:rPr>
              <a:t>.</a:t>
            </a:r>
            <a:endParaRPr lang="en-US" sz="1200" spc="225" baseline="6944" dirty="0" smtClean="0">
              <a:solidFill>
                <a:srgbClr val="FFFFFF"/>
              </a:solidFill>
              <a:latin typeface="Calibri"/>
              <a:cs typeface="Calibri"/>
            </a:endParaRPr>
          </a:p>
          <a:p>
            <a:pPr marL="359410">
              <a:lnSpc>
                <a:spcPct val="100000"/>
              </a:lnSpc>
              <a:tabLst>
                <a:tab pos="4458335" algn="l"/>
              </a:tabLst>
            </a:pPr>
            <a:r>
              <a:rPr sz="1200" spc="-112" baseline="6944" dirty="0" smtClean="0">
                <a:solidFill>
                  <a:srgbClr val="FFFFFF"/>
                </a:solidFill>
                <a:latin typeface="Calibri"/>
                <a:cs typeface="Calibri"/>
              </a:rPr>
              <a:t> </a:t>
            </a:r>
            <a:endParaRPr sz="1200" baseline="6944" dirty="0">
              <a:latin typeface="Calibri"/>
              <a:cs typeface="Calibri"/>
            </a:endParaRPr>
          </a:p>
        </p:txBody>
      </p:sp>
      <p:sp>
        <p:nvSpPr>
          <p:cNvPr id="11" name="object 11"/>
          <p:cNvSpPr/>
          <p:nvPr/>
        </p:nvSpPr>
        <p:spPr>
          <a:xfrm>
            <a:off x="4830406" y="723455"/>
            <a:ext cx="210185" cy="156210"/>
          </a:xfrm>
          <a:custGeom>
            <a:avLst/>
            <a:gdLst/>
            <a:ahLst/>
            <a:cxnLst/>
            <a:rect l="l" t="t" r="r" b="b"/>
            <a:pathLst>
              <a:path w="210185" h="156209">
                <a:moveTo>
                  <a:pt x="69934" y="45377"/>
                </a:moveTo>
                <a:lnTo>
                  <a:pt x="43726" y="45377"/>
                </a:lnTo>
                <a:lnTo>
                  <a:pt x="103682" y="155879"/>
                </a:lnTo>
                <a:lnTo>
                  <a:pt x="124169" y="115366"/>
                </a:lnTo>
                <a:lnTo>
                  <a:pt x="107950" y="115366"/>
                </a:lnTo>
                <a:lnTo>
                  <a:pt x="69934" y="45377"/>
                </a:lnTo>
                <a:close/>
              </a:path>
              <a:path w="210185" h="156209">
                <a:moveTo>
                  <a:pt x="45288" y="0"/>
                </a:moveTo>
                <a:lnTo>
                  <a:pt x="8547" y="0"/>
                </a:lnTo>
                <a:lnTo>
                  <a:pt x="8547" y="698"/>
                </a:lnTo>
                <a:lnTo>
                  <a:pt x="12180" y="1697"/>
                </a:lnTo>
                <a:lnTo>
                  <a:pt x="19848" y="5414"/>
                </a:lnTo>
                <a:lnTo>
                  <a:pt x="27219" y="12930"/>
                </a:lnTo>
                <a:lnTo>
                  <a:pt x="29959" y="25323"/>
                </a:lnTo>
                <a:lnTo>
                  <a:pt x="22771" y="126631"/>
                </a:lnTo>
                <a:lnTo>
                  <a:pt x="18664" y="139032"/>
                </a:lnTo>
                <a:lnTo>
                  <a:pt x="10952" y="146551"/>
                </a:lnTo>
                <a:lnTo>
                  <a:pt x="3456" y="150270"/>
                </a:lnTo>
                <a:lnTo>
                  <a:pt x="0" y="151269"/>
                </a:lnTo>
                <a:lnTo>
                  <a:pt x="0" y="151968"/>
                </a:lnTo>
                <a:lnTo>
                  <a:pt x="61976" y="151968"/>
                </a:lnTo>
                <a:lnTo>
                  <a:pt x="61976" y="151269"/>
                </a:lnTo>
                <a:lnTo>
                  <a:pt x="58096" y="150238"/>
                </a:lnTo>
                <a:lnTo>
                  <a:pt x="49858" y="146465"/>
                </a:lnTo>
                <a:lnTo>
                  <a:pt x="41875" y="138936"/>
                </a:lnTo>
                <a:lnTo>
                  <a:pt x="38760" y="126631"/>
                </a:lnTo>
                <a:lnTo>
                  <a:pt x="43726" y="45377"/>
                </a:lnTo>
                <a:lnTo>
                  <a:pt x="69934" y="45377"/>
                </a:lnTo>
                <a:lnTo>
                  <a:pt x="45288" y="0"/>
                </a:lnTo>
                <a:close/>
              </a:path>
              <a:path w="210185" h="156209">
                <a:moveTo>
                  <a:pt x="182264" y="45377"/>
                </a:moveTo>
                <a:lnTo>
                  <a:pt x="159562" y="45377"/>
                </a:lnTo>
                <a:lnTo>
                  <a:pt x="165646" y="126631"/>
                </a:lnTo>
                <a:lnTo>
                  <a:pt x="163093" y="139225"/>
                </a:lnTo>
                <a:lnTo>
                  <a:pt x="155702" y="146723"/>
                </a:lnTo>
                <a:lnTo>
                  <a:pt x="147929" y="150334"/>
                </a:lnTo>
                <a:lnTo>
                  <a:pt x="144233" y="151269"/>
                </a:lnTo>
                <a:lnTo>
                  <a:pt x="144233" y="151968"/>
                </a:lnTo>
                <a:lnTo>
                  <a:pt x="209816" y="151968"/>
                </a:lnTo>
                <a:lnTo>
                  <a:pt x="209816" y="151269"/>
                </a:lnTo>
                <a:lnTo>
                  <a:pt x="206599" y="150366"/>
                </a:lnTo>
                <a:lnTo>
                  <a:pt x="199626" y="146808"/>
                </a:lnTo>
                <a:lnTo>
                  <a:pt x="192398" y="139321"/>
                </a:lnTo>
                <a:lnTo>
                  <a:pt x="188417" y="126631"/>
                </a:lnTo>
                <a:lnTo>
                  <a:pt x="182264" y="45377"/>
                </a:lnTo>
                <a:close/>
              </a:path>
              <a:path w="210185" h="156209">
                <a:moveTo>
                  <a:pt x="201930" y="0"/>
                </a:moveTo>
                <a:lnTo>
                  <a:pt x="165188" y="0"/>
                </a:lnTo>
                <a:lnTo>
                  <a:pt x="107950" y="115366"/>
                </a:lnTo>
                <a:lnTo>
                  <a:pt x="124169" y="115366"/>
                </a:lnTo>
                <a:lnTo>
                  <a:pt x="159562" y="45377"/>
                </a:lnTo>
                <a:lnTo>
                  <a:pt x="182264" y="45377"/>
                </a:lnTo>
                <a:lnTo>
                  <a:pt x="191338" y="5414"/>
                </a:lnTo>
                <a:lnTo>
                  <a:pt x="201930" y="698"/>
                </a:lnTo>
                <a:lnTo>
                  <a:pt x="201930" y="0"/>
                </a:lnTo>
                <a:close/>
              </a:path>
            </a:pathLst>
          </a:custGeom>
          <a:solidFill>
            <a:srgbClr val="FFFFFF"/>
          </a:solidFill>
        </p:spPr>
        <p:txBody>
          <a:bodyPr wrap="square" lIns="0" tIns="0" rIns="0" bIns="0" rtlCol="0"/>
          <a:lstStyle/>
          <a:p>
            <a:endParaRPr dirty="0"/>
          </a:p>
        </p:txBody>
      </p:sp>
      <p:sp>
        <p:nvSpPr>
          <p:cNvPr id="12" name="object 12"/>
          <p:cNvSpPr/>
          <p:nvPr/>
        </p:nvSpPr>
        <p:spPr>
          <a:xfrm>
            <a:off x="5035803" y="720242"/>
            <a:ext cx="165735" cy="159385"/>
          </a:xfrm>
          <a:custGeom>
            <a:avLst/>
            <a:gdLst/>
            <a:ahLst/>
            <a:cxnLst/>
            <a:rect l="l" t="t" r="r" b="b"/>
            <a:pathLst>
              <a:path w="165735" h="159384">
                <a:moveTo>
                  <a:pt x="84734" y="0"/>
                </a:moveTo>
                <a:lnTo>
                  <a:pt x="51435" y="6184"/>
                </a:lnTo>
                <a:lnTo>
                  <a:pt x="24536" y="23071"/>
                </a:lnTo>
                <a:lnTo>
                  <a:pt x="6550" y="48172"/>
                </a:lnTo>
                <a:lnTo>
                  <a:pt x="0" y="78955"/>
                </a:lnTo>
                <a:lnTo>
                  <a:pt x="6580" y="111354"/>
                </a:lnTo>
                <a:lnTo>
                  <a:pt x="24423" y="136605"/>
                </a:lnTo>
                <a:lnTo>
                  <a:pt x="50679" y="153006"/>
                </a:lnTo>
                <a:lnTo>
                  <a:pt x="82499" y="158851"/>
                </a:lnTo>
                <a:lnTo>
                  <a:pt x="114505" y="152793"/>
                </a:lnTo>
                <a:lnTo>
                  <a:pt x="131024" y="142278"/>
                </a:lnTo>
                <a:lnTo>
                  <a:pt x="83616" y="142278"/>
                </a:lnTo>
                <a:lnTo>
                  <a:pt x="59635" y="136595"/>
                </a:lnTo>
                <a:lnTo>
                  <a:pt x="41387" y="121673"/>
                </a:lnTo>
                <a:lnTo>
                  <a:pt x="29776" y="100706"/>
                </a:lnTo>
                <a:lnTo>
                  <a:pt x="25704" y="76885"/>
                </a:lnTo>
                <a:lnTo>
                  <a:pt x="29769" y="52792"/>
                </a:lnTo>
                <a:lnTo>
                  <a:pt x="41332" y="33689"/>
                </a:lnTo>
                <a:lnTo>
                  <a:pt x="59448" y="21107"/>
                </a:lnTo>
                <a:lnTo>
                  <a:pt x="83172" y="16573"/>
                </a:lnTo>
                <a:lnTo>
                  <a:pt x="132819" y="16573"/>
                </a:lnTo>
                <a:lnTo>
                  <a:pt x="117436" y="6330"/>
                </a:lnTo>
                <a:lnTo>
                  <a:pt x="84734" y="0"/>
                </a:lnTo>
                <a:close/>
              </a:path>
              <a:path w="165735" h="159384">
                <a:moveTo>
                  <a:pt x="132819" y="16573"/>
                </a:moveTo>
                <a:lnTo>
                  <a:pt x="83172" y="16573"/>
                </a:lnTo>
                <a:lnTo>
                  <a:pt x="107062" y="22135"/>
                </a:lnTo>
                <a:lnTo>
                  <a:pt x="124912" y="36891"/>
                </a:lnTo>
                <a:lnTo>
                  <a:pt x="136087" y="57951"/>
                </a:lnTo>
                <a:lnTo>
                  <a:pt x="139954" y="82423"/>
                </a:lnTo>
                <a:lnTo>
                  <a:pt x="135967" y="106241"/>
                </a:lnTo>
                <a:lnTo>
                  <a:pt x="124629" y="125209"/>
                </a:lnTo>
                <a:lnTo>
                  <a:pt x="106869" y="137747"/>
                </a:lnTo>
                <a:lnTo>
                  <a:pt x="83616" y="142278"/>
                </a:lnTo>
                <a:lnTo>
                  <a:pt x="131024" y="142278"/>
                </a:lnTo>
                <a:lnTo>
                  <a:pt x="140974" y="135943"/>
                </a:lnTo>
                <a:lnTo>
                  <a:pt x="158992" y="110288"/>
                </a:lnTo>
                <a:lnTo>
                  <a:pt x="165646" y="77812"/>
                </a:lnTo>
                <a:lnTo>
                  <a:pt x="159682" y="48161"/>
                </a:lnTo>
                <a:lnTo>
                  <a:pt x="143021" y="23366"/>
                </a:lnTo>
                <a:lnTo>
                  <a:pt x="132819" y="16573"/>
                </a:lnTo>
                <a:close/>
              </a:path>
            </a:pathLst>
          </a:custGeom>
          <a:solidFill>
            <a:srgbClr val="FFFFFF"/>
          </a:solidFill>
        </p:spPr>
        <p:txBody>
          <a:bodyPr wrap="square" lIns="0" tIns="0" rIns="0" bIns="0" rtlCol="0"/>
          <a:lstStyle/>
          <a:p>
            <a:endParaRPr dirty="0"/>
          </a:p>
        </p:txBody>
      </p:sp>
      <p:sp>
        <p:nvSpPr>
          <p:cNvPr id="13" name="object 13"/>
          <p:cNvSpPr/>
          <p:nvPr/>
        </p:nvSpPr>
        <p:spPr>
          <a:xfrm>
            <a:off x="5219585" y="720242"/>
            <a:ext cx="165735" cy="159385"/>
          </a:xfrm>
          <a:custGeom>
            <a:avLst/>
            <a:gdLst/>
            <a:ahLst/>
            <a:cxnLst/>
            <a:rect l="l" t="t" r="r" b="b"/>
            <a:pathLst>
              <a:path w="165735" h="159384">
                <a:moveTo>
                  <a:pt x="84734" y="0"/>
                </a:moveTo>
                <a:lnTo>
                  <a:pt x="51435" y="6184"/>
                </a:lnTo>
                <a:lnTo>
                  <a:pt x="24536" y="23071"/>
                </a:lnTo>
                <a:lnTo>
                  <a:pt x="6550" y="48172"/>
                </a:lnTo>
                <a:lnTo>
                  <a:pt x="0" y="78955"/>
                </a:lnTo>
                <a:lnTo>
                  <a:pt x="6580" y="111354"/>
                </a:lnTo>
                <a:lnTo>
                  <a:pt x="24420" y="136605"/>
                </a:lnTo>
                <a:lnTo>
                  <a:pt x="50668" y="153006"/>
                </a:lnTo>
                <a:lnTo>
                  <a:pt x="82473" y="158851"/>
                </a:lnTo>
                <a:lnTo>
                  <a:pt x="114484" y="152793"/>
                </a:lnTo>
                <a:lnTo>
                  <a:pt x="131008" y="142278"/>
                </a:lnTo>
                <a:lnTo>
                  <a:pt x="83591" y="142278"/>
                </a:lnTo>
                <a:lnTo>
                  <a:pt x="59625" y="136595"/>
                </a:lnTo>
                <a:lnTo>
                  <a:pt x="41384" y="121673"/>
                </a:lnTo>
                <a:lnTo>
                  <a:pt x="29775" y="100706"/>
                </a:lnTo>
                <a:lnTo>
                  <a:pt x="25704" y="76885"/>
                </a:lnTo>
                <a:lnTo>
                  <a:pt x="29769" y="52792"/>
                </a:lnTo>
                <a:lnTo>
                  <a:pt x="41332" y="33689"/>
                </a:lnTo>
                <a:lnTo>
                  <a:pt x="59448" y="21107"/>
                </a:lnTo>
                <a:lnTo>
                  <a:pt x="83172" y="16573"/>
                </a:lnTo>
                <a:lnTo>
                  <a:pt x="132819" y="16573"/>
                </a:lnTo>
                <a:lnTo>
                  <a:pt x="117436" y="6330"/>
                </a:lnTo>
                <a:lnTo>
                  <a:pt x="84734" y="0"/>
                </a:lnTo>
                <a:close/>
              </a:path>
              <a:path w="165735" h="159384">
                <a:moveTo>
                  <a:pt x="132819" y="16573"/>
                </a:moveTo>
                <a:lnTo>
                  <a:pt x="83172" y="16573"/>
                </a:lnTo>
                <a:lnTo>
                  <a:pt x="107062" y="22135"/>
                </a:lnTo>
                <a:lnTo>
                  <a:pt x="124912" y="36891"/>
                </a:lnTo>
                <a:lnTo>
                  <a:pt x="136087" y="57951"/>
                </a:lnTo>
                <a:lnTo>
                  <a:pt x="139954" y="82423"/>
                </a:lnTo>
                <a:lnTo>
                  <a:pt x="135967" y="106241"/>
                </a:lnTo>
                <a:lnTo>
                  <a:pt x="124626" y="125209"/>
                </a:lnTo>
                <a:lnTo>
                  <a:pt x="106858" y="137747"/>
                </a:lnTo>
                <a:lnTo>
                  <a:pt x="83591" y="142278"/>
                </a:lnTo>
                <a:lnTo>
                  <a:pt x="131008" y="142278"/>
                </a:lnTo>
                <a:lnTo>
                  <a:pt x="140962" y="135943"/>
                </a:lnTo>
                <a:lnTo>
                  <a:pt x="158988" y="110288"/>
                </a:lnTo>
                <a:lnTo>
                  <a:pt x="165646" y="77812"/>
                </a:lnTo>
                <a:lnTo>
                  <a:pt x="159682" y="48161"/>
                </a:lnTo>
                <a:lnTo>
                  <a:pt x="143021" y="23366"/>
                </a:lnTo>
                <a:lnTo>
                  <a:pt x="132819" y="16573"/>
                </a:lnTo>
                <a:close/>
              </a:path>
            </a:pathLst>
          </a:custGeom>
          <a:solidFill>
            <a:srgbClr val="FFFFFF"/>
          </a:solidFill>
        </p:spPr>
        <p:txBody>
          <a:bodyPr wrap="square" lIns="0" tIns="0" rIns="0" bIns="0" rtlCol="0"/>
          <a:lstStyle/>
          <a:p>
            <a:endParaRPr dirty="0"/>
          </a:p>
        </p:txBody>
      </p:sp>
      <p:sp>
        <p:nvSpPr>
          <p:cNvPr id="14" name="object 14"/>
          <p:cNvSpPr/>
          <p:nvPr/>
        </p:nvSpPr>
        <p:spPr>
          <a:xfrm>
            <a:off x="5387556" y="723455"/>
            <a:ext cx="141605" cy="154305"/>
          </a:xfrm>
          <a:custGeom>
            <a:avLst/>
            <a:gdLst/>
            <a:ahLst/>
            <a:cxnLst/>
            <a:rect l="l" t="t" r="r" b="b"/>
            <a:pathLst>
              <a:path w="141604" h="154305">
                <a:moveTo>
                  <a:pt x="83291" y="81143"/>
                </a:moveTo>
                <a:lnTo>
                  <a:pt x="47055" y="81143"/>
                </a:lnTo>
                <a:lnTo>
                  <a:pt x="53111" y="81661"/>
                </a:lnTo>
                <a:lnTo>
                  <a:pt x="60729" y="84293"/>
                </a:lnTo>
                <a:lnTo>
                  <a:pt x="68071" y="90487"/>
                </a:lnTo>
                <a:lnTo>
                  <a:pt x="71606" y="96552"/>
                </a:lnTo>
                <a:lnTo>
                  <a:pt x="76096" y="105859"/>
                </a:lnTo>
                <a:lnTo>
                  <a:pt x="80461" y="115420"/>
                </a:lnTo>
                <a:lnTo>
                  <a:pt x="83616" y="122250"/>
                </a:lnTo>
                <a:lnTo>
                  <a:pt x="88479" y="131649"/>
                </a:lnTo>
                <a:lnTo>
                  <a:pt x="95597" y="142001"/>
                </a:lnTo>
                <a:lnTo>
                  <a:pt x="105457" y="150368"/>
                </a:lnTo>
                <a:lnTo>
                  <a:pt x="118541" y="153809"/>
                </a:lnTo>
                <a:lnTo>
                  <a:pt x="123439" y="153329"/>
                </a:lnTo>
                <a:lnTo>
                  <a:pt x="130108" y="151358"/>
                </a:lnTo>
                <a:lnTo>
                  <a:pt x="136686" y="147101"/>
                </a:lnTo>
                <a:lnTo>
                  <a:pt x="140592" y="140906"/>
                </a:lnTo>
                <a:lnTo>
                  <a:pt x="126911" y="140906"/>
                </a:lnTo>
                <a:lnTo>
                  <a:pt x="121945" y="137693"/>
                </a:lnTo>
                <a:lnTo>
                  <a:pt x="116016" y="131339"/>
                </a:lnTo>
                <a:lnTo>
                  <a:pt x="110242" y="121229"/>
                </a:lnTo>
                <a:lnTo>
                  <a:pt x="103839" y="108359"/>
                </a:lnTo>
                <a:lnTo>
                  <a:pt x="96024" y="93726"/>
                </a:lnTo>
                <a:lnTo>
                  <a:pt x="91027" y="87037"/>
                </a:lnTo>
                <a:lnTo>
                  <a:pt x="84928" y="82030"/>
                </a:lnTo>
                <a:lnTo>
                  <a:pt x="83291" y="81143"/>
                </a:lnTo>
                <a:close/>
              </a:path>
              <a:path w="141604" h="154305">
                <a:moveTo>
                  <a:pt x="64922" y="0"/>
                </a:moveTo>
                <a:lnTo>
                  <a:pt x="0" y="0"/>
                </a:lnTo>
                <a:lnTo>
                  <a:pt x="0" y="698"/>
                </a:lnTo>
                <a:lnTo>
                  <a:pt x="3442" y="2006"/>
                </a:lnTo>
                <a:lnTo>
                  <a:pt x="10791" y="6337"/>
                </a:lnTo>
                <a:lnTo>
                  <a:pt x="18098" y="14296"/>
                </a:lnTo>
                <a:lnTo>
                  <a:pt x="21412" y="26492"/>
                </a:lnTo>
                <a:lnTo>
                  <a:pt x="21412" y="126631"/>
                </a:lnTo>
                <a:lnTo>
                  <a:pt x="18098" y="139128"/>
                </a:lnTo>
                <a:lnTo>
                  <a:pt x="10791" y="146637"/>
                </a:lnTo>
                <a:lnTo>
                  <a:pt x="3442" y="150302"/>
                </a:lnTo>
                <a:lnTo>
                  <a:pt x="0" y="151269"/>
                </a:lnTo>
                <a:lnTo>
                  <a:pt x="0" y="151955"/>
                </a:lnTo>
                <a:lnTo>
                  <a:pt x="65595" y="151955"/>
                </a:lnTo>
                <a:lnTo>
                  <a:pt x="65595" y="151269"/>
                </a:lnTo>
                <a:lnTo>
                  <a:pt x="62283" y="150302"/>
                </a:lnTo>
                <a:lnTo>
                  <a:pt x="54997" y="146637"/>
                </a:lnTo>
                <a:lnTo>
                  <a:pt x="47711" y="139128"/>
                </a:lnTo>
                <a:lnTo>
                  <a:pt x="44399" y="126631"/>
                </a:lnTo>
                <a:lnTo>
                  <a:pt x="44399" y="81292"/>
                </a:lnTo>
                <a:lnTo>
                  <a:pt x="47055" y="81143"/>
                </a:lnTo>
                <a:lnTo>
                  <a:pt x="83291" y="81143"/>
                </a:lnTo>
                <a:lnTo>
                  <a:pt x="78404" y="78493"/>
                </a:lnTo>
                <a:lnTo>
                  <a:pt x="72135" y="76212"/>
                </a:lnTo>
                <a:lnTo>
                  <a:pt x="89715" y="72808"/>
                </a:lnTo>
                <a:lnTo>
                  <a:pt x="103104" y="65862"/>
                </a:lnTo>
                <a:lnTo>
                  <a:pt x="44183" y="65862"/>
                </a:lnTo>
                <a:lnTo>
                  <a:pt x="44183" y="14503"/>
                </a:lnTo>
                <a:lnTo>
                  <a:pt x="107527" y="14503"/>
                </a:lnTo>
                <a:lnTo>
                  <a:pt x="102858" y="9355"/>
                </a:lnTo>
                <a:lnTo>
                  <a:pt x="85905" y="2249"/>
                </a:lnTo>
                <a:lnTo>
                  <a:pt x="64922" y="0"/>
                </a:lnTo>
                <a:close/>
              </a:path>
              <a:path w="141604" h="154305">
                <a:moveTo>
                  <a:pt x="141096" y="139293"/>
                </a:moveTo>
                <a:lnTo>
                  <a:pt x="138391" y="140462"/>
                </a:lnTo>
                <a:lnTo>
                  <a:pt x="135915" y="140906"/>
                </a:lnTo>
                <a:lnTo>
                  <a:pt x="140592" y="140906"/>
                </a:lnTo>
                <a:lnTo>
                  <a:pt x="141312" y="139763"/>
                </a:lnTo>
                <a:lnTo>
                  <a:pt x="141096" y="139293"/>
                </a:lnTo>
                <a:close/>
              </a:path>
              <a:path w="141604" h="154305">
                <a:moveTo>
                  <a:pt x="107527" y="14503"/>
                </a:moveTo>
                <a:lnTo>
                  <a:pt x="59512" y="14503"/>
                </a:lnTo>
                <a:lnTo>
                  <a:pt x="74951" y="16395"/>
                </a:lnTo>
                <a:lnTo>
                  <a:pt x="85191" y="21697"/>
                </a:lnTo>
                <a:lnTo>
                  <a:pt x="90869" y="29848"/>
                </a:lnTo>
                <a:lnTo>
                  <a:pt x="92621" y="40284"/>
                </a:lnTo>
                <a:lnTo>
                  <a:pt x="90583" y="50699"/>
                </a:lnTo>
                <a:lnTo>
                  <a:pt x="84429" y="58778"/>
                </a:lnTo>
                <a:lnTo>
                  <a:pt x="74093" y="64005"/>
                </a:lnTo>
                <a:lnTo>
                  <a:pt x="59512" y="65862"/>
                </a:lnTo>
                <a:lnTo>
                  <a:pt x="103104" y="65862"/>
                </a:lnTo>
                <a:lnTo>
                  <a:pt x="104441" y="65168"/>
                </a:lnTo>
                <a:lnTo>
                  <a:pt x="114562" y="54068"/>
                </a:lnTo>
                <a:lnTo>
                  <a:pt x="118325" y="40284"/>
                </a:lnTo>
                <a:lnTo>
                  <a:pt x="114194" y="21854"/>
                </a:lnTo>
                <a:lnTo>
                  <a:pt x="107527" y="14503"/>
                </a:lnTo>
                <a:close/>
              </a:path>
            </a:pathLst>
          </a:custGeom>
          <a:solidFill>
            <a:srgbClr val="FFFFFF"/>
          </a:solidFill>
        </p:spPr>
        <p:txBody>
          <a:bodyPr wrap="square" lIns="0" tIns="0" rIns="0" bIns="0" rtlCol="0"/>
          <a:lstStyle/>
          <a:p>
            <a:endParaRPr dirty="0"/>
          </a:p>
        </p:txBody>
      </p:sp>
      <p:sp>
        <p:nvSpPr>
          <p:cNvPr id="15" name="object 15"/>
          <p:cNvSpPr/>
          <p:nvPr/>
        </p:nvSpPr>
        <p:spPr>
          <a:xfrm>
            <a:off x="5537974" y="723443"/>
            <a:ext cx="123189" cy="152400"/>
          </a:xfrm>
          <a:custGeom>
            <a:avLst/>
            <a:gdLst/>
            <a:ahLst/>
            <a:cxnLst/>
            <a:rect l="l" t="t" r="r" b="b"/>
            <a:pathLst>
              <a:path w="123189" h="152400">
                <a:moveTo>
                  <a:pt x="104355" y="0"/>
                </a:moveTo>
                <a:lnTo>
                  <a:pt x="0" y="0"/>
                </a:lnTo>
                <a:lnTo>
                  <a:pt x="0" y="698"/>
                </a:lnTo>
                <a:lnTo>
                  <a:pt x="3442" y="1701"/>
                </a:lnTo>
                <a:lnTo>
                  <a:pt x="10791" y="5443"/>
                </a:lnTo>
                <a:lnTo>
                  <a:pt x="18098" y="13026"/>
                </a:lnTo>
                <a:lnTo>
                  <a:pt x="21412" y="25552"/>
                </a:lnTo>
                <a:lnTo>
                  <a:pt x="21412" y="126631"/>
                </a:lnTo>
                <a:lnTo>
                  <a:pt x="18098" y="139034"/>
                </a:lnTo>
                <a:lnTo>
                  <a:pt x="10791" y="146557"/>
                </a:lnTo>
                <a:lnTo>
                  <a:pt x="3442" y="150281"/>
                </a:lnTo>
                <a:lnTo>
                  <a:pt x="0" y="151282"/>
                </a:lnTo>
                <a:lnTo>
                  <a:pt x="0" y="151968"/>
                </a:lnTo>
                <a:lnTo>
                  <a:pt x="112915" y="151968"/>
                </a:lnTo>
                <a:lnTo>
                  <a:pt x="116457" y="136537"/>
                </a:lnTo>
                <a:lnTo>
                  <a:pt x="44183" y="136537"/>
                </a:lnTo>
                <a:lnTo>
                  <a:pt x="44183" y="82194"/>
                </a:lnTo>
                <a:lnTo>
                  <a:pt x="102768" y="82194"/>
                </a:lnTo>
                <a:lnTo>
                  <a:pt x="102768" y="66789"/>
                </a:lnTo>
                <a:lnTo>
                  <a:pt x="44183" y="66789"/>
                </a:lnTo>
                <a:lnTo>
                  <a:pt x="44183" y="15430"/>
                </a:lnTo>
                <a:lnTo>
                  <a:pt x="104760" y="15430"/>
                </a:lnTo>
                <a:lnTo>
                  <a:pt x="104355" y="0"/>
                </a:lnTo>
                <a:close/>
              </a:path>
              <a:path w="123189" h="152400">
                <a:moveTo>
                  <a:pt x="122618" y="107302"/>
                </a:moveTo>
                <a:lnTo>
                  <a:pt x="113961" y="121584"/>
                </a:lnTo>
                <a:lnTo>
                  <a:pt x="101784" y="130554"/>
                </a:lnTo>
                <a:lnTo>
                  <a:pt x="88978" y="135207"/>
                </a:lnTo>
                <a:lnTo>
                  <a:pt x="78435" y="136537"/>
                </a:lnTo>
                <a:lnTo>
                  <a:pt x="116457" y="136537"/>
                </a:lnTo>
                <a:lnTo>
                  <a:pt x="123062" y="107759"/>
                </a:lnTo>
                <a:lnTo>
                  <a:pt x="122618" y="107302"/>
                </a:lnTo>
                <a:close/>
              </a:path>
              <a:path w="123189" h="152400">
                <a:moveTo>
                  <a:pt x="102768" y="82194"/>
                </a:moveTo>
                <a:lnTo>
                  <a:pt x="69849" y="82194"/>
                </a:lnTo>
                <a:lnTo>
                  <a:pt x="78731" y="82396"/>
                </a:lnTo>
                <a:lnTo>
                  <a:pt x="87753" y="83807"/>
                </a:lnTo>
                <a:lnTo>
                  <a:pt x="95885" y="87637"/>
                </a:lnTo>
                <a:lnTo>
                  <a:pt x="102095" y="95097"/>
                </a:lnTo>
                <a:lnTo>
                  <a:pt x="102768" y="95097"/>
                </a:lnTo>
                <a:lnTo>
                  <a:pt x="102768" y="82194"/>
                </a:lnTo>
                <a:close/>
              </a:path>
              <a:path w="123189" h="152400">
                <a:moveTo>
                  <a:pt x="102768" y="53898"/>
                </a:moveTo>
                <a:lnTo>
                  <a:pt x="102095" y="53898"/>
                </a:lnTo>
                <a:lnTo>
                  <a:pt x="95885" y="61351"/>
                </a:lnTo>
                <a:lnTo>
                  <a:pt x="87753" y="65177"/>
                </a:lnTo>
                <a:lnTo>
                  <a:pt x="78731" y="66587"/>
                </a:lnTo>
                <a:lnTo>
                  <a:pt x="69849" y="66789"/>
                </a:lnTo>
                <a:lnTo>
                  <a:pt x="102768" y="66789"/>
                </a:lnTo>
                <a:lnTo>
                  <a:pt x="102768" y="53898"/>
                </a:lnTo>
                <a:close/>
              </a:path>
              <a:path w="123189" h="152400">
                <a:moveTo>
                  <a:pt x="104760" y="15430"/>
                </a:moveTo>
                <a:lnTo>
                  <a:pt x="68071" y="15430"/>
                </a:lnTo>
                <a:lnTo>
                  <a:pt x="87525" y="18476"/>
                </a:lnTo>
                <a:lnTo>
                  <a:pt x="98175" y="25819"/>
                </a:lnTo>
                <a:lnTo>
                  <a:pt x="102956" y="34761"/>
                </a:lnTo>
                <a:lnTo>
                  <a:pt x="104800" y="42608"/>
                </a:lnTo>
                <a:lnTo>
                  <a:pt x="105473" y="42608"/>
                </a:lnTo>
                <a:lnTo>
                  <a:pt x="104760" y="15430"/>
                </a:lnTo>
                <a:close/>
              </a:path>
            </a:pathLst>
          </a:custGeom>
          <a:solidFill>
            <a:srgbClr val="FFFFFF"/>
          </a:solidFill>
        </p:spPr>
        <p:txBody>
          <a:bodyPr wrap="square" lIns="0" tIns="0" rIns="0" bIns="0" rtlCol="0"/>
          <a:lstStyle/>
          <a:p>
            <a:endParaRPr dirty="0"/>
          </a:p>
        </p:txBody>
      </p:sp>
      <p:sp>
        <p:nvSpPr>
          <p:cNvPr id="16" name="object 16"/>
          <p:cNvSpPr/>
          <p:nvPr/>
        </p:nvSpPr>
        <p:spPr>
          <a:xfrm>
            <a:off x="5742863" y="720001"/>
            <a:ext cx="104139" cy="159385"/>
          </a:xfrm>
          <a:custGeom>
            <a:avLst/>
            <a:gdLst/>
            <a:ahLst/>
            <a:cxnLst/>
            <a:rect l="l" t="t" r="r" b="b"/>
            <a:pathLst>
              <a:path w="104139" h="159384">
                <a:moveTo>
                  <a:pt x="444" y="99923"/>
                </a:moveTo>
                <a:lnTo>
                  <a:pt x="0" y="99923"/>
                </a:lnTo>
                <a:lnTo>
                  <a:pt x="2705" y="148056"/>
                </a:lnTo>
                <a:lnTo>
                  <a:pt x="11687" y="154436"/>
                </a:lnTo>
                <a:lnTo>
                  <a:pt x="19704" y="157713"/>
                </a:lnTo>
                <a:lnTo>
                  <a:pt x="31272" y="158920"/>
                </a:lnTo>
                <a:lnTo>
                  <a:pt x="50914" y="159092"/>
                </a:lnTo>
                <a:lnTo>
                  <a:pt x="73326" y="155255"/>
                </a:lnTo>
                <a:lnTo>
                  <a:pt x="89882" y="145311"/>
                </a:lnTo>
                <a:lnTo>
                  <a:pt x="91098" y="143687"/>
                </a:lnTo>
                <a:lnTo>
                  <a:pt x="51142" y="143687"/>
                </a:lnTo>
                <a:lnTo>
                  <a:pt x="36661" y="141085"/>
                </a:lnTo>
                <a:lnTo>
                  <a:pt x="22664" y="133283"/>
                </a:lnTo>
                <a:lnTo>
                  <a:pt x="10232" y="119741"/>
                </a:lnTo>
                <a:lnTo>
                  <a:pt x="444" y="99923"/>
                </a:lnTo>
                <a:close/>
              </a:path>
              <a:path w="104139" h="159384">
                <a:moveTo>
                  <a:pt x="54317" y="0"/>
                </a:moveTo>
                <a:lnTo>
                  <a:pt x="37813" y="1417"/>
                </a:lnTo>
                <a:lnTo>
                  <a:pt x="20843" y="7021"/>
                </a:lnTo>
                <a:lnTo>
                  <a:pt x="7594" y="18843"/>
                </a:lnTo>
                <a:lnTo>
                  <a:pt x="2247" y="38912"/>
                </a:lnTo>
                <a:lnTo>
                  <a:pt x="6259" y="54100"/>
                </a:lnTo>
                <a:lnTo>
                  <a:pt x="16589" y="66306"/>
                </a:lnTo>
                <a:lnTo>
                  <a:pt x="30676" y="76788"/>
                </a:lnTo>
                <a:lnTo>
                  <a:pt x="45961" y="86804"/>
                </a:lnTo>
                <a:lnTo>
                  <a:pt x="59121" y="95561"/>
                </a:lnTo>
                <a:lnTo>
                  <a:pt x="70280" y="103670"/>
                </a:lnTo>
                <a:lnTo>
                  <a:pt x="78017" y="111864"/>
                </a:lnTo>
                <a:lnTo>
                  <a:pt x="80911" y="120878"/>
                </a:lnTo>
                <a:lnTo>
                  <a:pt x="78701" y="130200"/>
                </a:lnTo>
                <a:lnTo>
                  <a:pt x="72537" y="137455"/>
                </a:lnTo>
                <a:lnTo>
                  <a:pt x="63118" y="142124"/>
                </a:lnTo>
                <a:lnTo>
                  <a:pt x="51142" y="143687"/>
                </a:lnTo>
                <a:lnTo>
                  <a:pt x="91098" y="143687"/>
                </a:lnTo>
                <a:lnTo>
                  <a:pt x="100140" y="131612"/>
                </a:lnTo>
                <a:lnTo>
                  <a:pt x="103657" y="116509"/>
                </a:lnTo>
                <a:lnTo>
                  <a:pt x="99488" y="99730"/>
                </a:lnTo>
                <a:lnTo>
                  <a:pt x="88728" y="86429"/>
                </a:lnTo>
                <a:lnTo>
                  <a:pt x="73996" y="75158"/>
                </a:lnTo>
                <a:lnTo>
                  <a:pt x="57911" y="64465"/>
                </a:lnTo>
                <a:lnTo>
                  <a:pt x="45926" y="56619"/>
                </a:lnTo>
                <a:lnTo>
                  <a:pt x="35371" y="49182"/>
                </a:lnTo>
                <a:lnTo>
                  <a:pt x="27856" y="41442"/>
                </a:lnTo>
                <a:lnTo>
                  <a:pt x="24993" y="32689"/>
                </a:lnTo>
                <a:lnTo>
                  <a:pt x="27904" y="23904"/>
                </a:lnTo>
                <a:lnTo>
                  <a:pt x="35085" y="18730"/>
                </a:lnTo>
                <a:lnTo>
                  <a:pt x="44212" y="16278"/>
                </a:lnTo>
                <a:lnTo>
                  <a:pt x="52958" y="15659"/>
                </a:lnTo>
                <a:lnTo>
                  <a:pt x="91532" y="15659"/>
                </a:lnTo>
                <a:lnTo>
                  <a:pt x="90830" y="8039"/>
                </a:lnTo>
                <a:lnTo>
                  <a:pt x="81792" y="4463"/>
                </a:lnTo>
                <a:lnTo>
                  <a:pt x="72316" y="1957"/>
                </a:lnTo>
                <a:lnTo>
                  <a:pt x="62969" y="482"/>
                </a:lnTo>
                <a:lnTo>
                  <a:pt x="54317" y="0"/>
                </a:lnTo>
                <a:close/>
              </a:path>
              <a:path w="104139" h="159384">
                <a:moveTo>
                  <a:pt x="91532" y="15659"/>
                </a:moveTo>
                <a:lnTo>
                  <a:pt x="52958" y="15659"/>
                </a:lnTo>
                <a:lnTo>
                  <a:pt x="62658" y="17018"/>
                </a:lnTo>
                <a:lnTo>
                  <a:pt x="73239" y="21701"/>
                </a:lnTo>
                <a:lnTo>
                  <a:pt x="83818" y="30618"/>
                </a:lnTo>
                <a:lnTo>
                  <a:pt x="93510" y="44678"/>
                </a:lnTo>
                <a:lnTo>
                  <a:pt x="94208" y="44678"/>
                </a:lnTo>
                <a:lnTo>
                  <a:pt x="91532" y="15659"/>
                </a:lnTo>
                <a:close/>
              </a:path>
            </a:pathLst>
          </a:custGeom>
          <a:solidFill>
            <a:srgbClr val="FFFFFF"/>
          </a:solidFill>
        </p:spPr>
        <p:txBody>
          <a:bodyPr wrap="square" lIns="0" tIns="0" rIns="0" bIns="0" rtlCol="0"/>
          <a:lstStyle/>
          <a:p>
            <a:endParaRPr dirty="0"/>
          </a:p>
        </p:txBody>
      </p:sp>
      <p:sp>
        <p:nvSpPr>
          <p:cNvPr id="17" name="object 17"/>
          <p:cNvSpPr/>
          <p:nvPr/>
        </p:nvSpPr>
        <p:spPr>
          <a:xfrm>
            <a:off x="5850191" y="723455"/>
            <a:ext cx="142240" cy="152400"/>
          </a:xfrm>
          <a:custGeom>
            <a:avLst/>
            <a:gdLst/>
            <a:ahLst/>
            <a:cxnLst/>
            <a:rect l="l" t="t" r="r" b="b"/>
            <a:pathLst>
              <a:path w="142239" h="152400">
                <a:moveTo>
                  <a:pt x="82245" y="15430"/>
                </a:moveTo>
                <a:lnTo>
                  <a:pt x="59474" y="15430"/>
                </a:lnTo>
                <a:lnTo>
                  <a:pt x="59474" y="126631"/>
                </a:lnTo>
                <a:lnTo>
                  <a:pt x="56164" y="139032"/>
                </a:lnTo>
                <a:lnTo>
                  <a:pt x="48868" y="146551"/>
                </a:lnTo>
                <a:lnTo>
                  <a:pt x="41530" y="150270"/>
                </a:lnTo>
                <a:lnTo>
                  <a:pt x="38099" y="151269"/>
                </a:lnTo>
                <a:lnTo>
                  <a:pt x="38099" y="151955"/>
                </a:lnTo>
                <a:lnTo>
                  <a:pt x="103657" y="151955"/>
                </a:lnTo>
                <a:lnTo>
                  <a:pt x="103657" y="151269"/>
                </a:lnTo>
                <a:lnTo>
                  <a:pt x="100215" y="150270"/>
                </a:lnTo>
                <a:lnTo>
                  <a:pt x="92865" y="146551"/>
                </a:lnTo>
                <a:lnTo>
                  <a:pt x="85558" y="139032"/>
                </a:lnTo>
                <a:lnTo>
                  <a:pt x="82245" y="126631"/>
                </a:lnTo>
                <a:lnTo>
                  <a:pt x="82245" y="15430"/>
                </a:lnTo>
                <a:close/>
              </a:path>
              <a:path w="142239" h="152400">
                <a:moveTo>
                  <a:pt x="141757" y="0"/>
                </a:moveTo>
                <a:lnTo>
                  <a:pt x="14185" y="0"/>
                </a:lnTo>
                <a:lnTo>
                  <a:pt x="0" y="41236"/>
                </a:lnTo>
                <a:lnTo>
                  <a:pt x="888" y="41236"/>
                </a:lnTo>
                <a:lnTo>
                  <a:pt x="11128" y="26317"/>
                </a:lnTo>
                <a:lnTo>
                  <a:pt x="20177" y="18656"/>
                </a:lnTo>
                <a:lnTo>
                  <a:pt x="33107" y="15833"/>
                </a:lnTo>
                <a:lnTo>
                  <a:pt x="54990" y="15430"/>
                </a:lnTo>
                <a:lnTo>
                  <a:pt x="136439" y="15430"/>
                </a:lnTo>
                <a:lnTo>
                  <a:pt x="141757" y="0"/>
                </a:lnTo>
                <a:close/>
              </a:path>
              <a:path w="142239" h="152400">
                <a:moveTo>
                  <a:pt x="136439" y="15430"/>
                </a:moveTo>
                <a:lnTo>
                  <a:pt x="86321" y="15430"/>
                </a:lnTo>
                <a:lnTo>
                  <a:pt x="93418" y="15833"/>
                </a:lnTo>
                <a:lnTo>
                  <a:pt x="108626" y="18656"/>
                </a:lnTo>
                <a:lnTo>
                  <a:pt x="122819" y="26317"/>
                </a:lnTo>
                <a:lnTo>
                  <a:pt x="126872" y="41236"/>
                </a:lnTo>
                <a:lnTo>
                  <a:pt x="127546" y="41236"/>
                </a:lnTo>
                <a:lnTo>
                  <a:pt x="136439" y="15430"/>
                </a:lnTo>
                <a:close/>
              </a:path>
            </a:pathLst>
          </a:custGeom>
          <a:solidFill>
            <a:srgbClr val="FFFFFF"/>
          </a:solidFill>
        </p:spPr>
        <p:txBody>
          <a:bodyPr wrap="square" lIns="0" tIns="0" rIns="0" bIns="0" rtlCol="0"/>
          <a:lstStyle/>
          <a:p>
            <a:endParaRPr dirty="0"/>
          </a:p>
        </p:txBody>
      </p:sp>
      <p:sp>
        <p:nvSpPr>
          <p:cNvPr id="18" name="object 18"/>
          <p:cNvSpPr/>
          <p:nvPr/>
        </p:nvSpPr>
        <p:spPr>
          <a:xfrm>
            <a:off x="6003925" y="723443"/>
            <a:ext cx="123189" cy="152400"/>
          </a:xfrm>
          <a:custGeom>
            <a:avLst/>
            <a:gdLst/>
            <a:ahLst/>
            <a:cxnLst/>
            <a:rect l="l" t="t" r="r" b="b"/>
            <a:pathLst>
              <a:path w="123189" h="152400">
                <a:moveTo>
                  <a:pt x="104381" y="0"/>
                </a:moveTo>
                <a:lnTo>
                  <a:pt x="0" y="0"/>
                </a:lnTo>
                <a:lnTo>
                  <a:pt x="0" y="698"/>
                </a:lnTo>
                <a:lnTo>
                  <a:pt x="3446" y="1701"/>
                </a:lnTo>
                <a:lnTo>
                  <a:pt x="10804" y="5443"/>
                </a:lnTo>
                <a:lnTo>
                  <a:pt x="18120" y="13026"/>
                </a:lnTo>
                <a:lnTo>
                  <a:pt x="21437" y="25552"/>
                </a:lnTo>
                <a:lnTo>
                  <a:pt x="21437" y="126631"/>
                </a:lnTo>
                <a:lnTo>
                  <a:pt x="18120" y="139034"/>
                </a:lnTo>
                <a:lnTo>
                  <a:pt x="10804" y="146557"/>
                </a:lnTo>
                <a:lnTo>
                  <a:pt x="3446" y="150281"/>
                </a:lnTo>
                <a:lnTo>
                  <a:pt x="0" y="151282"/>
                </a:lnTo>
                <a:lnTo>
                  <a:pt x="0" y="151968"/>
                </a:lnTo>
                <a:lnTo>
                  <a:pt x="112941" y="151968"/>
                </a:lnTo>
                <a:lnTo>
                  <a:pt x="116482" y="136537"/>
                </a:lnTo>
                <a:lnTo>
                  <a:pt x="44208" y="136537"/>
                </a:lnTo>
                <a:lnTo>
                  <a:pt x="44208" y="82194"/>
                </a:lnTo>
                <a:lnTo>
                  <a:pt x="102793" y="82194"/>
                </a:lnTo>
                <a:lnTo>
                  <a:pt x="102793" y="66789"/>
                </a:lnTo>
                <a:lnTo>
                  <a:pt x="44208" y="66789"/>
                </a:lnTo>
                <a:lnTo>
                  <a:pt x="44208" y="15430"/>
                </a:lnTo>
                <a:lnTo>
                  <a:pt x="104776" y="15430"/>
                </a:lnTo>
                <a:lnTo>
                  <a:pt x="104381" y="0"/>
                </a:lnTo>
                <a:close/>
              </a:path>
              <a:path w="123189" h="152400">
                <a:moveTo>
                  <a:pt x="122643" y="107302"/>
                </a:moveTo>
                <a:lnTo>
                  <a:pt x="113986" y="121584"/>
                </a:lnTo>
                <a:lnTo>
                  <a:pt x="101806" y="130554"/>
                </a:lnTo>
                <a:lnTo>
                  <a:pt x="88993" y="135207"/>
                </a:lnTo>
                <a:lnTo>
                  <a:pt x="78435" y="136537"/>
                </a:lnTo>
                <a:lnTo>
                  <a:pt x="116482" y="136537"/>
                </a:lnTo>
                <a:lnTo>
                  <a:pt x="123088" y="107759"/>
                </a:lnTo>
                <a:lnTo>
                  <a:pt x="122643" y="107302"/>
                </a:lnTo>
                <a:close/>
              </a:path>
              <a:path w="123189" h="152400">
                <a:moveTo>
                  <a:pt x="102793" y="82194"/>
                </a:moveTo>
                <a:lnTo>
                  <a:pt x="69875" y="82194"/>
                </a:lnTo>
                <a:lnTo>
                  <a:pt x="78757" y="82396"/>
                </a:lnTo>
                <a:lnTo>
                  <a:pt x="87779" y="83807"/>
                </a:lnTo>
                <a:lnTo>
                  <a:pt x="95910" y="87637"/>
                </a:lnTo>
                <a:lnTo>
                  <a:pt x="102120" y="95097"/>
                </a:lnTo>
                <a:lnTo>
                  <a:pt x="102793" y="95097"/>
                </a:lnTo>
                <a:lnTo>
                  <a:pt x="102793" y="82194"/>
                </a:lnTo>
                <a:close/>
              </a:path>
              <a:path w="123189" h="152400">
                <a:moveTo>
                  <a:pt x="102793" y="53898"/>
                </a:moveTo>
                <a:lnTo>
                  <a:pt x="102120" y="53898"/>
                </a:lnTo>
                <a:lnTo>
                  <a:pt x="95910" y="61351"/>
                </a:lnTo>
                <a:lnTo>
                  <a:pt x="87779" y="65177"/>
                </a:lnTo>
                <a:lnTo>
                  <a:pt x="78757" y="66587"/>
                </a:lnTo>
                <a:lnTo>
                  <a:pt x="69875" y="66789"/>
                </a:lnTo>
                <a:lnTo>
                  <a:pt x="102793" y="66789"/>
                </a:lnTo>
                <a:lnTo>
                  <a:pt x="102793" y="53898"/>
                </a:lnTo>
                <a:close/>
              </a:path>
              <a:path w="123189" h="152400">
                <a:moveTo>
                  <a:pt x="104776" y="15430"/>
                </a:moveTo>
                <a:lnTo>
                  <a:pt x="68071" y="15430"/>
                </a:lnTo>
                <a:lnTo>
                  <a:pt x="87539" y="18476"/>
                </a:lnTo>
                <a:lnTo>
                  <a:pt x="98197" y="25819"/>
                </a:lnTo>
                <a:lnTo>
                  <a:pt x="102981" y="34761"/>
                </a:lnTo>
                <a:lnTo>
                  <a:pt x="104825" y="42608"/>
                </a:lnTo>
                <a:lnTo>
                  <a:pt x="105473" y="42608"/>
                </a:lnTo>
                <a:lnTo>
                  <a:pt x="104776" y="15430"/>
                </a:lnTo>
                <a:close/>
              </a:path>
            </a:pathLst>
          </a:custGeom>
          <a:solidFill>
            <a:srgbClr val="FFFFFF"/>
          </a:solidFill>
        </p:spPr>
        <p:txBody>
          <a:bodyPr wrap="square" lIns="0" tIns="0" rIns="0" bIns="0" rtlCol="0"/>
          <a:lstStyle/>
          <a:p>
            <a:endParaRPr dirty="0"/>
          </a:p>
        </p:txBody>
      </p:sp>
      <p:sp>
        <p:nvSpPr>
          <p:cNvPr id="19" name="object 19"/>
          <p:cNvSpPr/>
          <p:nvPr/>
        </p:nvSpPr>
        <p:spPr>
          <a:xfrm>
            <a:off x="6132004" y="723443"/>
            <a:ext cx="118110" cy="152400"/>
          </a:xfrm>
          <a:custGeom>
            <a:avLst/>
            <a:gdLst/>
            <a:ahLst/>
            <a:cxnLst/>
            <a:rect l="l" t="t" r="r" b="b"/>
            <a:pathLst>
              <a:path w="118110" h="152400">
                <a:moveTo>
                  <a:pt x="64909" y="0"/>
                </a:moveTo>
                <a:lnTo>
                  <a:pt x="0" y="0"/>
                </a:lnTo>
                <a:lnTo>
                  <a:pt x="0" y="698"/>
                </a:lnTo>
                <a:lnTo>
                  <a:pt x="3438" y="1703"/>
                </a:lnTo>
                <a:lnTo>
                  <a:pt x="10793" y="5449"/>
                </a:lnTo>
                <a:lnTo>
                  <a:pt x="18107" y="13037"/>
                </a:lnTo>
                <a:lnTo>
                  <a:pt x="21424" y="25565"/>
                </a:lnTo>
                <a:lnTo>
                  <a:pt x="21424" y="126631"/>
                </a:lnTo>
                <a:lnTo>
                  <a:pt x="18107" y="139034"/>
                </a:lnTo>
                <a:lnTo>
                  <a:pt x="10793" y="146558"/>
                </a:lnTo>
                <a:lnTo>
                  <a:pt x="3438" y="150281"/>
                </a:lnTo>
                <a:lnTo>
                  <a:pt x="0" y="151282"/>
                </a:lnTo>
                <a:lnTo>
                  <a:pt x="0" y="151968"/>
                </a:lnTo>
                <a:lnTo>
                  <a:pt x="65582" y="151968"/>
                </a:lnTo>
                <a:lnTo>
                  <a:pt x="65582" y="151282"/>
                </a:lnTo>
                <a:lnTo>
                  <a:pt x="62140" y="150281"/>
                </a:lnTo>
                <a:lnTo>
                  <a:pt x="54790" y="146558"/>
                </a:lnTo>
                <a:lnTo>
                  <a:pt x="47484" y="139034"/>
                </a:lnTo>
                <a:lnTo>
                  <a:pt x="44170" y="126631"/>
                </a:lnTo>
                <a:lnTo>
                  <a:pt x="44170" y="84505"/>
                </a:lnTo>
                <a:lnTo>
                  <a:pt x="64909" y="84505"/>
                </a:lnTo>
                <a:lnTo>
                  <a:pt x="85861" y="81643"/>
                </a:lnTo>
                <a:lnTo>
                  <a:pt x="102744" y="73344"/>
                </a:lnTo>
                <a:lnTo>
                  <a:pt x="106347" y="69088"/>
                </a:lnTo>
                <a:lnTo>
                  <a:pt x="44170" y="69088"/>
                </a:lnTo>
                <a:lnTo>
                  <a:pt x="44170" y="15430"/>
                </a:lnTo>
                <a:lnTo>
                  <a:pt x="107626" y="15430"/>
                </a:lnTo>
                <a:lnTo>
                  <a:pt x="102744" y="9764"/>
                </a:lnTo>
                <a:lnTo>
                  <a:pt x="85861" y="2344"/>
                </a:lnTo>
                <a:lnTo>
                  <a:pt x="64909" y="0"/>
                </a:lnTo>
                <a:close/>
              </a:path>
              <a:path w="118110" h="152400">
                <a:moveTo>
                  <a:pt x="107626" y="15430"/>
                </a:moveTo>
                <a:lnTo>
                  <a:pt x="59499" y="15430"/>
                </a:lnTo>
                <a:lnTo>
                  <a:pt x="74813" y="17369"/>
                </a:lnTo>
                <a:lnTo>
                  <a:pt x="84998" y="22840"/>
                </a:lnTo>
                <a:lnTo>
                  <a:pt x="90644" y="31268"/>
                </a:lnTo>
                <a:lnTo>
                  <a:pt x="92392" y="42151"/>
                </a:lnTo>
                <a:lnTo>
                  <a:pt x="90360" y="53159"/>
                </a:lnTo>
                <a:lnTo>
                  <a:pt x="84232" y="61663"/>
                </a:lnTo>
                <a:lnTo>
                  <a:pt x="73961" y="67145"/>
                </a:lnTo>
                <a:lnTo>
                  <a:pt x="59499" y="69088"/>
                </a:lnTo>
                <a:lnTo>
                  <a:pt x="106347" y="69088"/>
                </a:lnTo>
                <a:lnTo>
                  <a:pt x="114010" y="60036"/>
                </a:lnTo>
                <a:lnTo>
                  <a:pt x="118110" y="42151"/>
                </a:lnTo>
                <a:lnTo>
                  <a:pt x="114000" y="22828"/>
                </a:lnTo>
                <a:lnTo>
                  <a:pt x="107626" y="15430"/>
                </a:lnTo>
                <a:close/>
              </a:path>
            </a:pathLst>
          </a:custGeom>
          <a:solidFill>
            <a:srgbClr val="FFFFFF"/>
          </a:solidFill>
        </p:spPr>
        <p:txBody>
          <a:bodyPr wrap="square" lIns="0" tIns="0" rIns="0" bIns="0" rtlCol="0"/>
          <a:lstStyle/>
          <a:p>
            <a:endParaRPr dirty="0"/>
          </a:p>
        </p:txBody>
      </p:sp>
      <p:sp>
        <p:nvSpPr>
          <p:cNvPr id="20" name="object 20"/>
          <p:cNvSpPr/>
          <p:nvPr/>
        </p:nvSpPr>
        <p:spPr>
          <a:xfrm>
            <a:off x="6256909" y="723455"/>
            <a:ext cx="171450" cy="152400"/>
          </a:xfrm>
          <a:custGeom>
            <a:avLst/>
            <a:gdLst/>
            <a:ahLst/>
            <a:cxnLst/>
            <a:rect l="l" t="t" r="r" b="b"/>
            <a:pathLst>
              <a:path w="171450" h="152400">
                <a:moveTo>
                  <a:pt x="65595" y="0"/>
                </a:moveTo>
                <a:lnTo>
                  <a:pt x="0" y="0"/>
                </a:lnTo>
                <a:lnTo>
                  <a:pt x="0" y="698"/>
                </a:lnTo>
                <a:lnTo>
                  <a:pt x="3442" y="1701"/>
                </a:lnTo>
                <a:lnTo>
                  <a:pt x="10791" y="5443"/>
                </a:lnTo>
                <a:lnTo>
                  <a:pt x="18098" y="13026"/>
                </a:lnTo>
                <a:lnTo>
                  <a:pt x="21412" y="25552"/>
                </a:lnTo>
                <a:lnTo>
                  <a:pt x="21412" y="126631"/>
                </a:lnTo>
                <a:lnTo>
                  <a:pt x="18098" y="139032"/>
                </a:lnTo>
                <a:lnTo>
                  <a:pt x="10791" y="146551"/>
                </a:lnTo>
                <a:lnTo>
                  <a:pt x="3442" y="150270"/>
                </a:lnTo>
                <a:lnTo>
                  <a:pt x="0" y="151269"/>
                </a:lnTo>
                <a:lnTo>
                  <a:pt x="0" y="151968"/>
                </a:lnTo>
                <a:lnTo>
                  <a:pt x="65595" y="151968"/>
                </a:lnTo>
                <a:lnTo>
                  <a:pt x="65595" y="151269"/>
                </a:lnTo>
                <a:lnTo>
                  <a:pt x="62153" y="150270"/>
                </a:lnTo>
                <a:lnTo>
                  <a:pt x="54803" y="146551"/>
                </a:lnTo>
                <a:lnTo>
                  <a:pt x="47496" y="139032"/>
                </a:lnTo>
                <a:lnTo>
                  <a:pt x="44183" y="126631"/>
                </a:lnTo>
                <a:lnTo>
                  <a:pt x="44183" y="76682"/>
                </a:lnTo>
                <a:lnTo>
                  <a:pt x="149428" y="76682"/>
                </a:lnTo>
                <a:lnTo>
                  <a:pt x="149428" y="61252"/>
                </a:lnTo>
                <a:lnTo>
                  <a:pt x="44183" y="61252"/>
                </a:lnTo>
                <a:lnTo>
                  <a:pt x="44183" y="25552"/>
                </a:lnTo>
                <a:lnTo>
                  <a:pt x="47496" y="13026"/>
                </a:lnTo>
                <a:lnTo>
                  <a:pt x="54803" y="5443"/>
                </a:lnTo>
                <a:lnTo>
                  <a:pt x="62153" y="1701"/>
                </a:lnTo>
                <a:lnTo>
                  <a:pt x="65595" y="698"/>
                </a:lnTo>
                <a:lnTo>
                  <a:pt x="65595" y="0"/>
                </a:lnTo>
                <a:close/>
              </a:path>
              <a:path w="171450" h="152400">
                <a:moveTo>
                  <a:pt x="149428" y="76682"/>
                </a:moveTo>
                <a:lnTo>
                  <a:pt x="126682" y="76682"/>
                </a:lnTo>
                <a:lnTo>
                  <a:pt x="126682" y="126631"/>
                </a:lnTo>
                <a:lnTo>
                  <a:pt x="123365" y="139032"/>
                </a:lnTo>
                <a:lnTo>
                  <a:pt x="116051" y="146551"/>
                </a:lnTo>
                <a:lnTo>
                  <a:pt x="108696" y="150270"/>
                </a:lnTo>
                <a:lnTo>
                  <a:pt x="105257" y="151269"/>
                </a:lnTo>
                <a:lnTo>
                  <a:pt x="105257" y="151968"/>
                </a:lnTo>
                <a:lnTo>
                  <a:pt x="170840" y="151968"/>
                </a:lnTo>
                <a:lnTo>
                  <a:pt x="170840" y="151269"/>
                </a:lnTo>
                <a:lnTo>
                  <a:pt x="167398" y="150270"/>
                </a:lnTo>
                <a:lnTo>
                  <a:pt x="160048" y="146551"/>
                </a:lnTo>
                <a:lnTo>
                  <a:pt x="152741" y="139032"/>
                </a:lnTo>
                <a:lnTo>
                  <a:pt x="149428" y="126631"/>
                </a:lnTo>
                <a:lnTo>
                  <a:pt x="149428" y="76682"/>
                </a:lnTo>
                <a:close/>
              </a:path>
              <a:path w="171450" h="152400">
                <a:moveTo>
                  <a:pt x="170840" y="0"/>
                </a:moveTo>
                <a:lnTo>
                  <a:pt x="105257" y="0"/>
                </a:lnTo>
                <a:lnTo>
                  <a:pt x="105257" y="1397"/>
                </a:lnTo>
                <a:lnTo>
                  <a:pt x="108696" y="2290"/>
                </a:lnTo>
                <a:lnTo>
                  <a:pt x="116051" y="5792"/>
                </a:lnTo>
                <a:lnTo>
                  <a:pt x="123365" y="13135"/>
                </a:lnTo>
                <a:lnTo>
                  <a:pt x="126682" y="25552"/>
                </a:lnTo>
                <a:lnTo>
                  <a:pt x="126682" y="61252"/>
                </a:lnTo>
                <a:lnTo>
                  <a:pt x="149428" y="61252"/>
                </a:lnTo>
                <a:lnTo>
                  <a:pt x="149428" y="25552"/>
                </a:lnTo>
                <a:lnTo>
                  <a:pt x="152741" y="13135"/>
                </a:lnTo>
                <a:lnTo>
                  <a:pt x="160048" y="5792"/>
                </a:lnTo>
                <a:lnTo>
                  <a:pt x="167398" y="2290"/>
                </a:lnTo>
                <a:lnTo>
                  <a:pt x="170840" y="1397"/>
                </a:lnTo>
                <a:lnTo>
                  <a:pt x="170840" y="0"/>
                </a:lnTo>
                <a:close/>
              </a:path>
            </a:pathLst>
          </a:custGeom>
          <a:solidFill>
            <a:srgbClr val="FFFFFF"/>
          </a:solidFill>
        </p:spPr>
        <p:txBody>
          <a:bodyPr wrap="square" lIns="0" tIns="0" rIns="0" bIns="0" rtlCol="0"/>
          <a:lstStyle/>
          <a:p>
            <a:endParaRPr dirty="0"/>
          </a:p>
        </p:txBody>
      </p:sp>
      <p:sp>
        <p:nvSpPr>
          <p:cNvPr id="21" name="object 21"/>
          <p:cNvSpPr/>
          <p:nvPr/>
        </p:nvSpPr>
        <p:spPr>
          <a:xfrm>
            <a:off x="6443624" y="723443"/>
            <a:ext cx="123189" cy="152400"/>
          </a:xfrm>
          <a:custGeom>
            <a:avLst/>
            <a:gdLst/>
            <a:ahLst/>
            <a:cxnLst/>
            <a:rect l="l" t="t" r="r" b="b"/>
            <a:pathLst>
              <a:path w="123190" h="152400">
                <a:moveTo>
                  <a:pt x="104343" y="0"/>
                </a:moveTo>
                <a:lnTo>
                  <a:pt x="0" y="0"/>
                </a:lnTo>
                <a:lnTo>
                  <a:pt x="0" y="698"/>
                </a:lnTo>
                <a:lnTo>
                  <a:pt x="3430" y="1701"/>
                </a:lnTo>
                <a:lnTo>
                  <a:pt x="10768" y="5443"/>
                </a:lnTo>
                <a:lnTo>
                  <a:pt x="18064" y="13026"/>
                </a:lnTo>
                <a:lnTo>
                  <a:pt x="21374" y="25552"/>
                </a:lnTo>
                <a:lnTo>
                  <a:pt x="21374" y="126631"/>
                </a:lnTo>
                <a:lnTo>
                  <a:pt x="18064" y="139034"/>
                </a:lnTo>
                <a:lnTo>
                  <a:pt x="10768" y="146557"/>
                </a:lnTo>
                <a:lnTo>
                  <a:pt x="3430" y="150281"/>
                </a:lnTo>
                <a:lnTo>
                  <a:pt x="0" y="151282"/>
                </a:lnTo>
                <a:lnTo>
                  <a:pt x="0" y="151968"/>
                </a:lnTo>
                <a:lnTo>
                  <a:pt x="112902" y="151968"/>
                </a:lnTo>
                <a:lnTo>
                  <a:pt x="116444" y="136537"/>
                </a:lnTo>
                <a:lnTo>
                  <a:pt x="44145" y="136537"/>
                </a:lnTo>
                <a:lnTo>
                  <a:pt x="44145" y="82194"/>
                </a:lnTo>
                <a:lnTo>
                  <a:pt x="102755" y="82194"/>
                </a:lnTo>
                <a:lnTo>
                  <a:pt x="102755" y="66789"/>
                </a:lnTo>
                <a:lnTo>
                  <a:pt x="44145" y="66789"/>
                </a:lnTo>
                <a:lnTo>
                  <a:pt x="44145" y="15430"/>
                </a:lnTo>
                <a:lnTo>
                  <a:pt x="104747" y="15430"/>
                </a:lnTo>
                <a:lnTo>
                  <a:pt x="104343" y="0"/>
                </a:lnTo>
                <a:close/>
              </a:path>
              <a:path w="123190" h="152400">
                <a:moveTo>
                  <a:pt x="122605" y="107302"/>
                </a:moveTo>
                <a:lnTo>
                  <a:pt x="113958" y="121584"/>
                </a:lnTo>
                <a:lnTo>
                  <a:pt x="101777" y="130554"/>
                </a:lnTo>
                <a:lnTo>
                  <a:pt x="88958" y="135207"/>
                </a:lnTo>
                <a:lnTo>
                  <a:pt x="78397" y="136537"/>
                </a:lnTo>
                <a:lnTo>
                  <a:pt x="116444" y="136537"/>
                </a:lnTo>
                <a:lnTo>
                  <a:pt x="123050" y="107759"/>
                </a:lnTo>
                <a:lnTo>
                  <a:pt x="122605" y="107302"/>
                </a:lnTo>
                <a:close/>
              </a:path>
              <a:path w="123190" h="152400">
                <a:moveTo>
                  <a:pt x="102755" y="82194"/>
                </a:moveTo>
                <a:lnTo>
                  <a:pt x="69849" y="82194"/>
                </a:lnTo>
                <a:lnTo>
                  <a:pt x="78713" y="82396"/>
                </a:lnTo>
                <a:lnTo>
                  <a:pt x="87734" y="83807"/>
                </a:lnTo>
                <a:lnTo>
                  <a:pt x="95874" y="87637"/>
                </a:lnTo>
                <a:lnTo>
                  <a:pt x="102095" y="95097"/>
                </a:lnTo>
                <a:lnTo>
                  <a:pt x="102755" y="95097"/>
                </a:lnTo>
                <a:lnTo>
                  <a:pt x="102755" y="82194"/>
                </a:lnTo>
                <a:close/>
              </a:path>
              <a:path w="123190" h="152400">
                <a:moveTo>
                  <a:pt x="102755" y="53898"/>
                </a:moveTo>
                <a:lnTo>
                  <a:pt x="102095" y="53898"/>
                </a:lnTo>
                <a:lnTo>
                  <a:pt x="95874" y="61351"/>
                </a:lnTo>
                <a:lnTo>
                  <a:pt x="87734" y="65177"/>
                </a:lnTo>
                <a:lnTo>
                  <a:pt x="78713" y="66587"/>
                </a:lnTo>
                <a:lnTo>
                  <a:pt x="69849" y="66789"/>
                </a:lnTo>
                <a:lnTo>
                  <a:pt x="102755" y="66789"/>
                </a:lnTo>
                <a:lnTo>
                  <a:pt x="102755" y="53898"/>
                </a:lnTo>
                <a:close/>
              </a:path>
              <a:path w="123190" h="152400">
                <a:moveTo>
                  <a:pt x="104747" y="15430"/>
                </a:moveTo>
                <a:lnTo>
                  <a:pt x="68033" y="15430"/>
                </a:lnTo>
                <a:lnTo>
                  <a:pt x="87501" y="18476"/>
                </a:lnTo>
                <a:lnTo>
                  <a:pt x="98161" y="25819"/>
                </a:lnTo>
                <a:lnTo>
                  <a:pt x="102948" y="34761"/>
                </a:lnTo>
                <a:lnTo>
                  <a:pt x="104800" y="42608"/>
                </a:lnTo>
                <a:lnTo>
                  <a:pt x="105460" y="42608"/>
                </a:lnTo>
                <a:lnTo>
                  <a:pt x="104747" y="15430"/>
                </a:lnTo>
                <a:close/>
              </a:path>
            </a:pathLst>
          </a:custGeom>
          <a:solidFill>
            <a:srgbClr val="FFFFFF"/>
          </a:solidFill>
        </p:spPr>
        <p:txBody>
          <a:bodyPr wrap="square" lIns="0" tIns="0" rIns="0" bIns="0" rtlCol="0"/>
          <a:lstStyle/>
          <a:p>
            <a:endParaRPr dirty="0"/>
          </a:p>
        </p:txBody>
      </p:sp>
      <p:sp>
        <p:nvSpPr>
          <p:cNvPr id="22" name="object 22"/>
          <p:cNvSpPr/>
          <p:nvPr/>
        </p:nvSpPr>
        <p:spPr>
          <a:xfrm>
            <a:off x="6570548" y="723455"/>
            <a:ext cx="160655" cy="154940"/>
          </a:xfrm>
          <a:custGeom>
            <a:avLst/>
            <a:gdLst/>
            <a:ahLst/>
            <a:cxnLst/>
            <a:rect l="l" t="t" r="r" b="b"/>
            <a:pathLst>
              <a:path w="160654" h="154940">
                <a:moveTo>
                  <a:pt x="65335" y="32473"/>
                </a:moveTo>
                <a:lnTo>
                  <a:pt x="36487" y="32473"/>
                </a:lnTo>
                <a:lnTo>
                  <a:pt x="131610" y="154508"/>
                </a:lnTo>
                <a:lnTo>
                  <a:pt x="146265" y="154508"/>
                </a:lnTo>
                <a:lnTo>
                  <a:pt x="146265" y="117208"/>
                </a:lnTo>
                <a:lnTo>
                  <a:pt x="131165" y="117208"/>
                </a:lnTo>
                <a:lnTo>
                  <a:pt x="65335" y="32473"/>
                </a:lnTo>
                <a:close/>
              </a:path>
              <a:path w="160654" h="154940">
                <a:moveTo>
                  <a:pt x="40106" y="0"/>
                </a:moveTo>
                <a:lnTo>
                  <a:pt x="0" y="0"/>
                </a:lnTo>
                <a:lnTo>
                  <a:pt x="0" y="698"/>
                </a:lnTo>
                <a:lnTo>
                  <a:pt x="3434" y="1665"/>
                </a:lnTo>
                <a:lnTo>
                  <a:pt x="10780" y="5329"/>
                </a:lnTo>
                <a:lnTo>
                  <a:pt x="18086" y="12833"/>
                </a:lnTo>
                <a:lnTo>
                  <a:pt x="21399" y="25323"/>
                </a:lnTo>
                <a:lnTo>
                  <a:pt x="21399" y="126403"/>
                </a:lnTo>
                <a:lnTo>
                  <a:pt x="19182" y="138936"/>
                </a:lnTo>
                <a:lnTo>
                  <a:pt x="14306" y="146523"/>
                </a:lnTo>
                <a:lnTo>
                  <a:pt x="9430" y="150266"/>
                </a:lnTo>
                <a:lnTo>
                  <a:pt x="7213" y="151269"/>
                </a:lnTo>
                <a:lnTo>
                  <a:pt x="7213" y="151955"/>
                </a:lnTo>
                <a:lnTo>
                  <a:pt x="50698" y="151955"/>
                </a:lnTo>
                <a:lnTo>
                  <a:pt x="50698" y="151269"/>
                </a:lnTo>
                <a:lnTo>
                  <a:pt x="42482" y="148423"/>
                </a:lnTo>
                <a:lnTo>
                  <a:pt x="38263" y="144884"/>
                </a:lnTo>
                <a:lnTo>
                  <a:pt x="36709" y="138321"/>
                </a:lnTo>
                <a:lnTo>
                  <a:pt x="36487" y="126403"/>
                </a:lnTo>
                <a:lnTo>
                  <a:pt x="36487" y="32473"/>
                </a:lnTo>
                <a:lnTo>
                  <a:pt x="65335" y="32473"/>
                </a:lnTo>
                <a:lnTo>
                  <a:pt x="40106" y="0"/>
                </a:lnTo>
                <a:close/>
              </a:path>
              <a:path w="160654" h="154940">
                <a:moveTo>
                  <a:pt x="160464" y="0"/>
                </a:moveTo>
                <a:lnTo>
                  <a:pt x="116954" y="0"/>
                </a:lnTo>
                <a:lnTo>
                  <a:pt x="116954" y="698"/>
                </a:lnTo>
                <a:lnTo>
                  <a:pt x="119265" y="2344"/>
                </a:lnTo>
                <a:lnTo>
                  <a:pt x="124140" y="7485"/>
                </a:lnTo>
                <a:lnTo>
                  <a:pt x="128975" y="16423"/>
                </a:lnTo>
                <a:lnTo>
                  <a:pt x="131165" y="29463"/>
                </a:lnTo>
                <a:lnTo>
                  <a:pt x="131165" y="117208"/>
                </a:lnTo>
                <a:lnTo>
                  <a:pt x="146265" y="117208"/>
                </a:lnTo>
                <a:lnTo>
                  <a:pt x="146265" y="29463"/>
                </a:lnTo>
                <a:lnTo>
                  <a:pt x="148452" y="16423"/>
                </a:lnTo>
                <a:lnTo>
                  <a:pt x="153279" y="7485"/>
                </a:lnTo>
                <a:lnTo>
                  <a:pt x="158149" y="2344"/>
                </a:lnTo>
                <a:lnTo>
                  <a:pt x="160464" y="698"/>
                </a:lnTo>
                <a:lnTo>
                  <a:pt x="160464" y="0"/>
                </a:lnTo>
                <a:close/>
              </a:path>
            </a:pathLst>
          </a:custGeom>
          <a:solidFill>
            <a:srgbClr val="FFFFFF"/>
          </a:solidFill>
        </p:spPr>
        <p:txBody>
          <a:bodyPr wrap="square" lIns="0" tIns="0" rIns="0" bIns="0" rtlCol="0"/>
          <a:lstStyle/>
          <a:p>
            <a:endParaRPr dirty="0"/>
          </a:p>
        </p:txBody>
      </p:sp>
      <p:sp>
        <p:nvSpPr>
          <p:cNvPr id="23" name="object 23"/>
          <p:cNvSpPr/>
          <p:nvPr/>
        </p:nvSpPr>
        <p:spPr>
          <a:xfrm>
            <a:off x="6741921" y="720001"/>
            <a:ext cx="104139" cy="159385"/>
          </a:xfrm>
          <a:custGeom>
            <a:avLst/>
            <a:gdLst/>
            <a:ahLst/>
            <a:cxnLst/>
            <a:rect l="l" t="t" r="r" b="b"/>
            <a:pathLst>
              <a:path w="104140" h="159384">
                <a:moveTo>
                  <a:pt x="444" y="99923"/>
                </a:moveTo>
                <a:lnTo>
                  <a:pt x="0" y="99923"/>
                </a:lnTo>
                <a:lnTo>
                  <a:pt x="2705" y="148056"/>
                </a:lnTo>
                <a:lnTo>
                  <a:pt x="11702" y="154436"/>
                </a:lnTo>
                <a:lnTo>
                  <a:pt x="19724" y="157713"/>
                </a:lnTo>
                <a:lnTo>
                  <a:pt x="31292" y="158920"/>
                </a:lnTo>
                <a:lnTo>
                  <a:pt x="50927" y="159092"/>
                </a:lnTo>
                <a:lnTo>
                  <a:pt x="73346" y="155255"/>
                </a:lnTo>
                <a:lnTo>
                  <a:pt x="89906" y="145311"/>
                </a:lnTo>
                <a:lnTo>
                  <a:pt x="91122" y="143687"/>
                </a:lnTo>
                <a:lnTo>
                  <a:pt x="51168" y="143687"/>
                </a:lnTo>
                <a:lnTo>
                  <a:pt x="36674" y="141085"/>
                </a:lnTo>
                <a:lnTo>
                  <a:pt x="22672" y="133283"/>
                </a:lnTo>
                <a:lnTo>
                  <a:pt x="10238" y="119741"/>
                </a:lnTo>
                <a:lnTo>
                  <a:pt x="444" y="99923"/>
                </a:lnTo>
                <a:close/>
              </a:path>
              <a:path w="104140" h="159384">
                <a:moveTo>
                  <a:pt x="54317" y="0"/>
                </a:moveTo>
                <a:lnTo>
                  <a:pt x="37815" y="1417"/>
                </a:lnTo>
                <a:lnTo>
                  <a:pt x="20850" y="7021"/>
                </a:lnTo>
                <a:lnTo>
                  <a:pt x="7604" y="18843"/>
                </a:lnTo>
                <a:lnTo>
                  <a:pt x="2260" y="38912"/>
                </a:lnTo>
                <a:lnTo>
                  <a:pt x="6271" y="54100"/>
                </a:lnTo>
                <a:lnTo>
                  <a:pt x="16598" y="66306"/>
                </a:lnTo>
                <a:lnTo>
                  <a:pt x="30689" y="76788"/>
                </a:lnTo>
                <a:lnTo>
                  <a:pt x="45986" y="86804"/>
                </a:lnTo>
                <a:lnTo>
                  <a:pt x="59148" y="95561"/>
                </a:lnTo>
                <a:lnTo>
                  <a:pt x="70297" y="103670"/>
                </a:lnTo>
                <a:lnTo>
                  <a:pt x="78022" y="111864"/>
                </a:lnTo>
                <a:lnTo>
                  <a:pt x="80911" y="120878"/>
                </a:lnTo>
                <a:lnTo>
                  <a:pt x="78702" y="130200"/>
                </a:lnTo>
                <a:lnTo>
                  <a:pt x="72540" y="137455"/>
                </a:lnTo>
                <a:lnTo>
                  <a:pt x="63129" y="142124"/>
                </a:lnTo>
                <a:lnTo>
                  <a:pt x="51168" y="143687"/>
                </a:lnTo>
                <a:lnTo>
                  <a:pt x="91122" y="143687"/>
                </a:lnTo>
                <a:lnTo>
                  <a:pt x="100165" y="131612"/>
                </a:lnTo>
                <a:lnTo>
                  <a:pt x="103682" y="116509"/>
                </a:lnTo>
                <a:lnTo>
                  <a:pt x="99510" y="99730"/>
                </a:lnTo>
                <a:lnTo>
                  <a:pt x="88741" y="86429"/>
                </a:lnTo>
                <a:lnTo>
                  <a:pt x="74000" y="75158"/>
                </a:lnTo>
                <a:lnTo>
                  <a:pt x="45932" y="56619"/>
                </a:lnTo>
                <a:lnTo>
                  <a:pt x="35390" y="49182"/>
                </a:lnTo>
                <a:lnTo>
                  <a:pt x="27888" y="41442"/>
                </a:lnTo>
                <a:lnTo>
                  <a:pt x="25031" y="32689"/>
                </a:lnTo>
                <a:lnTo>
                  <a:pt x="27936" y="23904"/>
                </a:lnTo>
                <a:lnTo>
                  <a:pt x="35104" y="18730"/>
                </a:lnTo>
                <a:lnTo>
                  <a:pt x="44218" y="16278"/>
                </a:lnTo>
                <a:lnTo>
                  <a:pt x="52959" y="15659"/>
                </a:lnTo>
                <a:lnTo>
                  <a:pt x="91532" y="15659"/>
                </a:lnTo>
                <a:lnTo>
                  <a:pt x="90830" y="8039"/>
                </a:lnTo>
                <a:lnTo>
                  <a:pt x="81792" y="4463"/>
                </a:lnTo>
                <a:lnTo>
                  <a:pt x="72316" y="1957"/>
                </a:lnTo>
                <a:lnTo>
                  <a:pt x="62969" y="482"/>
                </a:lnTo>
                <a:lnTo>
                  <a:pt x="54317" y="0"/>
                </a:lnTo>
                <a:close/>
              </a:path>
              <a:path w="104140" h="159384">
                <a:moveTo>
                  <a:pt x="91532" y="15659"/>
                </a:moveTo>
                <a:lnTo>
                  <a:pt x="52959" y="15659"/>
                </a:lnTo>
                <a:lnTo>
                  <a:pt x="62660" y="17018"/>
                </a:lnTo>
                <a:lnTo>
                  <a:pt x="73247" y="21701"/>
                </a:lnTo>
                <a:lnTo>
                  <a:pt x="83834" y="30618"/>
                </a:lnTo>
                <a:lnTo>
                  <a:pt x="93535" y="44678"/>
                </a:lnTo>
                <a:lnTo>
                  <a:pt x="94208" y="44678"/>
                </a:lnTo>
                <a:lnTo>
                  <a:pt x="91532" y="15659"/>
                </a:lnTo>
                <a:close/>
              </a:path>
            </a:pathLst>
          </a:custGeom>
          <a:solidFill>
            <a:srgbClr val="FFFFFF"/>
          </a:solidFill>
        </p:spPr>
        <p:txBody>
          <a:bodyPr wrap="square" lIns="0" tIns="0" rIns="0" bIns="0" rtlCol="0"/>
          <a:lstStyle/>
          <a:p>
            <a:endParaRPr dirty="0"/>
          </a:p>
        </p:txBody>
      </p:sp>
      <p:sp>
        <p:nvSpPr>
          <p:cNvPr id="24" name="object 24"/>
          <p:cNvSpPr/>
          <p:nvPr/>
        </p:nvSpPr>
        <p:spPr>
          <a:xfrm>
            <a:off x="4830000" y="987914"/>
            <a:ext cx="2016125" cy="0"/>
          </a:xfrm>
          <a:custGeom>
            <a:avLst/>
            <a:gdLst/>
            <a:ahLst/>
            <a:cxnLst/>
            <a:rect l="l" t="t" r="r" b="b"/>
            <a:pathLst>
              <a:path w="2016125">
                <a:moveTo>
                  <a:pt x="0" y="0"/>
                </a:moveTo>
                <a:lnTo>
                  <a:pt x="2015896" y="0"/>
                </a:lnTo>
              </a:path>
            </a:pathLst>
          </a:custGeom>
          <a:ln w="44996">
            <a:solidFill>
              <a:srgbClr val="00AEEF"/>
            </a:solidFill>
          </a:ln>
        </p:spPr>
        <p:txBody>
          <a:bodyPr wrap="square" lIns="0" tIns="0" rIns="0" bIns="0" rtlCol="0"/>
          <a:lstStyle/>
          <a:p>
            <a:endParaRPr dirty="0"/>
          </a:p>
        </p:txBody>
      </p:sp>
      <p:pic>
        <p:nvPicPr>
          <p:cNvPr id="25" name="Picture 24"/>
          <p:cNvPicPr>
            <a:picLocks noChangeAspect="1"/>
          </p:cNvPicPr>
          <p:nvPr/>
        </p:nvPicPr>
        <p:blipFill>
          <a:blip r:embed="rId4"/>
          <a:stretch>
            <a:fillRect/>
          </a:stretch>
        </p:blipFill>
        <p:spPr>
          <a:xfrm>
            <a:off x="3917640" y="6416156"/>
            <a:ext cx="3264578" cy="3524250"/>
          </a:xfrm>
          <a:prstGeom prst="rect">
            <a:avLst/>
          </a:prstGeom>
          <a:solidFill>
            <a:schemeClr val="accent1"/>
          </a:solidFill>
        </p:spPr>
      </p:pic>
      <p:sp>
        <p:nvSpPr>
          <p:cNvPr id="26" name="TextBox 25"/>
          <p:cNvSpPr txBox="1"/>
          <p:nvPr/>
        </p:nvSpPr>
        <p:spPr>
          <a:xfrm>
            <a:off x="372694" y="8642212"/>
            <a:ext cx="6809523" cy="1323439"/>
          </a:xfrm>
          <a:prstGeom prst="rect">
            <a:avLst/>
          </a:prstGeom>
          <a:solidFill>
            <a:schemeClr val="tx2">
              <a:lumMod val="75000"/>
            </a:schemeClr>
          </a:solidFill>
          <a:ln>
            <a:noFill/>
          </a:ln>
        </p:spPr>
        <p:txBody>
          <a:bodyPr wrap="square" rtlCol="0">
            <a:spAutoFit/>
          </a:bodyPr>
          <a:lstStyle/>
          <a:p>
            <a:r>
              <a:rPr lang="en-US" sz="4000" b="1" dirty="0" err="1" smtClean="0">
                <a:solidFill>
                  <a:schemeClr val="bg1"/>
                </a:solidFill>
              </a:rPr>
              <a:t>Raport</a:t>
            </a:r>
            <a:r>
              <a:rPr lang="en-US" sz="4000" b="1" dirty="0" smtClean="0">
                <a:solidFill>
                  <a:schemeClr val="bg1"/>
                </a:solidFill>
              </a:rPr>
              <a:t> de </a:t>
            </a:r>
            <a:r>
              <a:rPr lang="en-US" sz="4000" b="1" dirty="0" err="1" smtClean="0">
                <a:solidFill>
                  <a:schemeClr val="bg1"/>
                </a:solidFill>
              </a:rPr>
              <a:t>Transparenta</a:t>
            </a:r>
            <a:r>
              <a:rPr lang="en-US" sz="4000" b="1" dirty="0" smtClean="0">
                <a:solidFill>
                  <a:schemeClr val="bg1"/>
                </a:solidFill>
              </a:rPr>
              <a:t> 2017</a:t>
            </a:r>
          </a:p>
          <a:p>
            <a:r>
              <a:rPr lang="en-US" sz="4000" b="1" dirty="0" smtClean="0">
                <a:solidFill>
                  <a:schemeClr val="bg1"/>
                </a:solidFill>
              </a:rPr>
              <a:t>Moore Stephens KSC</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01" y="1318280"/>
            <a:ext cx="6508249" cy="523220"/>
          </a:xfrm>
        </p:spPr>
        <p:txBody>
          <a:bodyPr/>
          <a:lstStyle/>
          <a:p>
            <a:r>
              <a:rPr lang="ro-RO" dirty="0" smtClean="0"/>
              <a:t>Resurse umane</a:t>
            </a:r>
            <a:endParaRPr lang="ro-RO" dirty="0"/>
          </a:p>
        </p:txBody>
      </p:sp>
      <p:sp>
        <p:nvSpPr>
          <p:cNvPr id="3" name="Content Placeholder 2"/>
          <p:cNvSpPr>
            <a:spLocks noGrp="1"/>
          </p:cNvSpPr>
          <p:nvPr>
            <p:ph sz="half" idx="2"/>
          </p:nvPr>
        </p:nvSpPr>
        <p:spPr>
          <a:xfrm>
            <a:off x="577850" y="2451100"/>
            <a:ext cx="3124200" cy="5816977"/>
          </a:xfrm>
        </p:spPr>
        <p:txBody>
          <a:bodyPr/>
          <a:lstStyle/>
          <a:p>
            <a:pPr algn="just"/>
            <a:r>
              <a:rPr lang="ro-RO" sz="900" b="1" dirty="0" smtClean="0">
                <a:solidFill>
                  <a:srgbClr val="00B0F0"/>
                </a:solidFill>
              </a:rPr>
              <a:t>Recrutare</a:t>
            </a:r>
            <a:endParaRPr lang="ro-RO" sz="900" dirty="0" smtClean="0">
              <a:solidFill>
                <a:srgbClr val="00B0F0"/>
              </a:solidFill>
            </a:endParaRPr>
          </a:p>
          <a:p>
            <a:pPr algn="just"/>
            <a:r>
              <a:rPr lang="ro-RO" sz="900" dirty="0" smtClean="0"/>
              <a:t>Politicile si procedurile de recrutare sunt stabilite pentru a oferi asigurare rezonabila asupra faptului ca angajații respectivi poseda cunoștințele si abilitățile adecvate ce le permit sa își desfășoare activitatea in mod competent.</a:t>
            </a:r>
          </a:p>
          <a:p>
            <a:pPr algn="just"/>
            <a:endParaRPr lang="ro-RO" sz="900" dirty="0" smtClean="0"/>
          </a:p>
          <a:p>
            <a:pPr algn="just"/>
            <a:r>
              <a:rPr lang="ro-RO" sz="900" dirty="0" smtClean="0"/>
              <a:t>Angajam in principal Auditori Juniori, experiența anterioara nefiind obligatorie, prin intermediul departamentului nostru de Resurse Umane. Selectam oamenii pe baza unei evaluări psihologice, a unui test IQ, dublate de un test de natura profesionala si a unuia de limba străină. Viitorul angajat trebuie sa fie inteligent, motivat, flexibil, onest, sa învețe repede si sa fie orientat către munca in echipa.</a:t>
            </a:r>
          </a:p>
          <a:p>
            <a:pPr algn="just"/>
            <a:endParaRPr lang="ro-RO" sz="900" dirty="0" smtClean="0"/>
          </a:p>
          <a:p>
            <a:pPr algn="just"/>
            <a:r>
              <a:rPr lang="ro-RO" sz="900" dirty="0" smtClean="0"/>
              <a:t>Politicile si procedurile de personal ale firmei care sunt relevante pentru aplicați si pentru noii angajați sunt comunicate acestora la momentul venirii in firma.</a:t>
            </a:r>
          </a:p>
          <a:p>
            <a:pPr algn="just"/>
            <a:endParaRPr lang="ro-RO" sz="900" dirty="0" smtClean="0"/>
          </a:p>
          <a:p>
            <a:pPr algn="just"/>
            <a:r>
              <a:rPr lang="ro-RO" sz="900" dirty="0" smtClean="0"/>
              <a:t>Cel puțin anual, Directorul de Resurse Umane, împreuna cu Mângâind Partenerul, revizuiesc politicile si procedurile de angajare pentru a vedea daca acestea sunt potrivite si operează in mod eficace.</a:t>
            </a:r>
          </a:p>
          <a:p>
            <a:pPr algn="just"/>
            <a:endParaRPr lang="ro-RO" sz="900" dirty="0" smtClean="0"/>
          </a:p>
          <a:p>
            <a:pPr algn="just"/>
            <a:r>
              <a:rPr lang="ro-RO" sz="900" b="1" dirty="0" smtClean="0">
                <a:solidFill>
                  <a:srgbClr val="00B0F0"/>
                </a:solidFill>
              </a:rPr>
              <a:t>Evaluarea performantei</a:t>
            </a:r>
            <a:endParaRPr lang="ro-RO" sz="900" dirty="0" smtClean="0">
              <a:solidFill>
                <a:srgbClr val="00B0F0"/>
              </a:solidFill>
            </a:endParaRPr>
          </a:p>
          <a:p>
            <a:pPr algn="just"/>
            <a:r>
              <a:rPr lang="ro-RO" sz="900" dirty="0" smtClean="0"/>
              <a:t>Evaluarea performantei este evaluarea periodica a caracteristicilor specifice care ar trebui demonstrate de fiecare individ in ducerea la bun sfârșit a sarcinilor si responsabilităților care i-au fost încredințate.</a:t>
            </a:r>
          </a:p>
          <a:p>
            <a:pPr algn="just"/>
            <a:endParaRPr lang="ro-RO" sz="900" dirty="0" smtClean="0"/>
          </a:p>
          <a:p>
            <a:pPr algn="just"/>
            <a:r>
              <a:rPr lang="ro-RO" sz="900" dirty="0" smtClean="0"/>
              <a:t>Cel mai important factor luat in calcul in momentul evaluării personalului este calitatea muncii realizate.</a:t>
            </a:r>
          </a:p>
          <a:p>
            <a:pPr algn="just"/>
            <a:endParaRPr lang="ro-RO" sz="900" dirty="0" smtClean="0"/>
          </a:p>
          <a:p>
            <a:pPr algn="just"/>
            <a:endParaRPr lang="ro-RO" sz="900" dirty="0" smtClean="0"/>
          </a:p>
          <a:p>
            <a:pPr algn="just"/>
            <a:r>
              <a:rPr lang="ro-RO" sz="900" b="1" dirty="0" smtClean="0">
                <a:solidFill>
                  <a:srgbClr val="00B0F0"/>
                </a:solidFill>
              </a:rPr>
              <a:t>Capabilități si competenta</a:t>
            </a:r>
            <a:endParaRPr lang="ro-RO" sz="900" dirty="0" smtClean="0">
              <a:solidFill>
                <a:srgbClr val="00B0F0"/>
              </a:solidFill>
            </a:endParaRPr>
          </a:p>
          <a:p>
            <a:pPr algn="just"/>
            <a:r>
              <a:rPr lang="ro-RO" sz="900" dirty="0" smtClean="0"/>
              <a:t>Suntem dedicați dezvoltării si menținerii celor mai înalte standarde posibile ale competentei tehnice prin intermediul programului nostru de dezvoltare profesionala. Dezvoltarea Profesionala Continua ("DPC") reprezintă piatra de temelie a acelui efort. Acest angajament este realizat prin participarea la cursuri ce au ca subiect politicile si procedurile adecvate, precum si cunoștințele tehnice de specialitate.</a:t>
            </a:r>
          </a:p>
          <a:p>
            <a:pPr algn="just"/>
            <a:endParaRPr lang="ro-RO" sz="900" dirty="0"/>
          </a:p>
        </p:txBody>
      </p:sp>
      <p:sp>
        <p:nvSpPr>
          <p:cNvPr id="7" name="Content Placeholder 2"/>
          <p:cNvSpPr>
            <a:spLocks noGrp="1"/>
          </p:cNvSpPr>
          <p:nvPr>
            <p:ph sz="half" idx="2"/>
          </p:nvPr>
        </p:nvSpPr>
        <p:spPr>
          <a:xfrm>
            <a:off x="4072316" y="2298700"/>
            <a:ext cx="2973134" cy="6924973"/>
          </a:xfrm>
        </p:spPr>
        <p:txBody>
          <a:bodyPr/>
          <a:lstStyle/>
          <a:p>
            <a:pPr algn="just"/>
            <a:endParaRPr lang="ro-RO" sz="900" dirty="0" smtClean="0"/>
          </a:p>
          <a:p>
            <a:pPr algn="just"/>
            <a:r>
              <a:rPr lang="ro-RO" sz="900" b="1" dirty="0" smtClean="0">
                <a:solidFill>
                  <a:srgbClr val="00B0F0"/>
                </a:solidFill>
              </a:rPr>
              <a:t>Dezvoltarea carierei si promovarea</a:t>
            </a:r>
            <a:endParaRPr lang="ro-RO" sz="900" dirty="0" smtClean="0">
              <a:solidFill>
                <a:srgbClr val="00B0F0"/>
              </a:solidFill>
            </a:endParaRPr>
          </a:p>
          <a:p>
            <a:pPr algn="just"/>
            <a:r>
              <a:rPr lang="ro-RO" sz="900" dirty="0" smtClean="0"/>
              <a:t>Politicile si procedurile pentru avansarea personalului sunt stabilite pentru a oferit asigurare rezonabila asupra faptului ca oamenii selectați vor avea calificările necesare de a îndeplini responsabilitățile ce li s-au alocat. In aceasta privința, printre altele, revizuim cu atenție performanta prin intermediul rezultatelor si raportărilor verbale realizate de superiorii lor. Profesioniștii sunt promovați la nivelul următor numai in momentul in care sunt pregătiți pentru responsabilitățile crescute pe care le aduce cu sine o promovare.</a:t>
            </a:r>
          </a:p>
          <a:p>
            <a:pPr algn="just"/>
            <a:endParaRPr lang="ro-RO" sz="900" dirty="0" smtClean="0"/>
          </a:p>
          <a:p>
            <a:pPr algn="just"/>
            <a:r>
              <a:rPr lang="ro-RO" sz="900" dirty="0" smtClean="0"/>
              <a:t>Din momentul in care un auditor a acumulat suficienta experiența in poziția de manager, el sau ea poate deveni eligibil pentru promovarea pe postul de Partener. Acest lucru poate deveni posibil pe baza unui număr de criterii, cele mai importante dintre ele fiind: contactele interne si externe, interacțiunea cu clienții, abilitățile de conducere, cunoștințele si abilitățile posedate, activități speciale in cadrul grupurilor de lucru, integritate, onestitate si caracter moral.</a:t>
            </a:r>
          </a:p>
          <a:p>
            <a:pPr algn="just"/>
            <a:endParaRPr lang="ro-RO" sz="900" dirty="0" smtClean="0"/>
          </a:p>
          <a:p>
            <a:pPr algn="just"/>
            <a:endParaRPr lang="ro-RO" sz="900" dirty="0" smtClean="0"/>
          </a:p>
          <a:p>
            <a:pPr algn="just"/>
            <a:r>
              <a:rPr lang="ro-RO" sz="900" b="1" dirty="0" smtClean="0">
                <a:solidFill>
                  <a:srgbClr val="00B0F0"/>
                </a:solidFill>
              </a:rPr>
              <a:t>Formarea profesionala a auditorilor</a:t>
            </a:r>
          </a:p>
          <a:p>
            <a:pPr algn="just"/>
            <a:r>
              <a:rPr lang="ro-RO" sz="900" dirty="0" smtClean="0"/>
              <a:t>Oamenii sunt cea mai importanta resursa pentru afacerea noastră, așadar investim timp, resurse finale si umane importante in dezvoltarea lor profesionala continua.</a:t>
            </a:r>
          </a:p>
          <a:p>
            <a:pPr algn="just"/>
            <a:r>
              <a:rPr lang="ro-RO" sz="900" dirty="0" smtClean="0"/>
              <a:t>Programul de training anual al  Moore Stephens KSC include atât training uri in-huse, cat si unele externe, ce trateaza diferite subiecte din domeniul financiar: raportare, audit financiar, actualizarea standardelor de raportare, audit intern, evaluarea riscului etc. Cursurile regionale ce au loc la nivel de rețea Moore Stephens sunt organizate anual, oamenii noștri beneficiind, de asemenea, si de experiența si cunoștințele tutorilor străini.</a:t>
            </a:r>
          </a:p>
          <a:p>
            <a:pPr algn="just"/>
            <a:endParaRPr lang="ro-RO" sz="900" dirty="0" smtClean="0"/>
          </a:p>
          <a:p>
            <a:pPr algn="just"/>
            <a:r>
              <a:rPr lang="ro-RO" sz="900" dirty="0" smtClean="0"/>
              <a:t>Fiecare nivel de personal are un set obligatoriu de training-uri, cursuri si examene profesionale prin care trebuie sa treacă in fiecare an pentru a-si dezvolta cariera si a îmbunătăți calitatea serviciilor oferite clienților.</a:t>
            </a:r>
          </a:p>
          <a:p>
            <a:pPr algn="just"/>
            <a:endParaRPr lang="ro-RO" sz="900" dirty="0" smtClean="0"/>
          </a:p>
          <a:p>
            <a:pPr algn="just"/>
            <a:r>
              <a:rPr lang="ro-RO" sz="900" dirty="0" smtClean="0"/>
              <a:t>La Moore Stephens KSC credem într-o cultura bazata pe noțiunea de performanta, in care oamenii sunt promovați si sprijiniți in procesul lor de dezvoltare continua prin identificare nevoilor de îmbunătățire si prin oferirea accesului la resursele si training urile centrului de cunoștințe.</a:t>
            </a:r>
          </a:p>
          <a:p>
            <a:pPr algn="just"/>
            <a:endParaRPr lang="ro-RO" sz="900" dirty="0" smtClean="0"/>
          </a:p>
          <a:p>
            <a:pPr algn="just"/>
            <a:r>
              <a:rPr lang="ro-RO" sz="900" dirty="0" smtClean="0"/>
              <a:t>Ii sprijinim si încurajam pe profesioniștii noștri sa devina membri ai corpurilor profesionale naționale si internaționale si sa obțină calificări prestigioase relevante in domeniul financiar.</a:t>
            </a:r>
          </a:p>
          <a:p>
            <a:pPr algn="just"/>
            <a:endParaRPr lang="ro-RO" sz="900" dirty="0"/>
          </a:p>
        </p:txBody>
      </p:sp>
      <p:sp>
        <p:nvSpPr>
          <p:cNvPr id="8"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smtClean="0"/>
              <a:t>Declarația de Transparenta </a:t>
            </a:r>
            <a:r>
              <a:rPr lang="ro-RO" spc="-25" dirty="0" smtClean="0"/>
              <a:t>2017</a:t>
            </a:r>
            <a:endParaRPr lang="ro-RO" spc="-25" dirty="0"/>
          </a:p>
        </p:txBody>
      </p:sp>
      <p:sp>
        <p:nvSpPr>
          <p:cNvPr id="9" name="object 116"/>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o-RO" dirty="0" smtClean="0"/>
              <a:t>1</a:t>
            </a:r>
            <a:r>
              <a:rPr lang="ru-RU" dirty="0" smtClean="0"/>
              <a:t>0</a:t>
            </a:r>
            <a:endParaRPr lang="ro-RO" dirty="0"/>
          </a:p>
        </p:txBody>
      </p:sp>
    </p:spTree>
    <p:extLst>
      <p:ext uri="{BB962C8B-B14F-4D97-AF65-F5344CB8AC3E}">
        <p14:creationId xmlns:p14="http://schemas.microsoft.com/office/powerpoint/2010/main" val="292426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1904" y="2451100"/>
            <a:ext cx="5220335" cy="6039485"/>
          </a:xfrm>
          <a:custGeom>
            <a:avLst/>
            <a:gdLst/>
            <a:ahLst/>
            <a:cxnLst/>
            <a:rect l="l" t="t" r="r" b="b"/>
            <a:pathLst>
              <a:path w="5220334" h="6039484">
                <a:moveTo>
                  <a:pt x="0" y="6039002"/>
                </a:moveTo>
                <a:lnTo>
                  <a:pt x="5220004" y="6039002"/>
                </a:lnTo>
                <a:lnTo>
                  <a:pt x="5220004" y="0"/>
                </a:lnTo>
                <a:lnTo>
                  <a:pt x="0" y="0"/>
                </a:lnTo>
                <a:lnTo>
                  <a:pt x="0" y="6039002"/>
                </a:lnTo>
                <a:close/>
              </a:path>
            </a:pathLst>
          </a:custGeom>
          <a:solidFill>
            <a:srgbClr val="F0F2F7"/>
          </a:solidFill>
        </p:spPr>
        <p:txBody>
          <a:bodyPr wrap="square" lIns="0" tIns="0" rIns="0" bIns="0" rtlCol="0"/>
          <a:lstStyle/>
          <a:p>
            <a:endParaRPr dirty="0"/>
          </a:p>
        </p:txBody>
      </p:sp>
      <p:sp>
        <p:nvSpPr>
          <p:cNvPr id="3" name="object 3"/>
          <p:cNvSpPr txBox="1"/>
          <p:nvPr/>
        </p:nvSpPr>
        <p:spPr>
          <a:xfrm>
            <a:off x="1874050" y="2780487"/>
            <a:ext cx="4987290" cy="444865"/>
          </a:xfrm>
          <a:prstGeom prst="rect">
            <a:avLst/>
          </a:prstGeom>
        </p:spPr>
        <p:txBody>
          <a:bodyPr vert="horz" wrap="square" lIns="0" tIns="0" rIns="0" bIns="0" rtlCol="0">
            <a:spAutoFit/>
          </a:bodyPr>
          <a:lstStyle/>
          <a:p>
            <a:pPr>
              <a:lnSpc>
                <a:spcPct val="100000"/>
              </a:lnSpc>
            </a:pPr>
            <a:r>
              <a:rPr lang="en-US" sz="800" spc="75" dirty="0" err="1" smtClean="0">
                <a:solidFill>
                  <a:srgbClr val="00AEEF"/>
                </a:solidFill>
                <a:cs typeface="Calibri"/>
              </a:rPr>
              <a:t>Echipa</a:t>
            </a:r>
            <a:r>
              <a:rPr lang="en-US" sz="800" spc="75" dirty="0" smtClean="0">
                <a:solidFill>
                  <a:srgbClr val="00AEEF"/>
                </a:solidFill>
                <a:cs typeface="Calibri"/>
              </a:rPr>
              <a:t> </a:t>
            </a:r>
            <a:r>
              <a:rPr lang="en-US" sz="800" spc="75" dirty="0" err="1" smtClean="0">
                <a:solidFill>
                  <a:srgbClr val="00AEEF"/>
                </a:solidFill>
                <a:cs typeface="Calibri"/>
              </a:rPr>
              <a:t>noastra</a:t>
            </a:r>
            <a:endParaRPr sz="800" dirty="0">
              <a:cs typeface="Calibri"/>
            </a:endParaRPr>
          </a:p>
          <a:p>
            <a:pPr>
              <a:lnSpc>
                <a:spcPct val="122600"/>
              </a:lnSpc>
              <a:spcBef>
                <a:spcPts val="10"/>
              </a:spcBef>
            </a:pPr>
            <a:r>
              <a:rPr lang="en-US" sz="850" spc="-35" dirty="0" err="1" smtClean="0">
                <a:solidFill>
                  <a:srgbClr val="231F20"/>
                </a:solidFill>
                <a:cs typeface="Gill Sans MT"/>
              </a:rPr>
              <a:t>Echipa</a:t>
            </a:r>
            <a:r>
              <a:rPr lang="en-US" sz="850" spc="-35" dirty="0" smtClean="0">
                <a:solidFill>
                  <a:srgbClr val="231F20"/>
                </a:solidFill>
                <a:cs typeface="Gill Sans MT"/>
              </a:rPr>
              <a:t> </a:t>
            </a:r>
            <a:r>
              <a:rPr lang="en-US" sz="850" spc="-35" dirty="0" err="1" smtClean="0">
                <a:solidFill>
                  <a:srgbClr val="231F20"/>
                </a:solidFill>
                <a:cs typeface="Gill Sans MT"/>
              </a:rPr>
              <a:t>noastra</a:t>
            </a:r>
            <a:r>
              <a:rPr lang="en-US" sz="850" spc="-35" dirty="0" smtClean="0">
                <a:solidFill>
                  <a:srgbClr val="231F20"/>
                </a:solidFill>
                <a:cs typeface="Gill Sans MT"/>
              </a:rPr>
              <a:t> de audit </a:t>
            </a:r>
            <a:r>
              <a:rPr lang="en-US" sz="850" spc="-35" dirty="0" err="1" smtClean="0">
                <a:solidFill>
                  <a:srgbClr val="231F20"/>
                </a:solidFill>
                <a:cs typeface="Gill Sans MT"/>
              </a:rPr>
              <a:t>este</a:t>
            </a:r>
            <a:r>
              <a:rPr lang="en-US" sz="850" spc="-35" dirty="0" smtClean="0">
                <a:solidFill>
                  <a:srgbClr val="231F20"/>
                </a:solidFill>
                <a:cs typeface="Gill Sans MT"/>
              </a:rPr>
              <a:t> </a:t>
            </a:r>
            <a:r>
              <a:rPr lang="en-US" sz="850" spc="-35" dirty="0" err="1" smtClean="0">
                <a:solidFill>
                  <a:srgbClr val="231F20"/>
                </a:solidFill>
                <a:cs typeface="Gill Sans MT"/>
              </a:rPr>
              <a:t>formata</a:t>
            </a:r>
            <a:r>
              <a:rPr lang="en-US" sz="850" spc="-35" dirty="0" smtClean="0">
                <a:solidFill>
                  <a:srgbClr val="231F20"/>
                </a:solidFill>
                <a:cs typeface="Gill Sans MT"/>
              </a:rPr>
              <a:t> din 45 </a:t>
            </a:r>
            <a:r>
              <a:rPr lang="en-US" sz="850" spc="-35" dirty="0" err="1" smtClean="0">
                <a:solidFill>
                  <a:srgbClr val="231F20"/>
                </a:solidFill>
                <a:cs typeface="Gill Sans MT"/>
              </a:rPr>
              <a:t>specialisti</a:t>
            </a:r>
            <a:r>
              <a:rPr lang="en-US" sz="850" spc="-35" dirty="0" smtClean="0">
                <a:solidFill>
                  <a:srgbClr val="231F20"/>
                </a:solidFill>
                <a:cs typeface="Gill Sans MT"/>
              </a:rPr>
              <a:t> din Bucuresti si Chisinau cu o </a:t>
            </a:r>
            <a:r>
              <a:rPr lang="en-US" sz="850" spc="-35" dirty="0" err="1" smtClean="0">
                <a:solidFill>
                  <a:srgbClr val="231F20"/>
                </a:solidFill>
                <a:cs typeface="Gill Sans MT"/>
              </a:rPr>
              <a:t>vasta</a:t>
            </a:r>
            <a:r>
              <a:rPr lang="en-US" sz="850" spc="-35" dirty="0" smtClean="0">
                <a:solidFill>
                  <a:srgbClr val="231F20"/>
                </a:solidFill>
                <a:cs typeface="Gill Sans MT"/>
              </a:rPr>
              <a:t> </a:t>
            </a:r>
            <a:r>
              <a:rPr lang="en-US" sz="850" spc="-35" dirty="0" err="1" smtClean="0">
                <a:solidFill>
                  <a:srgbClr val="231F20"/>
                </a:solidFill>
                <a:cs typeface="Gill Sans MT"/>
              </a:rPr>
              <a:t>experienta</a:t>
            </a:r>
            <a:r>
              <a:rPr lang="en-US" sz="850" spc="-35" dirty="0" smtClean="0">
                <a:solidFill>
                  <a:srgbClr val="231F20"/>
                </a:solidFill>
                <a:cs typeface="Gill Sans MT"/>
              </a:rPr>
              <a:t> la </a:t>
            </a:r>
            <a:r>
              <a:rPr lang="en-US" sz="850" spc="-35" dirty="0" err="1" smtClean="0">
                <a:solidFill>
                  <a:srgbClr val="231F20"/>
                </a:solidFill>
                <a:cs typeface="Gill Sans MT"/>
              </a:rPr>
              <a:t>nivel</a:t>
            </a:r>
            <a:r>
              <a:rPr lang="en-US" sz="850" spc="-35" dirty="0" smtClean="0">
                <a:solidFill>
                  <a:srgbClr val="231F20"/>
                </a:solidFill>
                <a:cs typeface="Gill Sans MT"/>
              </a:rPr>
              <a:t> de </a:t>
            </a:r>
            <a:r>
              <a:rPr lang="en-US" sz="850" spc="-35" dirty="0" err="1" smtClean="0">
                <a:solidFill>
                  <a:srgbClr val="231F20"/>
                </a:solidFill>
                <a:cs typeface="Gill Sans MT"/>
              </a:rPr>
              <a:t>industrie</a:t>
            </a:r>
            <a:r>
              <a:rPr lang="en-US" sz="850" spc="-35" dirty="0" smtClean="0">
                <a:solidFill>
                  <a:srgbClr val="231F20"/>
                </a:solidFill>
                <a:cs typeface="Gill Sans MT"/>
              </a:rPr>
              <a:t> ca de </a:t>
            </a:r>
            <a:r>
              <a:rPr lang="en-US" sz="850" spc="-35" dirty="0" err="1" smtClean="0">
                <a:solidFill>
                  <a:srgbClr val="231F20"/>
                </a:solidFill>
                <a:cs typeface="Gill Sans MT"/>
              </a:rPr>
              <a:t>exemplu</a:t>
            </a:r>
            <a:r>
              <a:rPr lang="en-US" sz="850" spc="-35" dirty="0" smtClean="0">
                <a:solidFill>
                  <a:srgbClr val="231F20"/>
                </a:solidFill>
                <a:cs typeface="Gill Sans MT"/>
              </a:rPr>
              <a:t> in </a:t>
            </a:r>
            <a:r>
              <a:rPr lang="en-US" sz="850" spc="-35" dirty="0" err="1" smtClean="0">
                <a:solidFill>
                  <a:srgbClr val="231F20"/>
                </a:solidFill>
                <a:cs typeface="Gill Sans MT"/>
              </a:rPr>
              <a:t>urmatoarele</a:t>
            </a:r>
            <a:r>
              <a:rPr lang="en-US" sz="850" spc="-35" dirty="0" smtClean="0">
                <a:solidFill>
                  <a:srgbClr val="231F20"/>
                </a:solidFill>
                <a:cs typeface="Gill Sans MT"/>
              </a:rPr>
              <a:t> </a:t>
            </a:r>
            <a:r>
              <a:rPr lang="en-US" sz="850" spc="-35" dirty="0" err="1" smtClean="0">
                <a:solidFill>
                  <a:srgbClr val="231F20"/>
                </a:solidFill>
                <a:cs typeface="Gill Sans MT"/>
              </a:rPr>
              <a:t>sectoare</a:t>
            </a:r>
            <a:r>
              <a:rPr lang="en-US" sz="850" spc="-35" dirty="0" smtClean="0">
                <a:solidFill>
                  <a:srgbClr val="231F20"/>
                </a:solidFill>
                <a:cs typeface="Gill Sans MT"/>
              </a:rPr>
              <a:t>:</a:t>
            </a:r>
            <a:r>
              <a:rPr sz="850" dirty="0" smtClean="0">
                <a:solidFill>
                  <a:srgbClr val="231F20"/>
                </a:solidFill>
                <a:cs typeface="Gill Sans MT"/>
              </a:rPr>
              <a:t>:</a:t>
            </a:r>
            <a:endParaRPr sz="850" dirty="0">
              <a:cs typeface="Gill Sans MT"/>
            </a:endParaRPr>
          </a:p>
        </p:txBody>
      </p:sp>
      <p:sp>
        <p:nvSpPr>
          <p:cNvPr id="5" name="object 5"/>
          <p:cNvSpPr/>
          <p:nvPr/>
        </p:nvSpPr>
        <p:spPr>
          <a:xfrm>
            <a:off x="1878469" y="5517698"/>
            <a:ext cx="540385" cy="540385"/>
          </a:xfrm>
          <a:custGeom>
            <a:avLst/>
            <a:gdLst/>
            <a:ahLst/>
            <a:cxnLst/>
            <a:rect l="l" t="t" r="r" b="b"/>
            <a:pathLst>
              <a:path w="540385" h="540385">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3"/>
                </a:lnTo>
                <a:lnTo>
                  <a:pt x="16892" y="364211"/>
                </a:lnTo>
                <a:lnTo>
                  <a:pt x="36864" y="406273"/>
                </a:lnTo>
                <a:lnTo>
                  <a:pt x="63503" y="443957"/>
                </a:lnTo>
                <a:lnTo>
                  <a:pt x="96046" y="476500"/>
                </a:lnTo>
                <a:lnTo>
                  <a:pt x="133730" y="503139"/>
                </a:lnTo>
                <a:lnTo>
                  <a:pt x="175792" y="523111"/>
                </a:lnTo>
                <a:lnTo>
                  <a:pt x="221470" y="535653"/>
                </a:lnTo>
                <a:lnTo>
                  <a:pt x="270002"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4"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2" y="0"/>
                </a:lnTo>
                <a:close/>
              </a:path>
            </a:pathLst>
          </a:custGeom>
          <a:solidFill>
            <a:srgbClr val="C7EAFB"/>
          </a:solidFill>
        </p:spPr>
        <p:txBody>
          <a:bodyPr wrap="square" lIns="0" tIns="0" rIns="0" bIns="0" rtlCol="0"/>
          <a:lstStyle/>
          <a:p>
            <a:endParaRPr/>
          </a:p>
        </p:txBody>
      </p:sp>
      <p:sp>
        <p:nvSpPr>
          <p:cNvPr id="7" name="object 7"/>
          <p:cNvSpPr/>
          <p:nvPr/>
        </p:nvSpPr>
        <p:spPr>
          <a:xfrm>
            <a:off x="1859025" y="3415755"/>
            <a:ext cx="540004" cy="54000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851836" y="4078923"/>
            <a:ext cx="540385"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3"/>
                </a:lnTo>
                <a:lnTo>
                  <a:pt x="16892" y="364211"/>
                </a:lnTo>
                <a:lnTo>
                  <a:pt x="36864" y="406273"/>
                </a:lnTo>
                <a:lnTo>
                  <a:pt x="63503" y="443957"/>
                </a:lnTo>
                <a:lnTo>
                  <a:pt x="96046" y="476500"/>
                </a:lnTo>
                <a:lnTo>
                  <a:pt x="133730" y="503139"/>
                </a:lnTo>
                <a:lnTo>
                  <a:pt x="175792" y="523111"/>
                </a:lnTo>
                <a:lnTo>
                  <a:pt x="221470" y="535653"/>
                </a:lnTo>
                <a:lnTo>
                  <a:pt x="270002"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4" y="270001"/>
                </a:lnTo>
                <a:lnTo>
                  <a:pt x="535654" y="221470"/>
                </a:lnTo>
                <a:lnTo>
                  <a:pt x="523112" y="175792"/>
                </a:lnTo>
                <a:lnTo>
                  <a:pt x="503142" y="133730"/>
                </a:lnTo>
                <a:lnTo>
                  <a:pt x="476504" y="96046"/>
                </a:lnTo>
                <a:lnTo>
                  <a:pt x="443963" y="63503"/>
                </a:lnTo>
                <a:lnTo>
                  <a:pt x="406279" y="36864"/>
                </a:lnTo>
                <a:lnTo>
                  <a:pt x="364216" y="16892"/>
                </a:lnTo>
                <a:lnTo>
                  <a:pt x="318536" y="4350"/>
                </a:lnTo>
                <a:lnTo>
                  <a:pt x="270002" y="0"/>
                </a:lnTo>
                <a:close/>
              </a:path>
            </a:pathLst>
          </a:custGeom>
          <a:solidFill>
            <a:srgbClr val="C7EAFB"/>
          </a:solidFill>
        </p:spPr>
        <p:txBody>
          <a:bodyPr wrap="square" lIns="0" tIns="0" rIns="0" bIns="0" rtlCol="0"/>
          <a:lstStyle/>
          <a:p>
            <a:endParaRPr/>
          </a:p>
        </p:txBody>
      </p:sp>
      <p:sp>
        <p:nvSpPr>
          <p:cNvPr id="10" name="object 10"/>
          <p:cNvSpPr/>
          <p:nvPr/>
        </p:nvSpPr>
        <p:spPr>
          <a:xfrm>
            <a:off x="1892121" y="6463909"/>
            <a:ext cx="540004" cy="540004"/>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664323" y="7447372"/>
            <a:ext cx="540385" cy="540385"/>
          </a:xfrm>
          <a:custGeom>
            <a:avLst/>
            <a:gdLst/>
            <a:ahLst/>
            <a:cxnLst/>
            <a:rect l="l" t="t" r="r" b="b"/>
            <a:pathLst>
              <a:path w="540385" h="540385">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3"/>
                </a:lnTo>
                <a:lnTo>
                  <a:pt x="16892" y="364211"/>
                </a:lnTo>
                <a:lnTo>
                  <a:pt x="36864" y="406273"/>
                </a:lnTo>
                <a:lnTo>
                  <a:pt x="63503" y="443957"/>
                </a:lnTo>
                <a:lnTo>
                  <a:pt x="96046" y="476500"/>
                </a:lnTo>
                <a:lnTo>
                  <a:pt x="133730" y="503139"/>
                </a:lnTo>
                <a:lnTo>
                  <a:pt x="175792" y="523111"/>
                </a:lnTo>
                <a:lnTo>
                  <a:pt x="221470" y="535653"/>
                </a:lnTo>
                <a:lnTo>
                  <a:pt x="270001"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3" y="270001"/>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C7EAFB"/>
          </a:solidFill>
        </p:spPr>
        <p:txBody>
          <a:bodyPr wrap="square" lIns="0" tIns="0" rIns="0" bIns="0" rtlCol="0"/>
          <a:lstStyle/>
          <a:p>
            <a:endParaRPr/>
          </a:p>
        </p:txBody>
      </p:sp>
      <p:sp>
        <p:nvSpPr>
          <p:cNvPr id="12" name="object 12"/>
          <p:cNvSpPr/>
          <p:nvPr/>
        </p:nvSpPr>
        <p:spPr>
          <a:xfrm>
            <a:off x="4766195" y="4059402"/>
            <a:ext cx="540385" cy="540385"/>
          </a:xfrm>
          <a:custGeom>
            <a:avLst/>
            <a:gdLst/>
            <a:ahLst/>
            <a:cxnLst/>
            <a:rect l="l" t="t" r="r" b="b"/>
            <a:pathLst>
              <a:path w="540385" h="540385">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3"/>
                </a:lnTo>
                <a:lnTo>
                  <a:pt x="16892" y="364211"/>
                </a:lnTo>
                <a:lnTo>
                  <a:pt x="36864" y="406273"/>
                </a:lnTo>
                <a:lnTo>
                  <a:pt x="63503" y="443957"/>
                </a:lnTo>
                <a:lnTo>
                  <a:pt x="96046" y="476500"/>
                </a:lnTo>
                <a:lnTo>
                  <a:pt x="133730" y="503139"/>
                </a:lnTo>
                <a:lnTo>
                  <a:pt x="175792" y="523111"/>
                </a:lnTo>
                <a:lnTo>
                  <a:pt x="221470" y="535653"/>
                </a:lnTo>
                <a:lnTo>
                  <a:pt x="270001"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3"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C7EAFB"/>
          </a:solidFill>
        </p:spPr>
        <p:txBody>
          <a:bodyPr wrap="square" lIns="0" tIns="0" rIns="0" bIns="0" rtlCol="0"/>
          <a:lstStyle/>
          <a:p>
            <a:endParaRPr/>
          </a:p>
        </p:txBody>
      </p:sp>
      <p:sp>
        <p:nvSpPr>
          <p:cNvPr id="13" name="object 13"/>
          <p:cNvSpPr/>
          <p:nvPr/>
        </p:nvSpPr>
        <p:spPr>
          <a:xfrm>
            <a:off x="4709642" y="3396220"/>
            <a:ext cx="540385" cy="540385"/>
          </a:xfrm>
          <a:custGeom>
            <a:avLst/>
            <a:gdLst/>
            <a:ahLst/>
            <a:cxnLst/>
            <a:rect l="l" t="t" r="r" b="b"/>
            <a:pathLst>
              <a:path w="540385" h="540385">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3"/>
                </a:lnTo>
                <a:lnTo>
                  <a:pt x="16892" y="364211"/>
                </a:lnTo>
                <a:lnTo>
                  <a:pt x="36864" y="406273"/>
                </a:lnTo>
                <a:lnTo>
                  <a:pt x="63503" y="443957"/>
                </a:lnTo>
                <a:lnTo>
                  <a:pt x="96046" y="476500"/>
                </a:lnTo>
                <a:lnTo>
                  <a:pt x="133730" y="503139"/>
                </a:lnTo>
                <a:lnTo>
                  <a:pt x="175792" y="523111"/>
                </a:lnTo>
                <a:lnTo>
                  <a:pt x="221470" y="535653"/>
                </a:lnTo>
                <a:lnTo>
                  <a:pt x="270001"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3" y="270001"/>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C7EAFB"/>
          </a:solidFill>
        </p:spPr>
        <p:txBody>
          <a:bodyPr wrap="square" lIns="0" tIns="0" rIns="0" bIns="0" rtlCol="0"/>
          <a:lstStyle/>
          <a:p>
            <a:endParaRPr/>
          </a:p>
        </p:txBody>
      </p:sp>
      <p:sp>
        <p:nvSpPr>
          <p:cNvPr id="14" name="object 14"/>
          <p:cNvSpPr/>
          <p:nvPr/>
        </p:nvSpPr>
        <p:spPr>
          <a:xfrm>
            <a:off x="1895233" y="4760495"/>
            <a:ext cx="540385" cy="540385"/>
          </a:xfrm>
          <a:custGeom>
            <a:avLst/>
            <a:gdLst/>
            <a:ahLst/>
            <a:cxnLst/>
            <a:rect l="l" t="t" r="r" b="b"/>
            <a:pathLst>
              <a:path w="540385" h="540385">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3"/>
                </a:lnTo>
                <a:lnTo>
                  <a:pt x="16892" y="364211"/>
                </a:lnTo>
                <a:lnTo>
                  <a:pt x="36864" y="406273"/>
                </a:lnTo>
                <a:lnTo>
                  <a:pt x="63503" y="443957"/>
                </a:lnTo>
                <a:lnTo>
                  <a:pt x="96046" y="476500"/>
                </a:lnTo>
                <a:lnTo>
                  <a:pt x="133730" y="503139"/>
                </a:lnTo>
                <a:lnTo>
                  <a:pt x="175792" y="523111"/>
                </a:lnTo>
                <a:lnTo>
                  <a:pt x="221470" y="535653"/>
                </a:lnTo>
                <a:lnTo>
                  <a:pt x="270001"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3" y="270001"/>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C7EAFB"/>
          </a:solidFill>
        </p:spPr>
        <p:txBody>
          <a:bodyPr wrap="square" lIns="0" tIns="0" rIns="0" bIns="0" rtlCol="0"/>
          <a:lstStyle/>
          <a:p>
            <a:endParaRPr/>
          </a:p>
        </p:txBody>
      </p:sp>
      <p:sp>
        <p:nvSpPr>
          <p:cNvPr id="15" name="object 15"/>
          <p:cNvSpPr/>
          <p:nvPr/>
        </p:nvSpPr>
        <p:spPr>
          <a:xfrm>
            <a:off x="4782425" y="5619761"/>
            <a:ext cx="540385" cy="540385"/>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3"/>
                </a:lnTo>
                <a:lnTo>
                  <a:pt x="16892" y="364211"/>
                </a:lnTo>
                <a:lnTo>
                  <a:pt x="36864" y="406273"/>
                </a:lnTo>
                <a:lnTo>
                  <a:pt x="63503" y="443957"/>
                </a:lnTo>
                <a:lnTo>
                  <a:pt x="96046" y="476500"/>
                </a:lnTo>
                <a:lnTo>
                  <a:pt x="133730" y="503139"/>
                </a:lnTo>
                <a:lnTo>
                  <a:pt x="175792" y="523111"/>
                </a:lnTo>
                <a:lnTo>
                  <a:pt x="221470" y="535653"/>
                </a:lnTo>
                <a:lnTo>
                  <a:pt x="270001"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3" y="270001"/>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C7EAFB"/>
          </a:solidFill>
        </p:spPr>
        <p:txBody>
          <a:bodyPr wrap="square" lIns="0" tIns="0" rIns="0" bIns="0" rtlCol="0"/>
          <a:lstStyle/>
          <a:p>
            <a:endParaRPr/>
          </a:p>
        </p:txBody>
      </p:sp>
      <p:sp>
        <p:nvSpPr>
          <p:cNvPr id="16" name="object 16"/>
          <p:cNvSpPr/>
          <p:nvPr/>
        </p:nvSpPr>
        <p:spPr>
          <a:xfrm>
            <a:off x="4802313" y="4793645"/>
            <a:ext cx="540385" cy="540385"/>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6" y="535654"/>
                </a:lnTo>
                <a:lnTo>
                  <a:pt x="364216" y="523112"/>
                </a:lnTo>
                <a:lnTo>
                  <a:pt x="406279" y="503142"/>
                </a:lnTo>
                <a:lnTo>
                  <a:pt x="443963" y="476504"/>
                </a:lnTo>
                <a:lnTo>
                  <a:pt x="476504" y="443963"/>
                </a:lnTo>
                <a:lnTo>
                  <a:pt x="503142" y="406279"/>
                </a:lnTo>
                <a:lnTo>
                  <a:pt x="523112" y="364216"/>
                </a:lnTo>
                <a:lnTo>
                  <a:pt x="535654" y="318536"/>
                </a:lnTo>
                <a:lnTo>
                  <a:pt x="540003" y="270001"/>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C7EAFB"/>
          </a:solidFill>
        </p:spPr>
        <p:txBody>
          <a:bodyPr wrap="square" lIns="0" tIns="0" rIns="0" bIns="0" rtlCol="0"/>
          <a:lstStyle/>
          <a:p>
            <a:endParaRPr/>
          </a:p>
        </p:txBody>
      </p:sp>
      <p:sp>
        <p:nvSpPr>
          <p:cNvPr id="17" name="object 17"/>
          <p:cNvSpPr/>
          <p:nvPr/>
        </p:nvSpPr>
        <p:spPr>
          <a:xfrm>
            <a:off x="4766195" y="6516069"/>
            <a:ext cx="540385" cy="540385"/>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3"/>
                </a:lnTo>
                <a:lnTo>
                  <a:pt x="16892" y="364211"/>
                </a:lnTo>
                <a:lnTo>
                  <a:pt x="36864" y="406273"/>
                </a:lnTo>
                <a:lnTo>
                  <a:pt x="63503" y="443957"/>
                </a:lnTo>
                <a:lnTo>
                  <a:pt x="96046" y="476500"/>
                </a:lnTo>
                <a:lnTo>
                  <a:pt x="133730" y="503139"/>
                </a:lnTo>
                <a:lnTo>
                  <a:pt x="175792" y="523111"/>
                </a:lnTo>
                <a:lnTo>
                  <a:pt x="221470" y="535653"/>
                </a:lnTo>
                <a:lnTo>
                  <a:pt x="270001"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3"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C7EAFB"/>
          </a:solidFill>
        </p:spPr>
        <p:txBody>
          <a:bodyPr wrap="square" lIns="0" tIns="0" rIns="0" bIns="0" rtlCol="0"/>
          <a:lstStyle/>
          <a:p>
            <a:endParaRPr/>
          </a:p>
        </p:txBody>
      </p:sp>
      <p:sp>
        <p:nvSpPr>
          <p:cNvPr id="18" name="object 18"/>
          <p:cNvSpPr/>
          <p:nvPr/>
        </p:nvSpPr>
        <p:spPr>
          <a:xfrm>
            <a:off x="1961171" y="7409739"/>
            <a:ext cx="540385"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3"/>
                </a:lnTo>
                <a:lnTo>
                  <a:pt x="16892" y="364211"/>
                </a:lnTo>
                <a:lnTo>
                  <a:pt x="36864" y="406273"/>
                </a:lnTo>
                <a:lnTo>
                  <a:pt x="63503" y="443957"/>
                </a:lnTo>
                <a:lnTo>
                  <a:pt x="96046" y="476500"/>
                </a:lnTo>
                <a:lnTo>
                  <a:pt x="133730" y="503139"/>
                </a:lnTo>
                <a:lnTo>
                  <a:pt x="175792" y="523111"/>
                </a:lnTo>
                <a:lnTo>
                  <a:pt x="221470" y="535653"/>
                </a:lnTo>
                <a:lnTo>
                  <a:pt x="270002" y="540004"/>
                </a:lnTo>
                <a:lnTo>
                  <a:pt x="318536" y="535653"/>
                </a:lnTo>
                <a:lnTo>
                  <a:pt x="364216" y="523111"/>
                </a:lnTo>
                <a:lnTo>
                  <a:pt x="406279" y="503139"/>
                </a:lnTo>
                <a:lnTo>
                  <a:pt x="443963" y="476500"/>
                </a:lnTo>
                <a:lnTo>
                  <a:pt x="476504" y="443957"/>
                </a:lnTo>
                <a:lnTo>
                  <a:pt x="503142" y="406273"/>
                </a:lnTo>
                <a:lnTo>
                  <a:pt x="523112" y="364211"/>
                </a:lnTo>
                <a:lnTo>
                  <a:pt x="535654" y="318533"/>
                </a:lnTo>
                <a:lnTo>
                  <a:pt x="540004" y="270001"/>
                </a:lnTo>
                <a:lnTo>
                  <a:pt x="535654" y="221470"/>
                </a:lnTo>
                <a:lnTo>
                  <a:pt x="523112" y="175792"/>
                </a:lnTo>
                <a:lnTo>
                  <a:pt x="503142" y="133730"/>
                </a:lnTo>
                <a:lnTo>
                  <a:pt x="476504" y="96046"/>
                </a:lnTo>
                <a:lnTo>
                  <a:pt x="443963" y="63503"/>
                </a:lnTo>
                <a:lnTo>
                  <a:pt x="406279" y="36864"/>
                </a:lnTo>
                <a:lnTo>
                  <a:pt x="364216" y="16892"/>
                </a:lnTo>
                <a:lnTo>
                  <a:pt x="318536" y="4350"/>
                </a:lnTo>
                <a:lnTo>
                  <a:pt x="270002" y="0"/>
                </a:lnTo>
                <a:close/>
              </a:path>
            </a:pathLst>
          </a:custGeom>
          <a:solidFill>
            <a:srgbClr val="C7EAFB"/>
          </a:solidFill>
        </p:spPr>
        <p:txBody>
          <a:bodyPr wrap="square" lIns="0" tIns="0" rIns="0" bIns="0" rtlCol="0"/>
          <a:lstStyle/>
          <a:p>
            <a:endParaRPr/>
          </a:p>
        </p:txBody>
      </p:sp>
      <p:sp>
        <p:nvSpPr>
          <p:cNvPr id="19" name="object 19"/>
          <p:cNvSpPr/>
          <p:nvPr/>
        </p:nvSpPr>
        <p:spPr>
          <a:xfrm>
            <a:off x="2044570" y="7671804"/>
            <a:ext cx="363220" cy="132080"/>
          </a:xfrm>
          <a:custGeom>
            <a:avLst/>
            <a:gdLst/>
            <a:ahLst/>
            <a:cxnLst/>
            <a:rect l="l" t="t" r="r" b="b"/>
            <a:pathLst>
              <a:path w="363219" h="132079">
                <a:moveTo>
                  <a:pt x="282701" y="94324"/>
                </a:moveTo>
                <a:lnTo>
                  <a:pt x="51582" y="94324"/>
                </a:lnTo>
                <a:lnTo>
                  <a:pt x="64200" y="94449"/>
                </a:lnTo>
                <a:lnTo>
                  <a:pt x="72174" y="94765"/>
                </a:lnTo>
                <a:lnTo>
                  <a:pt x="119718" y="104033"/>
                </a:lnTo>
                <a:lnTo>
                  <a:pt x="166201" y="119648"/>
                </a:lnTo>
                <a:lnTo>
                  <a:pt x="189015" y="128511"/>
                </a:lnTo>
                <a:lnTo>
                  <a:pt x="197391" y="130939"/>
                </a:lnTo>
                <a:lnTo>
                  <a:pt x="245845" y="115200"/>
                </a:lnTo>
                <a:lnTo>
                  <a:pt x="253747" y="111010"/>
                </a:lnTo>
                <a:lnTo>
                  <a:pt x="278228" y="97298"/>
                </a:lnTo>
                <a:lnTo>
                  <a:pt x="282701" y="94324"/>
                </a:lnTo>
                <a:close/>
              </a:path>
              <a:path w="363219" h="132079">
                <a:moveTo>
                  <a:pt x="116346" y="0"/>
                </a:moveTo>
                <a:lnTo>
                  <a:pt x="104511" y="279"/>
                </a:lnTo>
                <a:lnTo>
                  <a:pt x="92584" y="2400"/>
                </a:lnTo>
                <a:lnTo>
                  <a:pt x="61977" y="10083"/>
                </a:lnTo>
                <a:lnTo>
                  <a:pt x="50911" y="12020"/>
                </a:lnTo>
                <a:lnTo>
                  <a:pt x="39678" y="12879"/>
                </a:lnTo>
                <a:lnTo>
                  <a:pt x="28569" y="13116"/>
                </a:lnTo>
                <a:lnTo>
                  <a:pt x="8726" y="13309"/>
                </a:lnTo>
                <a:lnTo>
                  <a:pt x="6491" y="14757"/>
                </a:lnTo>
                <a:lnTo>
                  <a:pt x="4090" y="22948"/>
                </a:lnTo>
                <a:lnTo>
                  <a:pt x="1354" y="35124"/>
                </a:lnTo>
                <a:lnTo>
                  <a:pt x="74" y="47413"/>
                </a:lnTo>
                <a:lnTo>
                  <a:pt x="0" y="60395"/>
                </a:lnTo>
                <a:lnTo>
                  <a:pt x="727" y="72193"/>
                </a:lnTo>
                <a:lnTo>
                  <a:pt x="1258" y="78079"/>
                </a:lnTo>
                <a:lnTo>
                  <a:pt x="3189" y="83896"/>
                </a:lnTo>
                <a:lnTo>
                  <a:pt x="6186" y="93624"/>
                </a:lnTo>
                <a:lnTo>
                  <a:pt x="9272" y="95211"/>
                </a:lnTo>
                <a:lnTo>
                  <a:pt x="38957" y="94464"/>
                </a:lnTo>
                <a:lnTo>
                  <a:pt x="51582" y="94324"/>
                </a:lnTo>
                <a:lnTo>
                  <a:pt x="282701" y="94324"/>
                </a:lnTo>
                <a:lnTo>
                  <a:pt x="301471" y="81845"/>
                </a:lnTo>
                <a:lnTo>
                  <a:pt x="314090" y="72193"/>
                </a:lnTo>
                <a:lnTo>
                  <a:pt x="207715" y="72193"/>
                </a:lnTo>
                <a:lnTo>
                  <a:pt x="198032" y="71183"/>
                </a:lnTo>
                <a:lnTo>
                  <a:pt x="190192" y="69702"/>
                </a:lnTo>
                <a:lnTo>
                  <a:pt x="174565" y="66411"/>
                </a:lnTo>
                <a:lnTo>
                  <a:pt x="166739" y="64858"/>
                </a:lnTo>
                <a:lnTo>
                  <a:pt x="160872" y="63779"/>
                </a:lnTo>
                <a:lnTo>
                  <a:pt x="154890" y="63258"/>
                </a:lnTo>
                <a:lnTo>
                  <a:pt x="148959" y="62496"/>
                </a:lnTo>
                <a:lnTo>
                  <a:pt x="158002" y="60395"/>
                </a:lnTo>
                <a:lnTo>
                  <a:pt x="167105" y="58886"/>
                </a:lnTo>
                <a:lnTo>
                  <a:pt x="176288" y="58135"/>
                </a:lnTo>
                <a:lnTo>
                  <a:pt x="218569" y="58135"/>
                </a:lnTo>
                <a:lnTo>
                  <a:pt x="228969" y="56362"/>
                </a:lnTo>
                <a:lnTo>
                  <a:pt x="263260" y="36279"/>
                </a:lnTo>
                <a:lnTo>
                  <a:pt x="264337" y="28611"/>
                </a:lnTo>
                <a:lnTo>
                  <a:pt x="261202" y="21655"/>
                </a:lnTo>
                <a:lnTo>
                  <a:pt x="253950" y="16560"/>
                </a:lnTo>
                <a:lnTo>
                  <a:pt x="247130" y="13779"/>
                </a:lnTo>
                <a:lnTo>
                  <a:pt x="242836" y="12879"/>
                </a:lnTo>
                <a:lnTo>
                  <a:pt x="175240" y="12877"/>
                </a:lnTo>
                <a:lnTo>
                  <a:pt x="163081" y="11747"/>
                </a:lnTo>
                <a:lnTo>
                  <a:pt x="151252" y="9227"/>
                </a:lnTo>
                <a:lnTo>
                  <a:pt x="139498" y="5219"/>
                </a:lnTo>
                <a:lnTo>
                  <a:pt x="128028" y="1625"/>
                </a:lnTo>
                <a:lnTo>
                  <a:pt x="116346" y="0"/>
                </a:lnTo>
                <a:close/>
              </a:path>
              <a:path w="363219" h="132079">
                <a:moveTo>
                  <a:pt x="339167" y="11747"/>
                </a:moveTo>
                <a:lnTo>
                  <a:pt x="296391" y="37519"/>
                </a:lnTo>
                <a:lnTo>
                  <a:pt x="286526" y="44259"/>
                </a:lnTo>
                <a:lnTo>
                  <a:pt x="274758" y="51985"/>
                </a:lnTo>
                <a:lnTo>
                  <a:pt x="236424" y="68706"/>
                </a:lnTo>
                <a:lnTo>
                  <a:pt x="207715" y="72193"/>
                </a:lnTo>
                <a:lnTo>
                  <a:pt x="314090" y="72193"/>
                </a:lnTo>
                <a:lnTo>
                  <a:pt x="344908" y="46659"/>
                </a:lnTo>
                <a:lnTo>
                  <a:pt x="363145" y="23723"/>
                </a:lnTo>
                <a:lnTo>
                  <a:pt x="360745" y="17386"/>
                </a:lnTo>
                <a:lnTo>
                  <a:pt x="351296" y="13144"/>
                </a:lnTo>
                <a:lnTo>
                  <a:pt x="348870" y="12674"/>
                </a:lnTo>
                <a:lnTo>
                  <a:pt x="339167" y="11747"/>
                </a:lnTo>
                <a:close/>
              </a:path>
              <a:path w="363219" h="132079">
                <a:moveTo>
                  <a:pt x="218569" y="58135"/>
                </a:moveTo>
                <a:lnTo>
                  <a:pt x="176288" y="58135"/>
                </a:lnTo>
                <a:lnTo>
                  <a:pt x="185573" y="58305"/>
                </a:lnTo>
                <a:lnTo>
                  <a:pt x="196465" y="58909"/>
                </a:lnTo>
                <a:lnTo>
                  <a:pt x="207338" y="58962"/>
                </a:lnTo>
                <a:lnTo>
                  <a:pt x="218178" y="58202"/>
                </a:lnTo>
                <a:lnTo>
                  <a:pt x="218569" y="58135"/>
                </a:lnTo>
                <a:close/>
              </a:path>
              <a:path w="363219" h="132079">
                <a:moveTo>
                  <a:pt x="220968" y="11673"/>
                </a:moveTo>
                <a:lnTo>
                  <a:pt x="209853" y="11695"/>
                </a:lnTo>
                <a:lnTo>
                  <a:pt x="198743" y="12009"/>
                </a:lnTo>
                <a:lnTo>
                  <a:pt x="187656" y="12636"/>
                </a:lnTo>
                <a:lnTo>
                  <a:pt x="175260" y="12879"/>
                </a:lnTo>
                <a:lnTo>
                  <a:pt x="242836" y="12879"/>
                </a:lnTo>
                <a:lnTo>
                  <a:pt x="239434" y="12166"/>
                </a:lnTo>
                <a:lnTo>
                  <a:pt x="232068" y="11925"/>
                </a:lnTo>
                <a:lnTo>
                  <a:pt x="220968" y="11673"/>
                </a:lnTo>
                <a:close/>
              </a:path>
            </a:pathLst>
          </a:custGeom>
          <a:solidFill>
            <a:srgbClr val="00AEEF"/>
          </a:solidFill>
        </p:spPr>
        <p:txBody>
          <a:bodyPr wrap="square" lIns="0" tIns="0" rIns="0" bIns="0" rtlCol="0"/>
          <a:lstStyle/>
          <a:p>
            <a:endParaRPr/>
          </a:p>
        </p:txBody>
      </p:sp>
      <p:sp>
        <p:nvSpPr>
          <p:cNvPr id="20" name="object 20"/>
          <p:cNvSpPr/>
          <p:nvPr/>
        </p:nvSpPr>
        <p:spPr>
          <a:xfrm>
            <a:off x="2189263" y="7538695"/>
            <a:ext cx="107950" cy="107950"/>
          </a:xfrm>
          <a:custGeom>
            <a:avLst/>
            <a:gdLst/>
            <a:ahLst/>
            <a:cxnLst/>
            <a:rect l="l" t="t" r="r" b="b"/>
            <a:pathLst>
              <a:path w="107950" h="107950">
                <a:moveTo>
                  <a:pt x="54114" y="0"/>
                </a:moveTo>
                <a:lnTo>
                  <a:pt x="32479" y="4575"/>
                </a:lnTo>
                <a:lnTo>
                  <a:pt x="15255" y="16152"/>
                </a:lnTo>
                <a:lnTo>
                  <a:pt x="3933" y="33280"/>
                </a:lnTo>
                <a:lnTo>
                  <a:pt x="0" y="54508"/>
                </a:lnTo>
                <a:lnTo>
                  <a:pt x="4245" y="75582"/>
                </a:lnTo>
                <a:lnTo>
                  <a:pt x="15601" y="92503"/>
                </a:lnTo>
                <a:lnTo>
                  <a:pt x="32654" y="103743"/>
                </a:lnTo>
                <a:lnTo>
                  <a:pt x="53987" y="107772"/>
                </a:lnTo>
                <a:lnTo>
                  <a:pt x="75362" y="103533"/>
                </a:lnTo>
                <a:lnTo>
                  <a:pt x="92354" y="92078"/>
                </a:lnTo>
                <a:lnTo>
                  <a:pt x="103554" y="75035"/>
                </a:lnTo>
                <a:lnTo>
                  <a:pt x="107556" y="54038"/>
                </a:lnTo>
                <a:lnTo>
                  <a:pt x="103301" y="32502"/>
                </a:lnTo>
                <a:lnTo>
                  <a:pt x="91841" y="15651"/>
                </a:lnTo>
                <a:lnTo>
                  <a:pt x="74879" y="4484"/>
                </a:lnTo>
                <a:lnTo>
                  <a:pt x="54114" y="0"/>
                </a:lnTo>
                <a:close/>
              </a:path>
            </a:pathLst>
          </a:custGeom>
          <a:solidFill>
            <a:srgbClr val="44C8F4"/>
          </a:solidFill>
        </p:spPr>
        <p:txBody>
          <a:bodyPr wrap="square" lIns="0" tIns="0" rIns="0" bIns="0" rtlCol="0"/>
          <a:lstStyle/>
          <a:p>
            <a:endParaRPr/>
          </a:p>
        </p:txBody>
      </p:sp>
      <p:sp>
        <p:nvSpPr>
          <p:cNvPr id="21" name="object 21"/>
          <p:cNvSpPr/>
          <p:nvPr/>
        </p:nvSpPr>
        <p:spPr>
          <a:xfrm>
            <a:off x="4792230" y="3757611"/>
            <a:ext cx="374015" cy="61594"/>
          </a:xfrm>
          <a:custGeom>
            <a:avLst/>
            <a:gdLst/>
            <a:ahLst/>
            <a:cxnLst/>
            <a:rect l="l" t="t" r="r" b="b"/>
            <a:pathLst>
              <a:path w="374014" h="61595">
                <a:moveTo>
                  <a:pt x="369950" y="60566"/>
                </a:moveTo>
                <a:lnTo>
                  <a:pt x="360997" y="60566"/>
                </a:lnTo>
                <a:lnTo>
                  <a:pt x="363453" y="60845"/>
                </a:lnTo>
                <a:lnTo>
                  <a:pt x="369671" y="61506"/>
                </a:lnTo>
                <a:lnTo>
                  <a:pt x="369950" y="60566"/>
                </a:lnTo>
                <a:close/>
              </a:path>
              <a:path w="374014" h="61595">
                <a:moveTo>
                  <a:pt x="0" y="41821"/>
                </a:moveTo>
                <a:lnTo>
                  <a:pt x="0" y="61328"/>
                </a:lnTo>
                <a:lnTo>
                  <a:pt x="3505" y="61163"/>
                </a:lnTo>
                <a:lnTo>
                  <a:pt x="7010" y="60845"/>
                </a:lnTo>
                <a:lnTo>
                  <a:pt x="358267" y="60833"/>
                </a:lnTo>
                <a:lnTo>
                  <a:pt x="360997" y="60566"/>
                </a:lnTo>
                <a:lnTo>
                  <a:pt x="369950" y="60566"/>
                </a:lnTo>
                <a:lnTo>
                  <a:pt x="370738" y="57912"/>
                </a:lnTo>
                <a:lnTo>
                  <a:pt x="369150" y="49136"/>
                </a:lnTo>
                <a:lnTo>
                  <a:pt x="373468" y="42405"/>
                </a:lnTo>
                <a:lnTo>
                  <a:pt x="366814" y="42037"/>
                </a:lnTo>
                <a:lnTo>
                  <a:pt x="17716" y="42037"/>
                </a:lnTo>
                <a:lnTo>
                  <a:pt x="0" y="41821"/>
                </a:lnTo>
                <a:close/>
              </a:path>
              <a:path w="374014" h="61595">
                <a:moveTo>
                  <a:pt x="21767" y="20383"/>
                </a:moveTo>
                <a:lnTo>
                  <a:pt x="18262" y="20980"/>
                </a:lnTo>
                <a:lnTo>
                  <a:pt x="18084" y="42037"/>
                </a:lnTo>
                <a:lnTo>
                  <a:pt x="366814" y="42037"/>
                </a:lnTo>
                <a:lnTo>
                  <a:pt x="353504" y="41300"/>
                </a:lnTo>
                <a:lnTo>
                  <a:pt x="353225" y="41046"/>
                </a:lnTo>
                <a:lnTo>
                  <a:pt x="353796" y="23710"/>
                </a:lnTo>
                <a:lnTo>
                  <a:pt x="353257" y="22275"/>
                </a:lnTo>
                <a:lnTo>
                  <a:pt x="336918" y="22275"/>
                </a:lnTo>
                <a:lnTo>
                  <a:pt x="34531" y="22174"/>
                </a:lnTo>
                <a:lnTo>
                  <a:pt x="21767" y="20383"/>
                </a:lnTo>
                <a:close/>
              </a:path>
              <a:path w="374014" h="61595">
                <a:moveTo>
                  <a:pt x="352374" y="19926"/>
                </a:moveTo>
                <a:lnTo>
                  <a:pt x="336918" y="22275"/>
                </a:lnTo>
                <a:lnTo>
                  <a:pt x="353257" y="22275"/>
                </a:lnTo>
                <a:lnTo>
                  <a:pt x="352374" y="19926"/>
                </a:lnTo>
                <a:close/>
              </a:path>
              <a:path w="374014" h="61595">
                <a:moveTo>
                  <a:pt x="334708" y="0"/>
                </a:moveTo>
                <a:lnTo>
                  <a:pt x="35852" y="0"/>
                </a:lnTo>
                <a:lnTo>
                  <a:pt x="36703" y="18643"/>
                </a:lnTo>
                <a:lnTo>
                  <a:pt x="34531" y="22174"/>
                </a:lnTo>
                <a:lnTo>
                  <a:pt x="336842" y="22174"/>
                </a:lnTo>
                <a:lnTo>
                  <a:pt x="334251" y="18719"/>
                </a:lnTo>
                <a:lnTo>
                  <a:pt x="335191" y="139"/>
                </a:lnTo>
                <a:lnTo>
                  <a:pt x="334708" y="0"/>
                </a:lnTo>
                <a:close/>
              </a:path>
            </a:pathLst>
          </a:custGeom>
          <a:solidFill>
            <a:srgbClr val="00AEEF"/>
          </a:solidFill>
        </p:spPr>
        <p:txBody>
          <a:bodyPr wrap="square" lIns="0" tIns="0" rIns="0" bIns="0" rtlCol="0"/>
          <a:lstStyle/>
          <a:p>
            <a:endParaRPr/>
          </a:p>
        </p:txBody>
      </p:sp>
      <p:sp>
        <p:nvSpPr>
          <p:cNvPr id="22" name="object 22"/>
          <p:cNvSpPr/>
          <p:nvPr/>
        </p:nvSpPr>
        <p:spPr>
          <a:xfrm>
            <a:off x="4812335" y="3467187"/>
            <a:ext cx="331470" cy="90805"/>
          </a:xfrm>
          <a:custGeom>
            <a:avLst/>
            <a:gdLst/>
            <a:ahLst/>
            <a:cxnLst/>
            <a:rect l="l" t="t" r="r" b="b"/>
            <a:pathLst>
              <a:path w="331470" h="90804">
                <a:moveTo>
                  <a:pt x="163029" y="0"/>
                </a:moveTo>
                <a:lnTo>
                  <a:pt x="2438" y="75196"/>
                </a:lnTo>
                <a:lnTo>
                  <a:pt x="0" y="78206"/>
                </a:lnTo>
                <a:lnTo>
                  <a:pt x="1930" y="90195"/>
                </a:lnTo>
                <a:lnTo>
                  <a:pt x="7023" y="87795"/>
                </a:lnTo>
                <a:lnTo>
                  <a:pt x="325399" y="87795"/>
                </a:lnTo>
                <a:lnTo>
                  <a:pt x="326656" y="87680"/>
                </a:lnTo>
                <a:lnTo>
                  <a:pt x="329755" y="87541"/>
                </a:lnTo>
                <a:lnTo>
                  <a:pt x="330771" y="81064"/>
                </a:lnTo>
                <a:lnTo>
                  <a:pt x="331368" y="76415"/>
                </a:lnTo>
                <a:lnTo>
                  <a:pt x="168033" y="101"/>
                </a:lnTo>
                <a:lnTo>
                  <a:pt x="163029" y="0"/>
                </a:lnTo>
                <a:close/>
              </a:path>
              <a:path w="331470" h="90804">
                <a:moveTo>
                  <a:pt x="325399" y="87795"/>
                </a:moveTo>
                <a:lnTo>
                  <a:pt x="7023" y="87795"/>
                </a:lnTo>
                <a:lnTo>
                  <a:pt x="324002" y="87922"/>
                </a:lnTo>
                <a:lnTo>
                  <a:pt x="325399" y="87795"/>
                </a:lnTo>
                <a:close/>
              </a:path>
            </a:pathLst>
          </a:custGeom>
          <a:solidFill>
            <a:srgbClr val="00AEEF"/>
          </a:solidFill>
        </p:spPr>
        <p:txBody>
          <a:bodyPr wrap="square" lIns="0" tIns="0" rIns="0" bIns="0" rtlCol="0"/>
          <a:lstStyle/>
          <a:p>
            <a:endParaRPr/>
          </a:p>
        </p:txBody>
      </p:sp>
      <p:sp>
        <p:nvSpPr>
          <p:cNvPr id="23" name="object 23"/>
          <p:cNvSpPr/>
          <p:nvPr/>
        </p:nvSpPr>
        <p:spPr>
          <a:xfrm>
            <a:off x="5065864" y="3588828"/>
            <a:ext cx="36830" cy="161290"/>
          </a:xfrm>
          <a:custGeom>
            <a:avLst/>
            <a:gdLst/>
            <a:ahLst/>
            <a:cxnLst/>
            <a:rect l="l" t="t" r="r" b="b"/>
            <a:pathLst>
              <a:path w="36829" h="161289">
                <a:moveTo>
                  <a:pt x="14287" y="0"/>
                </a:moveTo>
                <a:lnTo>
                  <a:pt x="3340" y="101"/>
                </a:lnTo>
                <a:lnTo>
                  <a:pt x="2313" y="41607"/>
                </a:lnTo>
                <a:lnTo>
                  <a:pt x="771" y="102053"/>
                </a:lnTo>
                <a:lnTo>
                  <a:pt x="38" y="132283"/>
                </a:lnTo>
                <a:lnTo>
                  <a:pt x="0" y="160782"/>
                </a:lnTo>
                <a:lnTo>
                  <a:pt x="36283" y="160782"/>
                </a:lnTo>
                <a:lnTo>
                  <a:pt x="36258" y="152400"/>
                </a:lnTo>
                <a:lnTo>
                  <a:pt x="33740" y="52032"/>
                </a:lnTo>
                <a:lnTo>
                  <a:pt x="32956" y="18567"/>
                </a:lnTo>
                <a:lnTo>
                  <a:pt x="32461" y="7825"/>
                </a:lnTo>
                <a:lnTo>
                  <a:pt x="30384" y="2311"/>
                </a:lnTo>
                <a:lnTo>
                  <a:pt x="24926" y="282"/>
                </a:lnTo>
                <a:lnTo>
                  <a:pt x="14287" y="0"/>
                </a:lnTo>
                <a:close/>
              </a:path>
            </a:pathLst>
          </a:custGeom>
          <a:solidFill>
            <a:srgbClr val="8DC7EC"/>
          </a:solidFill>
        </p:spPr>
        <p:txBody>
          <a:bodyPr wrap="square" lIns="0" tIns="0" rIns="0" bIns="0" rtlCol="0"/>
          <a:lstStyle/>
          <a:p>
            <a:endParaRPr/>
          </a:p>
        </p:txBody>
      </p:sp>
      <p:sp>
        <p:nvSpPr>
          <p:cNvPr id="24" name="object 24"/>
          <p:cNvSpPr/>
          <p:nvPr/>
        </p:nvSpPr>
        <p:spPr>
          <a:xfrm>
            <a:off x="4924806" y="3588117"/>
            <a:ext cx="36195" cy="161925"/>
          </a:xfrm>
          <a:custGeom>
            <a:avLst/>
            <a:gdLst/>
            <a:ahLst/>
            <a:cxnLst/>
            <a:rect l="l" t="t" r="r" b="b"/>
            <a:pathLst>
              <a:path w="36195" h="161925">
                <a:moveTo>
                  <a:pt x="4178" y="0"/>
                </a:moveTo>
                <a:lnTo>
                  <a:pt x="2705" y="2451"/>
                </a:lnTo>
                <a:lnTo>
                  <a:pt x="2343" y="29159"/>
                </a:lnTo>
                <a:lnTo>
                  <a:pt x="1963" y="50665"/>
                </a:lnTo>
                <a:lnTo>
                  <a:pt x="1528" y="72167"/>
                </a:lnTo>
                <a:lnTo>
                  <a:pt x="901" y="100964"/>
                </a:lnTo>
                <a:lnTo>
                  <a:pt x="126" y="108267"/>
                </a:lnTo>
                <a:lnTo>
                  <a:pt x="0" y="161620"/>
                </a:lnTo>
                <a:lnTo>
                  <a:pt x="35915" y="161620"/>
                </a:lnTo>
                <a:lnTo>
                  <a:pt x="35890" y="151091"/>
                </a:lnTo>
                <a:lnTo>
                  <a:pt x="34391" y="99174"/>
                </a:lnTo>
                <a:lnTo>
                  <a:pt x="33991" y="79090"/>
                </a:lnTo>
                <a:lnTo>
                  <a:pt x="33658" y="59007"/>
                </a:lnTo>
                <a:lnTo>
                  <a:pt x="33148" y="38938"/>
                </a:lnTo>
                <a:lnTo>
                  <a:pt x="32219" y="18897"/>
                </a:lnTo>
                <a:lnTo>
                  <a:pt x="31720" y="6846"/>
                </a:lnTo>
                <a:lnTo>
                  <a:pt x="30341" y="1752"/>
                </a:lnTo>
                <a:lnTo>
                  <a:pt x="26097" y="863"/>
                </a:lnTo>
                <a:lnTo>
                  <a:pt x="10921" y="863"/>
                </a:lnTo>
                <a:lnTo>
                  <a:pt x="4178" y="0"/>
                </a:lnTo>
                <a:close/>
              </a:path>
              <a:path w="36195" h="161925">
                <a:moveTo>
                  <a:pt x="12293" y="685"/>
                </a:moveTo>
                <a:lnTo>
                  <a:pt x="10921" y="863"/>
                </a:lnTo>
                <a:lnTo>
                  <a:pt x="26097" y="863"/>
                </a:lnTo>
                <a:lnTo>
                  <a:pt x="25260" y="688"/>
                </a:lnTo>
                <a:lnTo>
                  <a:pt x="12293" y="685"/>
                </a:lnTo>
                <a:close/>
              </a:path>
            </a:pathLst>
          </a:custGeom>
          <a:solidFill>
            <a:srgbClr val="8DC7EC"/>
          </a:solidFill>
        </p:spPr>
        <p:txBody>
          <a:bodyPr wrap="square" lIns="0" tIns="0" rIns="0" bIns="0" rtlCol="0"/>
          <a:lstStyle/>
          <a:p>
            <a:endParaRPr/>
          </a:p>
        </p:txBody>
      </p:sp>
      <p:sp>
        <p:nvSpPr>
          <p:cNvPr id="25" name="object 25"/>
          <p:cNvSpPr/>
          <p:nvPr/>
        </p:nvSpPr>
        <p:spPr>
          <a:xfrm>
            <a:off x="4853152" y="3588574"/>
            <a:ext cx="37465" cy="161925"/>
          </a:xfrm>
          <a:custGeom>
            <a:avLst/>
            <a:gdLst/>
            <a:ahLst/>
            <a:cxnLst/>
            <a:rect l="l" t="t" r="r" b="b"/>
            <a:pathLst>
              <a:path w="37464" h="161925">
                <a:moveTo>
                  <a:pt x="11649" y="189"/>
                </a:moveTo>
                <a:lnTo>
                  <a:pt x="5689" y="1179"/>
                </a:lnTo>
                <a:lnTo>
                  <a:pt x="4073" y="7072"/>
                </a:lnTo>
                <a:lnTo>
                  <a:pt x="3047" y="21755"/>
                </a:lnTo>
                <a:lnTo>
                  <a:pt x="3009" y="25831"/>
                </a:lnTo>
                <a:lnTo>
                  <a:pt x="1612" y="77724"/>
                </a:lnTo>
                <a:lnTo>
                  <a:pt x="687" y="116641"/>
                </a:lnTo>
                <a:lnTo>
                  <a:pt x="296" y="136111"/>
                </a:lnTo>
                <a:lnTo>
                  <a:pt x="0" y="155587"/>
                </a:lnTo>
                <a:lnTo>
                  <a:pt x="0" y="157543"/>
                </a:lnTo>
                <a:lnTo>
                  <a:pt x="2730" y="161150"/>
                </a:lnTo>
                <a:lnTo>
                  <a:pt x="4330" y="161239"/>
                </a:lnTo>
                <a:lnTo>
                  <a:pt x="12208" y="161493"/>
                </a:lnTo>
                <a:lnTo>
                  <a:pt x="36220" y="161493"/>
                </a:lnTo>
                <a:lnTo>
                  <a:pt x="36728" y="159562"/>
                </a:lnTo>
                <a:lnTo>
                  <a:pt x="37122" y="158775"/>
                </a:lnTo>
                <a:lnTo>
                  <a:pt x="35756" y="107743"/>
                </a:lnTo>
                <a:lnTo>
                  <a:pt x="34340" y="57480"/>
                </a:lnTo>
                <a:lnTo>
                  <a:pt x="33961" y="44924"/>
                </a:lnTo>
                <a:lnTo>
                  <a:pt x="33554" y="32364"/>
                </a:lnTo>
                <a:lnTo>
                  <a:pt x="33188" y="19802"/>
                </a:lnTo>
                <a:lnTo>
                  <a:pt x="32931" y="7239"/>
                </a:lnTo>
                <a:lnTo>
                  <a:pt x="32842" y="1955"/>
                </a:lnTo>
                <a:lnTo>
                  <a:pt x="31113" y="215"/>
                </a:lnTo>
                <a:lnTo>
                  <a:pt x="11649" y="189"/>
                </a:lnTo>
                <a:close/>
              </a:path>
              <a:path w="37464" h="161925">
                <a:moveTo>
                  <a:pt x="30899" y="0"/>
                </a:moveTo>
                <a:lnTo>
                  <a:pt x="25704" y="215"/>
                </a:lnTo>
                <a:lnTo>
                  <a:pt x="31113" y="215"/>
                </a:lnTo>
                <a:lnTo>
                  <a:pt x="30899" y="0"/>
                </a:lnTo>
                <a:close/>
              </a:path>
            </a:pathLst>
          </a:custGeom>
          <a:solidFill>
            <a:srgbClr val="8DC7EC"/>
          </a:solidFill>
        </p:spPr>
        <p:txBody>
          <a:bodyPr wrap="square" lIns="0" tIns="0" rIns="0" bIns="0" rtlCol="0"/>
          <a:lstStyle/>
          <a:p>
            <a:endParaRPr/>
          </a:p>
        </p:txBody>
      </p:sp>
      <p:sp>
        <p:nvSpPr>
          <p:cNvPr id="26" name="object 26"/>
          <p:cNvSpPr/>
          <p:nvPr/>
        </p:nvSpPr>
        <p:spPr>
          <a:xfrm>
            <a:off x="4994872" y="3588231"/>
            <a:ext cx="38100" cy="161925"/>
          </a:xfrm>
          <a:custGeom>
            <a:avLst/>
            <a:gdLst/>
            <a:ahLst/>
            <a:cxnLst/>
            <a:rect l="l" t="t" r="r" b="b"/>
            <a:pathLst>
              <a:path w="38100" h="161925">
                <a:moveTo>
                  <a:pt x="13792" y="0"/>
                </a:moveTo>
                <a:lnTo>
                  <a:pt x="4495" y="2247"/>
                </a:lnTo>
                <a:lnTo>
                  <a:pt x="4673" y="11353"/>
                </a:lnTo>
                <a:lnTo>
                  <a:pt x="3746" y="18072"/>
                </a:lnTo>
                <a:lnTo>
                  <a:pt x="2736" y="55595"/>
                </a:lnTo>
                <a:lnTo>
                  <a:pt x="0" y="159346"/>
                </a:lnTo>
                <a:lnTo>
                  <a:pt x="584" y="160362"/>
                </a:lnTo>
                <a:lnTo>
                  <a:pt x="952" y="161556"/>
                </a:lnTo>
                <a:lnTo>
                  <a:pt x="37477" y="161556"/>
                </a:lnTo>
                <a:lnTo>
                  <a:pt x="36528" y="145054"/>
                </a:lnTo>
                <a:lnTo>
                  <a:pt x="36113" y="137109"/>
                </a:lnTo>
                <a:lnTo>
                  <a:pt x="35826" y="129247"/>
                </a:lnTo>
                <a:lnTo>
                  <a:pt x="35316" y="106942"/>
                </a:lnTo>
                <a:lnTo>
                  <a:pt x="34399" y="62335"/>
                </a:lnTo>
                <a:lnTo>
                  <a:pt x="33896" y="40030"/>
                </a:lnTo>
                <a:lnTo>
                  <a:pt x="30708" y="1155"/>
                </a:lnTo>
                <a:lnTo>
                  <a:pt x="29654" y="1117"/>
                </a:lnTo>
                <a:lnTo>
                  <a:pt x="21869" y="698"/>
                </a:lnTo>
                <a:lnTo>
                  <a:pt x="13792" y="0"/>
                </a:lnTo>
                <a:close/>
              </a:path>
            </a:pathLst>
          </a:custGeom>
          <a:solidFill>
            <a:srgbClr val="8DC7EC"/>
          </a:solidFill>
        </p:spPr>
        <p:txBody>
          <a:bodyPr wrap="square" lIns="0" tIns="0" rIns="0" bIns="0" rtlCol="0"/>
          <a:lstStyle/>
          <a:p>
            <a:endParaRPr/>
          </a:p>
        </p:txBody>
      </p:sp>
      <p:sp>
        <p:nvSpPr>
          <p:cNvPr id="27" name="object 27"/>
          <p:cNvSpPr/>
          <p:nvPr/>
        </p:nvSpPr>
        <p:spPr>
          <a:xfrm>
            <a:off x="4845100" y="3572045"/>
            <a:ext cx="269240" cy="0"/>
          </a:xfrm>
          <a:custGeom>
            <a:avLst/>
            <a:gdLst/>
            <a:ahLst/>
            <a:cxnLst/>
            <a:rect l="l" t="t" r="r" b="b"/>
            <a:pathLst>
              <a:path w="269239">
                <a:moveTo>
                  <a:pt x="0" y="0"/>
                </a:moveTo>
                <a:lnTo>
                  <a:pt x="268960" y="0"/>
                </a:lnTo>
              </a:path>
            </a:pathLst>
          </a:custGeom>
          <a:ln w="18884">
            <a:solidFill>
              <a:srgbClr val="00AEEF"/>
            </a:solidFill>
          </a:ln>
        </p:spPr>
        <p:txBody>
          <a:bodyPr wrap="square" lIns="0" tIns="0" rIns="0" bIns="0" rtlCol="0"/>
          <a:lstStyle/>
          <a:p>
            <a:endParaRPr/>
          </a:p>
        </p:txBody>
      </p:sp>
      <p:sp>
        <p:nvSpPr>
          <p:cNvPr id="28" name="object 28"/>
          <p:cNvSpPr/>
          <p:nvPr/>
        </p:nvSpPr>
        <p:spPr>
          <a:xfrm>
            <a:off x="2054680" y="4193159"/>
            <a:ext cx="264795" cy="120014"/>
          </a:xfrm>
          <a:custGeom>
            <a:avLst/>
            <a:gdLst/>
            <a:ahLst/>
            <a:cxnLst/>
            <a:rect l="l" t="t" r="r" b="b"/>
            <a:pathLst>
              <a:path w="264794" h="120015">
                <a:moveTo>
                  <a:pt x="97497" y="0"/>
                </a:moveTo>
                <a:lnTo>
                  <a:pt x="49339" y="0"/>
                </a:lnTo>
                <a:lnTo>
                  <a:pt x="0" y="9144"/>
                </a:lnTo>
                <a:lnTo>
                  <a:pt x="46366" y="24351"/>
                </a:lnTo>
                <a:lnTo>
                  <a:pt x="84642" y="49031"/>
                </a:lnTo>
                <a:lnTo>
                  <a:pt x="116407" y="81460"/>
                </a:lnTo>
                <a:lnTo>
                  <a:pt x="143243" y="119913"/>
                </a:lnTo>
                <a:lnTo>
                  <a:pt x="165296" y="88867"/>
                </a:lnTo>
                <a:lnTo>
                  <a:pt x="193192" y="68097"/>
                </a:lnTo>
                <a:lnTo>
                  <a:pt x="226375" y="56623"/>
                </a:lnTo>
                <a:lnTo>
                  <a:pt x="264286" y="53467"/>
                </a:lnTo>
                <a:lnTo>
                  <a:pt x="257057" y="49668"/>
                </a:lnTo>
                <a:lnTo>
                  <a:pt x="211968" y="29348"/>
                </a:lnTo>
                <a:lnTo>
                  <a:pt x="163990" y="12885"/>
                </a:lnTo>
                <a:lnTo>
                  <a:pt x="128787" y="5206"/>
                </a:lnTo>
                <a:lnTo>
                  <a:pt x="97497" y="0"/>
                </a:lnTo>
                <a:close/>
              </a:path>
            </a:pathLst>
          </a:custGeom>
          <a:solidFill>
            <a:srgbClr val="00AEEF"/>
          </a:solidFill>
        </p:spPr>
        <p:txBody>
          <a:bodyPr wrap="square" lIns="0" tIns="0" rIns="0" bIns="0" rtlCol="0"/>
          <a:lstStyle/>
          <a:p>
            <a:endParaRPr/>
          </a:p>
        </p:txBody>
      </p:sp>
      <p:sp>
        <p:nvSpPr>
          <p:cNvPr id="29" name="object 29"/>
          <p:cNvSpPr/>
          <p:nvPr/>
        </p:nvSpPr>
        <p:spPr>
          <a:xfrm>
            <a:off x="2108515" y="4342905"/>
            <a:ext cx="152400" cy="173355"/>
          </a:xfrm>
          <a:custGeom>
            <a:avLst/>
            <a:gdLst/>
            <a:ahLst/>
            <a:cxnLst/>
            <a:rect l="l" t="t" r="r" b="b"/>
            <a:pathLst>
              <a:path w="152400" h="173354">
                <a:moveTo>
                  <a:pt x="16116" y="0"/>
                </a:moveTo>
                <a:lnTo>
                  <a:pt x="0" y="9372"/>
                </a:lnTo>
                <a:lnTo>
                  <a:pt x="1511" y="12280"/>
                </a:lnTo>
                <a:lnTo>
                  <a:pt x="2654" y="14643"/>
                </a:lnTo>
                <a:lnTo>
                  <a:pt x="52891" y="104496"/>
                </a:lnTo>
                <a:lnTo>
                  <a:pt x="69024" y="133794"/>
                </a:lnTo>
                <a:lnTo>
                  <a:pt x="77091" y="146902"/>
                </a:lnTo>
                <a:lnTo>
                  <a:pt x="86642" y="158200"/>
                </a:lnTo>
                <a:lnTo>
                  <a:pt x="98303" y="167084"/>
                </a:lnTo>
                <a:lnTo>
                  <a:pt x="112699" y="172948"/>
                </a:lnTo>
                <a:lnTo>
                  <a:pt x="122326" y="172948"/>
                </a:lnTo>
                <a:lnTo>
                  <a:pt x="136837" y="165943"/>
                </a:lnTo>
                <a:lnTo>
                  <a:pt x="146557" y="157543"/>
                </a:lnTo>
                <a:lnTo>
                  <a:pt x="147957" y="154724"/>
                </a:lnTo>
                <a:lnTo>
                  <a:pt x="110972" y="154724"/>
                </a:lnTo>
                <a:lnTo>
                  <a:pt x="98043" y="143332"/>
                </a:lnTo>
                <a:lnTo>
                  <a:pt x="76211" y="109383"/>
                </a:lnTo>
                <a:lnTo>
                  <a:pt x="42519" y="47701"/>
                </a:lnTo>
                <a:lnTo>
                  <a:pt x="35990" y="35831"/>
                </a:lnTo>
                <a:lnTo>
                  <a:pt x="16116" y="0"/>
                </a:lnTo>
                <a:close/>
              </a:path>
              <a:path w="152400" h="173354">
                <a:moveTo>
                  <a:pt x="129806" y="82727"/>
                </a:moveTo>
                <a:lnTo>
                  <a:pt x="121284" y="88620"/>
                </a:lnTo>
                <a:lnTo>
                  <a:pt x="118910" y="90233"/>
                </a:lnTo>
                <a:lnTo>
                  <a:pt x="122726" y="100498"/>
                </a:lnTo>
                <a:lnTo>
                  <a:pt x="126441" y="110380"/>
                </a:lnTo>
                <a:lnTo>
                  <a:pt x="129907" y="120060"/>
                </a:lnTo>
                <a:lnTo>
                  <a:pt x="133003" y="129794"/>
                </a:lnTo>
                <a:lnTo>
                  <a:pt x="135077" y="136918"/>
                </a:lnTo>
                <a:lnTo>
                  <a:pt x="132943" y="143992"/>
                </a:lnTo>
                <a:lnTo>
                  <a:pt x="118643" y="153136"/>
                </a:lnTo>
                <a:lnTo>
                  <a:pt x="110972" y="154724"/>
                </a:lnTo>
                <a:lnTo>
                  <a:pt x="147957" y="154724"/>
                </a:lnTo>
                <a:lnTo>
                  <a:pt x="151687" y="147209"/>
                </a:lnTo>
                <a:lnTo>
                  <a:pt x="152280" y="136918"/>
                </a:lnTo>
                <a:lnTo>
                  <a:pt x="152309" y="133794"/>
                </a:lnTo>
                <a:lnTo>
                  <a:pt x="149771" y="120418"/>
                </a:lnTo>
                <a:lnTo>
                  <a:pt x="144883" y="107232"/>
                </a:lnTo>
                <a:lnTo>
                  <a:pt x="138111" y="94713"/>
                </a:lnTo>
                <a:lnTo>
                  <a:pt x="129806" y="82727"/>
                </a:lnTo>
                <a:close/>
              </a:path>
            </a:pathLst>
          </a:custGeom>
          <a:solidFill>
            <a:srgbClr val="00AEEF"/>
          </a:solidFill>
        </p:spPr>
        <p:txBody>
          <a:bodyPr wrap="square" lIns="0" tIns="0" rIns="0" bIns="0" rtlCol="0"/>
          <a:lstStyle/>
          <a:p>
            <a:endParaRPr/>
          </a:p>
        </p:txBody>
      </p:sp>
      <p:sp>
        <p:nvSpPr>
          <p:cNvPr id="30" name="object 30"/>
          <p:cNvSpPr/>
          <p:nvPr/>
        </p:nvSpPr>
        <p:spPr>
          <a:xfrm>
            <a:off x="2026299" y="4206469"/>
            <a:ext cx="161925" cy="186690"/>
          </a:xfrm>
          <a:custGeom>
            <a:avLst/>
            <a:gdLst/>
            <a:ahLst/>
            <a:cxnLst/>
            <a:rect l="l" t="t" r="r" b="b"/>
            <a:pathLst>
              <a:path w="161925" h="186690">
                <a:moveTo>
                  <a:pt x="15732" y="0"/>
                </a:moveTo>
                <a:lnTo>
                  <a:pt x="561" y="49372"/>
                </a:lnTo>
                <a:lnTo>
                  <a:pt x="0" y="78695"/>
                </a:lnTo>
                <a:lnTo>
                  <a:pt x="3205" y="107876"/>
                </a:lnTo>
                <a:lnTo>
                  <a:pt x="13493" y="149727"/>
                </a:lnTo>
                <a:lnTo>
                  <a:pt x="29727" y="186067"/>
                </a:lnTo>
                <a:lnTo>
                  <a:pt x="54337" y="153117"/>
                </a:lnTo>
                <a:lnTo>
                  <a:pt x="84221" y="129408"/>
                </a:lnTo>
                <a:lnTo>
                  <a:pt x="119865" y="115435"/>
                </a:lnTo>
                <a:lnTo>
                  <a:pt x="161756" y="111696"/>
                </a:lnTo>
                <a:lnTo>
                  <a:pt x="143806" y="86395"/>
                </a:lnTo>
                <a:lnTo>
                  <a:pt x="104353" y="40335"/>
                </a:lnTo>
                <a:lnTo>
                  <a:pt x="66363" y="12325"/>
                </a:lnTo>
                <a:lnTo>
                  <a:pt x="18043" y="50"/>
                </a:lnTo>
                <a:lnTo>
                  <a:pt x="15732" y="0"/>
                </a:lnTo>
                <a:close/>
              </a:path>
            </a:pathLst>
          </a:custGeom>
          <a:solidFill>
            <a:srgbClr val="44C8F4"/>
          </a:solidFill>
        </p:spPr>
        <p:txBody>
          <a:bodyPr wrap="square" lIns="0" tIns="0" rIns="0" bIns="0" rtlCol="0"/>
          <a:lstStyle/>
          <a:p>
            <a:endParaRPr/>
          </a:p>
        </p:txBody>
      </p:sp>
      <p:sp>
        <p:nvSpPr>
          <p:cNvPr id="31" name="object 31"/>
          <p:cNvSpPr/>
          <p:nvPr/>
        </p:nvSpPr>
        <p:spPr>
          <a:xfrm>
            <a:off x="1922765" y="4215702"/>
            <a:ext cx="124460" cy="246379"/>
          </a:xfrm>
          <a:custGeom>
            <a:avLst/>
            <a:gdLst/>
            <a:ahLst/>
            <a:cxnLst/>
            <a:rect l="l" t="t" r="r" b="b"/>
            <a:pathLst>
              <a:path w="124460" h="246379">
                <a:moveTo>
                  <a:pt x="107670" y="0"/>
                </a:moveTo>
                <a:lnTo>
                  <a:pt x="75450" y="35488"/>
                </a:lnTo>
                <a:lnTo>
                  <a:pt x="49857" y="73500"/>
                </a:lnTo>
                <a:lnTo>
                  <a:pt x="30203" y="113809"/>
                </a:lnTo>
                <a:lnTo>
                  <a:pt x="15801" y="156187"/>
                </a:lnTo>
                <a:lnTo>
                  <a:pt x="5963" y="200406"/>
                </a:lnTo>
                <a:lnTo>
                  <a:pt x="0" y="246240"/>
                </a:lnTo>
                <a:lnTo>
                  <a:pt x="23611" y="216653"/>
                </a:lnTo>
                <a:lnTo>
                  <a:pt x="51928" y="196091"/>
                </a:lnTo>
                <a:lnTo>
                  <a:pt x="85244" y="184811"/>
                </a:lnTo>
                <a:lnTo>
                  <a:pt x="123850" y="183070"/>
                </a:lnTo>
                <a:lnTo>
                  <a:pt x="122745" y="180555"/>
                </a:lnTo>
                <a:lnTo>
                  <a:pt x="122275" y="179082"/>
                </a:lnTo>
                <a:lnTo>
                  <a:pt x="121513" y="177774"/>
                </a:lnTo>
                <a:lnTo>
                  <a:pt x="112128" y="159774"/>
                </a:lnTo>
                <a:lnTo>
                  <a:pt x="99116" y="121778"/>
                </a:lnTo>
                <a:lnTo>
                  <a:pt x="92702" y="80980"/>
                </a:lnTo>
                <a:lnTo>
                  <a:pt x="92028" y="60137"/>
                </a:lnTo>
                <a:lnTo>
                  <a:pt x="93972" y="39423"/>
                </a:lnTo>
                <a:lnTo>
                  <a:pt x="99301" y="18897"/>
                </a:lnTo>
                <a:lnTo>
                  <a:pt x="101371" y="13144"/>
                </a:lnTo>
                <a:lnTo>
                  <a:pt x="104241" y="7670"/>
                </a:lnTo>
                <a:lnTo>
                  <a:pt x="107670" y="0"/>
                </a:lnTo>
                <a:close/>
              </a:path>
            </a:pathLst>
          </a:custGeom>
          <a:solidFill>
            <a:srgbClr val="00AEEF"/>
          </a:solidFill>
        </p:spPr>
        <p:txBody>
          <a:bodyPr wrap="square" lIns="0" tIns="0" rIns="0" bIns="0" rtlCol="0"/>
          <a:lstStyle/>
          <a:p>
            <a:endParaRPr/>
          </a:p>
        </p:txBody>
      </p:sp>
      <p:sp>
        <p:nvSpPr>
          <p:cNvPr id="32" name="object 32"/>
          <p:cNvSpPr/>
          <p:nvPr/>
        </p:nvSpPr>
        <p:spPr>
          <a:xfrm>
            <a:off x="2065451" y="5788183"/>
            <a:ext cx="186690" cy="195580"/>
          </a:xfrm>
          <a:custGeom>
            <a:avLst/>
            <a:gdLst/>
            <a:ahLst/>
            <a:cxnLst/>
            <a:rect l="l" t="t" r="r" b="b"/>
            <a:pathLst>
              <a:path w="186689" h="195579">
                <a:moveTo>
                  <a:pt x="77927" y="0"/>
                </a:moveTo>
                <a:lnTo>
                  <a:pt x="75577" y="787"/>
                </a:lnTo>
                <a:lnTo>
                  <a:pt x="75577" y="178765"/>
                </a:lnTo>
                <a:lnTo>
                  <a:pt x="51257" y="178955"/>
                </a:lnTo>
                <a:lnTo>
                  <a:pt x="13017" y="182956"/>
                </a:lnTo>
                <a:lnTo>
                  <a:pt x="0" y="195338"/>
                </a:lnTo>
                <a:lnTo>
                  <a:pt x="186093" y="195338"/>
                </a:lnTo>
                <a:lnTo>
                  <a:pt x="150755" y="179882"/>
                </a:lnTo>
                <a:lnTo>
                  <a:pt x="113804" y="178765"/>
                </a:lnTo>
                <a:lnTo>
                  <a:pt x="113454" y="152440"/>
                </a:lnTo>
                <a:lnTo>
                  <a:pt x="113033" y="126110"/>
                </a:lnTo>
                <a:lnTo>
                  <a:pt x="113026" y="99791"/>
                </a:lnTo>
                <a:lnTo>
                  <a:pt x="113919" y="73494"/>
                </a:lnTo>
                <a:lnTo>
                  <a:pt x="113549" y="56664"/>
                </a:lnTo>
                <a:lnTo>
                  <a:pt x="109874" y="40808"/>
                </a:lnTo>
                <a:lnTo>
                  <a:pt x="101960" y="25928"/>
                </a:lnTo>
                <a:lnTo>
                  <a:pt x="88874" y="12026"/>
                </a:lnTo>
                <a:lnTo>
                  <a:pt x="84556" y="8420"/>
                </a:lnTo>
                <a:lnTo>
                  <a:pt x="81521" y="4025"/>
                </a:lnTo>
                <a:lnTo>
                  <a:pt x="77927" y="0"/>
                </a:lnTo>
                <a:close/>
              </a:path>
            </a:pathLst>
          </a:custGeom>
          <a:solidFill>
            <a:srgbClr val="44C8F4"/>
          </a:solidFill>
        </p:spPr>
        <p:txBody>
          <a:bodyPr wrap="square" lIns="0" tIns="0" rIns="0" bIns="0" rtlCol="0"/>
          <a:lstStyle/>
          <a:p>
            <a:endParaRPr/>
          </a:p>
        </p:txBody>
      </p:sp>
      <p:sp>
        <p:nvSpPr>
          <p:cNvPr id="33" name="object 33"/>
          <p:cNvSpPr/>
          <p:nvPr/>
        </p:nvSpPr>
        <p:spPr>
          <a:xfrm>
            <a:off x="2162250" y="5590990"/>
            <a:ext cx="85090" cy="130810"/>
          </a:xfrm>
          <a:custGeom>
            <a:avLst/>
            <a:gdLst/>
            <a:ahLst/>
            <a:cxnLst/>
            <a:rect l="l" t="t" r="r" b="b"/>
            <a:pathLst>
              <a:path w="85089" h="130810">
                <a:moveTo>
                  <a:pt x="84518" y="0"/>
                </a:moveTo>
                <a:lnTo>
                  <a:pt x="80010" y="0"/>
                </a:lnTo>
                <a:lnTo>
                  <a:pt x="57094" y="26060"/>
                </a:lnTo>
                <a:lnTo>
                  <a:pt x="36609" y="53674"/>
                </a:lnTo>
                <a:lnTo>
                  <a:pt x="17821" y="82172"/>
                </a:lnTo>
                <a:lnTo>
                  <a:pt x="0" y="110883"/>
                </a:lnTo>
                <a:lnTo>
                  <a:pt x="32880" y="130276"/>
                </a:lnTo>
                <a:lnTo>
                  <a:pt x="55740" y="81811"/>
                </a:lnTo>
                <a:lnTo>
                  <a:pt x="78143" y="32537"/>
                </a:lnTo>
                <a:lnTo>
                  <a:pt x="83268" y="8287"/>
                </a:lnTo>
                <a:lnTo>
                  <a:pt x="84518" y="0"/>
                </a:lnTo>
                <a:close/>
              </a:path>
            </a:pathLst>
          </a:custGeom>
          <a:solidFill>
            <a:srgbClr val="00AEEF"/>
          </a:solidFill>
        </p:spPr>
        <p:txBody>
          <a:bodyPr wrap="square" lIns="0" tIns="0" rIns="0" bIns="0" rtlCol="0"/>
          <a:lstStyle/>
          <a:p>
            <a:endParaRPr/>
          </a:p>
        </p:txBody>
      </p:sp>
      <p:sp>
        <p:nvSpPr>
          <p:cNvPr id="34" name="object 34"/>
          <p:cNvSpPr/>
          <p:nvPr/>
        </p:nvSpPr>
        <p:spPr>
          <a:xfrm>
            <a:off x="1986279" y="5723794"/>
            <a:ext cx="138430" cy="36830"/>
          </a:xfrm>
          <a:custGeom>
            <a:avLst/>
            <a:gdLst/>
            <a:ahLst/>
            <a:cxnLst/>
            <a:rect l="l" t="t" r="r" b="b"/>
            <a:pathLst>
              <a:path w="138430" h="36829">
                <a:moveTo>
                  <a:pt x="137909" y="0"/>
                </a:moveTo>
                <a:lnTo>
                  <a:pt x="103509" y="1476"/>
                </a:lnTo>
                <a:lnTo>
                  <a:pt x="68849" y="3598"/>
                </a:lnTo>
                <a:lnTo>
                  <a:pt x="34242" y="8509"/>
                </a:lnTo>
                <a:lnTo>
                  <a:pt x="0" y="18351"/>
                </a:lnTo>
                <a:lnTo>
                  <a:pt x="34087" y="28376"/>
                </a:lnTo>
                <a:lnTo>
                  <a:pt x="68635" y="33412"/>
                </a:lnTo>
                <a:lnTo>
                  <a:pt x="103343" y="35501"/>
                </a:lnTo>
                <a:lnTo>
                  <a:pt x="137909" y="36690"/>
                </a:lnTo>
                <a:lnTo>
                  <a:pt x="137909" y="0"/>
                </a:lnTo>
                <a:close/>
              </a:path>
            </a:pathLst>
          </a:custGeom>
          <a:solidFill>
            <a:srgbClr val="00AEEF"/>
          </a:solidFill>
        </p:spPr>
        <p:txBody>
          <a:bodyPr wrap="square" lIns="0" tIns="0" rIns="0" bIns="0" rtlCol="0"/>
          <a:lstStyle/>
          <a:p>
            <a:endParaRPr/>
          </a:p>
        </p:txBody>
      </p:sp>
      <p:sp>
        <p:nvSpPr>
          <p:cNvPr id="35" name="object 35"/>
          <p:cNvSpPr/>
          <p:nvPr/>
        </p:nvSpPr>
        <p:spPr>
          <a:xfrm>
            <a:off x="2162123" y="5764078"/>
            <a:ext cx="86995" cy="129539"/>
          </a:xfrm>
          <a:custGeom>
            <a:avLst/>
            <a:gdLst/>
            <a:ahLst/>
            <a:cxnLst/>
            <a:rect l="l" t="t" r="r" b="b"/>
            <a:pathLst>
              <a:path w="86994" h="129539">
                <a:moveTo>
                  <a:pt x="31902" y="0"/>
                </a:moveTo>
                <a:lnTo>
                  <a:pt x="0" y="18580"/>
                </a:lnTo>
                <a:lnTo>
                  <a:pt x="18324" y="47458"/>
                </a:lnTo>
                <a:lnTo>
                  <a:pt x="37074" y="76255"/>
                </a:lnTo>
                <a:lnTo>
                  <a:pt x="57639" y="103849"/>
                </a:lnTo>
                <a:lnTo>
                  <a:pt x="81406" y="129120"/>
                </a:lnTo>
                <a:lnTo>
                  <a:pt x="86664" y="126441"/>
                </a:lnTo>
                <a:lnTo>
                  <a:pt x="77040" y="92665"/>
                </a:lnTo>
                <a:lnTo>
                  <a:pt x="63407" y="60763"/>
                </a:lnTo>
                <a:lnTo>
                  <a:pt x="47713" y="30089"/>
                </a:lnTo>
                <a:lnTo>
                  <a:pt x="31902" y="0"/>
                </a:lnTo>
                <a:close/>
              </a:path>
            </a:pathLst>
          </a:custGeom>
          <a:solidFill>
            <a:srgbClr val="00AEEF"/>
          </a:solidFill>
        </p:spPr>
        <p:txBody>
          <a:bodyPr wrap="square" lIns="0" tIns="0" rIns="0" bIns="0" rtlCol="0"/>
          <a:lstStyle/>
          <a:p>
            <a:endParaRPr/>
          </a:p>
        </p:txBody>
      </p:sp>
      <p:sp>
        <p:nvSpPr>
          <p:cNvPr id="36" name="object 36"/>
          <p:cNvSpPr/>
          <p:nvPr/>
        </p:nvSpPr>
        <p:spPr>
          <a:xfrm>
            <a:off x="2141359" y="5723743"/>
            <a:ext cx="37465" cy="37465"/>
          </a:xfrm>
          <a:custGeom>
            <a:avLst/>
            <a:gdLst/>
            <a:ahLst/>
            <a:cxnLst/>
            <a:rect l="l" t="t" r="r" b="b"/>
            <a:pathLst>
              <a:path w="37464" h="37464">
                <a:moveTo>
                  <a:pt x="18465" y="0"/>
                </a:moveTo>
                <a:lnTo>
                  <a:pt x="11297" y="1554"/>
                </a:lnTo>
                <a:lnTo>
                  <a:pt x="5403" y="5629"/>
                </a:lnTo>
                <a:lnTo>
                  <a:pt x="1424" y="11565"/>
                </a:lnTo>
                <a:lnTo>
                  <a:pt x="0" y="18707"/>
                </a:lnTo>
                <a:lnTo>
                  <a:pt x="1560" y="25853"/>
                </a:lnTo>
                <a:lnTo>
                  <a:pt x="5643" y="31710"/>
                </a:lnTo>
                <a:lnTo>
                  <a:pt x="11610" y="35650"/>
                </a:lnTo>
                <a:lnTo>
                  <a:pt x="18821" y="37045"/>
                </a:lnTo>
                <a:lnTo>
                  <a:pt x="26005" y="35497"/>
                </a:lnTo>
                <a:lnTo>
                  <a:pt x="31896" y="31434"/>
                </a:lnTo>
                <a:lnTo>
                  <a:pt x="35862" y="25496"/>
                </a:lnTo>
                <a:lnTo>
                  <a:pt x="37274" y="18326"/>
                </a:lnTo>
                <a:lnTo>
                  <a:pt x="35714" y="11208"/>
                </a:lnTo>
                <a:lnTo>
                  <a:pt x="31623" y="5353"/>
                </a:lnTo>
                <a:lnTo>
                  <a:pt x="25655" y="1402"/>
                </a:lnTo>
                <a:lnTo>
                  <a:pt x="18465" y="0"/>
                </a:lnTo>
                <a:close/>
              </a:path>
            </a:pathLst>
          </a:custGeom>
          <a:solidFill>
            <a:srgbClr val="44C8F4"/>
          </a:solidFill>
        </p:spPr>
        <p:txBody>
          <a:bodyPr wrap="square" lIns="0" tIns="0" rIns="0" bIns="0" rtlCol="0"/>
          <a:lstStyle/>
          <a:p>
            <a:endParaRPr/>
          </a:p>
        </p:txBody>
      </p:sp>
      <p:sp>
        <p:nvSpPr>
          <p:cNvPr id="37" name="object 37"/>
          <p:cNvSpPr/>
          <p:nvPr/>
        </p:nvSpPr>
        <p:spPr>
          <a:xfrm>
            <a:off x="4868506" y="4181708"/>
            <a:ext cx="351790" cy="194945"/>
          </a:xfrm>
          <a:custGeom>
            <a:avLst/>
            <a:gdLst/>
            <a:ahLst/>
            <a:cxnLst/>
            <a:rect l="l" t="t" r="r" b="b"/>
            <a:pathLst>
              <a:path w="351789" h="194945">
                <a:moveTo>
                  <a:pt x="336827" y="162606"/>
                </a:moveTo>
                <a:lnTo>
                  <a:pt x="180987" y="162606"/>
                </a:lnTo>
                <a:lnTo>
                  <a:pt x="188391" y="162898"/>
                </a:lnTo>
                <a:lnTo>
                  <a:pt x="196256" y="164784"/>
                </a:lnTo>
                <a:lnTo>
                  <a:pt x="202701" y="169343"/>
                </a:lnTo>
                <a:lnTo>
                  <a:pt x="207122" y="175921"/>
                </a:lnTo>
                <a:lnTo>
                  <a:pt x="208831" y="183497"/>
                </a:lnTo>
                <a:lnTo>
                  <a:pt x="208927" y="194559"/>
                </a:lnTo>
                <a:lnTo>
                  <a:pt x="214528" y="194241"/>
                </a:lnTo>
                <a:lnTo>
                  <a:pt x="258625" y="189745"/>
                </a:lnTo>
                <a:lnTo>
                  <a:pt x="299643" y="181681"/>
                </a:lnTo>
                <a:lnTo>
                  <a:pt x="307378" y="179954"/>
                </a:lnTo>
                <a:lnTo>
                  <a:pt x="314744" y="177236"/>
                </a:lnTo>
                <a:lnTo>
                  <a:pt x="328684" y="170106"/>
                </a:lnTo>
                <a:lnTo>
                  <a:pt x="336827" y="162606"/>
                </a:lnTo>
                <a:close/>
              </a:path>
              <a:path w="351789" h="194945">
                <a:moveTo>
                  <a:pt x="30073" y="55354"/>
                </a:moveTo>
                <a:lnTo>
                  <a:pt x="722" y="80411"/>
                </a:lnTo>
                <a:lnTo>
                  <a:pt x="571" y="81110"/>
                </a:lnTo>
                <a:lnTo>
                  <a:pt x="253" y="81834"/>
                </a:lnTo>
                <a:lnTo>
                  <a:pt x="122" y="82227"/>
                </a:lnTo>
                <a:lnTo>
                  <a:pt x="0" y="129992"/>
                </a:lnTo>
                <a:lnTo>
                  <a:pt x="711" y="133332"/>
                </a:lnTo>
                <a:lnTo>
                  <a:pt x="1206" y="136723"/>
                </a:lnTo>
                <a:lnTo>
                  <a:pt x="27496" y="172985"/>
                </a:lnTo>
                <a:lnTo>
                  <a:pt x="63939" y="184402"/>
                </a:lnTo>
                <a:lnTo>
                  <a:pt x="110002" y="191935"/>
                </a:lnTo>
                <a:lnTo>
                  <a:pt x="135724" y="194102"/>
                </a:lnTo>
                <a:lnTo>
                  <a:pt x="138137" y="194305"/>
                </a:lnTo>
                <a:lnTo>
                  <a:pt x="140525" y="194457"/>
                </a:lnTo>
                <a:lnTo>
                  <a:pt x="142747" y="194368"/>
                </a:lnTo>
                <a:lnTo>
                  <a:pt x="142760" y="186278"/>
                </a:lnTo>
                <a:lnTo>
                  <a:pt x="144428" y="176616"/>
                </a:lnTo>
                <a:lnTo>
                  <a:pt x="149115" y="169216"/>
                </a:lnTo>
                <a:lnTo>
                  <a:pt x="156457" y="164454"/>
                </a:lnTo>
                <a:lnTo>
                  <a:pt x="166090" y="162707"/>
                </a:lnTo>
                <a:lnTo>
                  <a:pt x="336827" y="162606"/>
                </a:lnTo>
                <a:lnTo>
                  <a:pt x="339378" y="160256"/>
                </a:lnTo>
                <a:lnTo>
                  <a:pt x="346830" y="147739"/>
                </a:lnTo>
                <a:lnTo>
                  <a:pt x="351040" y="132608"/>
                </a:lnTo>
                <a:lnTo>
                  <a:pt x="351167" y="131719"/>
                </a:lnTo>
                <a:lnTo>
                  <a:pt x="351523" y="130856"/>
                </a:lnTo>
                <a:lnTo>
                  <a:pt x="351764" y="129992"/>
                </a:lnTo>
                <a:lnTo>
                  <a:pt x="351764" y="86012"/>
                </a:lnTo>
                <a:lnTo>
                  <a:pt x="351345" y="84158"/>
                </a:lnTo>
                <a:lnTo>
                  <a:pt x="351040" y="82227"/>
                </a:lnTo>
                <a:lnTo>
                  <a:pt x="318805" y="55494"/>
                </a:lnTo>
                <a:lnTo>
                  <a:pt x="37909" y="55494"/>
                </a:lnTo>
                <a:lnTo>
                  <a:pt x="30073" y="55354"/>
                </a:lnTo>
                <a:close/>
              </a:path>
              <a:path w="351789" h="194945">
                <a:moveTo>
                  <a:pt x="61106" y="55176"/>
                </a:moveTo>
                <a:lnTo>
                  <a:pt x="45516" y="55303"/>
                </a:lnTo>
                <a:lnTo>
                  <a:pt x="37909" y="55494"/>
                </a:lnTo>
                <a:lnTo>
                  <a:pt x="318805" y="55494"/>
                </a:lnTo>
                <a:lnTo>
                  <a:pt x="317474" y="55291"/>
                </a:lnTo>
                <a:lnTo>
                  <a:pt x="76619" y="55240"/>
                </a:lnTo>
                <a:lnTo>
                  <a:pt x="61106" y="55176"/>
                </a:lnTo>
                <a:close/>
              </a:path>
              <a:path w="351789" h="194945">
                <a:moveTo>
                  <a:pt x="176185" y="0"/>
                </a:moveTo>
                <a:lnTo>
                  <a:pt x="125652" y="3777"/>
                </a:lnTo>
                <a:lnTo>
                  <a:pt x="99250" y="40901"/>
                </a:lnTo>
                <a:lnTo>
                  <a:pt x="98882" y="44267"/>
                </a:lnTo>
                <a:lnTo>
                  <a:pt x="82025" y="44267"/>
                </a:lnTo>
                <a:lnTo>
                  <a:pt x="79768" y="45854"/>
                </a:lnTo>
                <a:lnTo>
                  <a:pt x="76619" y="55240"/>
                </a:lnTo>
                <a:lnTo>
                  <a:pt x="275056" y="55240"/>
                </a:lnTo>
                <a:lnTo>
                  <a:pt x="275005" y="55075"/>
                </a:lnTo>
                <a:lnTo>
                  <a:pt x="132003" y="55075"/>
                </a:lnTo>
                <a:lnTo>
                  <a:pt x="132003" y="50553"/>
                </a:lnTo>
                <a:lnTo>
                  <a:pt x="131597" y="46464"/>
                </a:lnTo>
                <a:lnTo>
                  <a:pt x="131590" y="45854"/>
                </a:lnTo>
                <a:lnTo>
                  <a:pt x="131804" y="44267"/>
                </a:lnTo>
                <a:lnTo>
                  <a:pt x="98882" y="44267"/>
                </a:lnTo>
                <a:lnTo>
                  <a:pt x="131809" y="44229"/>
                </a:lnTo>
                <a:lnTo>
                  <a:pt x="132829" y="36672"/>
                </a:lnTo>
                <a:lnTo>
                  <a:pt x="137388" y="33053"/>
                </a:lnTo>
                <a:lnTo>
                  <a:pt x="251336" y="33053"/>
                </a:lnTo>
                <a:lnTo>
                  <a:pt x="249847" y="29192"/>
                </a:lnTo>
                <a:lnTo>
                  <a:pt x="210845" y="566"/>
                </a:lnTo>
                <a:lnTo>
                  <a:pt x="193520" y="120"/>
                </a:lnTo>
                <a:lnTo>
                  <a:pt x="176185" y="0"/>
                </a:lnTo>
                <a:close/>
              </a:path>
              <a:path w="351789" h="194945">
                <a:moveTo>
                  <a:pt x="251336" y="33053"/>
                </a:moveTo>
                <a:lnTo>
                  <a:pt x="137388" y="33053"/>
                </a:lnTo>
                <a:lnTo>
                  <a:pt x="214655" y="33078"/>
                </a:lnTo>
                <a:lnTo>
                  <a:pt x="219328" y="37206"/>
                </a:lnTo>
                <a:lnTo>
                  <a:pt x="220205" y="46464"/>
                </a:lnTo>
                <a:lnTo>
                  <a:pt x="219910" y="50553"/>
                </a:lnTo>
                <a:lnTo>
                  <a:pt x="219900" y="55075"/>
                </a:lnTo>
                <a:lnTo>
                  <a:pt x="275005" y="55075"/>
                </a:lnTo>
                <a:lnTo>
                  <a:pt x="272275" y="46172"/>
                </a:lnTo>
                <a:lnTo>
                  <a:pt x="269684" y="44267"/>
                </a:lnTo>
                <a:lnTo>
                  <a:pt x="253377" y="44267"/>
                </a:lnTo>
                <a:lnTo>
                  <a:pt x="252158" y="38869"/>
                </a:lnTo>
                <a:lnTo>
                  <a:pt x="251625" y="33802"/>
                </a:lnTo>
                <a:lnTo>
                  <a:pt x="251336" y="33053"/>
                </a:lnTo>
                <a:close/>
              </a:path>
            </a:pathLst>
          </a:custGeom>
          <a:solidFill>
            <a:srgbClr val="00AEEF"/>
          </a:solidFill>
        </p:spPr>
        <p:txBody>
          <a:bodyPr wrap="square" lIns="0" tIns="0" rIns="0" bIns="0" rtlCol="0"/>
          <a:lstStyle/>
          <a:p>
            <a:endParaRPr/>
          </a:p>
        </p:txBody>
      </p:sp>
      <p:sp>
        <p:nvSpPr>
          <p:cNvPr id="38" name="object 38"/>
          <p:cNvSpPr/>
          <p:nvPr/>
        </p:nvSpPr>
        <p:spPr>
          <a:xfrm>
            <a:off x="4879657" y="4364240"/>
            <a:ext cx="329565" cy="114300"/>
          </a:xfrm>
          <a:custGeom>
            <a:avLst/>
            <a:gdLst/>
            <a:ahLst/>
            <a:cxnLst/>
            <a:rect l="l" t="t" r="r" b="b"/>
            <a:pathLst>
              <a:path w="329564" h="114300">
                <a:moveTo>
                  <a:pt x="622" y="254"/>
                </a:moveTo>
                <a:lnTo>
                  <a:pt x="330" y="406"/>
                </a:lnTo>
                <a:lnTo>
                  <a:pt x="0" y="482"/>
                </a:lnTo>
                <a:lnTo>
                  <a:pt x="101" y="88582"/>
                </a:lnTo>
                <a:lnTo>
                  <a:pt x="35331" y="114274"/>
                </a:lnTo>
                <a:lnTo>
                  <a:pt x="275515" y="114177"/>
                </a:lnTo>
                <a:lnTo>
                  <a:pt x="319774" y="104663"/>
                </a:lnTo>
                <a:lnTo>
                  <a:pt x="329376" y="61950"/>
                </a:lnTo>
                <a:lnTo>
                  <a:pt x="161416" y="61950"/>
                </a:lnTo>
                <a:lnTo>
                  <a:pt x="153631" y="61671"/>
                </a:lnTo>
                <a:lnTo>
                  <a:pt x="144690" y="59776"/>
                </a:lnTo>
                <a:lnTo>
                  <a:pt x="137793" y="55070"/>
                </a:lnTo>
                <a:lnTo>
                  <a:pt x="133313" y="47987"/>
                </a:lnTo>
                <a:lnTo>
                  <a:pt x="131622" y="38963"/>
                </a:lnTo>
                <a:lnTo>
                  <a:pt x="131622" y="30200"/>
                </a:lnTo>
                <a:lnTo>
                  <a:pt x="128346" y="29908"/>
                </a:lnTo>
                <a:lnTo>
                  <a:pt x="125602" y="29616"/>
                </a:lnTo>
                <a:lnTo>
                  <a:pt x="122872" y="29438"/>
                </a:lnTo>
                <a:lnTo>
                  <a:pt x="102017" y="27544"/>
                </a:lnTo>
                <a:lnTo>
                  <a:pt x="60861" y="20498"/>
                </a:lnTo>
                <a:lnTo>
                  <a:pt x="19978" y="9686"/>
                </a:lnTo>
                <a:lnTo>
                  <a:pt x="736" y="355"/>
                </a:lnTo>
                <a:close/>
              </a:path>
              <a:path w="329564" h="114300">
                <a:moveTo>
                  <a:pt x="329476" y="0"/>
                </a:moveTo>
                <a:lnTo>
                  <a:pt x="328117" y="952"/>
                </a:lnTo>
                <a:lnTo>
                  <a:pt x="327278" y="1498"/>
                </a:lnTo>
                <a:lnTo>
                  <a:pt x="319887" y="7213"/>
                </a:lnTo>
                <a:lnTo>
                  <a:pt x="280962" y="19213"/>
                </a:lnTo>
                <a:lnTo>
                  <a:pt x="233034" y="27187"/>
                </a:lnTo>
                <a:lnTo>
                  <a:pt x="205168" y="29616"/>
                </a:lnTo>
                <a:lnTo>
                  <a:pt x="201561" y="29972"/>
                </a:lnTo>
                <a:lnTo>
                  <a:pt x="197815" y="30251"/>
                </a:lnTo>
                <a:lnTo>
                  <a:pt x="197861" y="38963"/>
                </a:lnTo>
                <a:lnTo>
                  <a:pt x="197789" y="40525"/>
                </a:lnTo>
                <a:lnTo>
                  <a:pt x="169202" y="61950"/>
                </a:lnTo>
                <a:lnTo>
                  <a:pt x="329376" y="61950"/>
                </a:lnTo>
                <a:lnTo>
                  <a:pt x="329476" y="0"/>
                </a:lnTo>
                <a:close/>
              </a:path>
            </a:pathLst>
          </a:custGeom>
          <a:solidFill>
            <a:srgbClr val="00AEEF"/>
          </a:solidFill>
        </p:spPr>
        <p:txBody>
          <a:bodyPr wrap="square" lIns="0" tIns="0" rIns="0" bIns="0" rtlCol="0"/>
          <a:lstStyle/>
          <a:p>
            <a:endParaRPr/>
          </a:p>
        </p:txBody>
      </p:sp>
      <p:sp>
        <p:nvSpPr>
          <p:cNvPr id="39" name="object 39"/>
          <p:cNvSpPr/>
          <p:nvPr/>
        </p:nvSpPr>
        <p:spPr>
          <a:xfrm>
            <a:off x="5022504" y="4357789"/>
            <a:ext cx="43815" cy="55244"/>
          </a:xfrm>
          <a:custGeom>
            <a:avLst/>
            <a:gdLst/>
            <a:ahLst/>
            <a:cxnLst/>
            <a:rect l="l" t="t" r="r" b="b"/>
            <a:pathLst>
              <a:path w="43814" h="55245">
                <a:moveTo>
                  <a:pt x="18379" y="0"/>
                </a:moveTo>
                <a:lnTo>
                  <a:pt x="4524" y="215"/>
                </a:lnTo>
                <a:lnTo>
                  <a:pt x="117" y="4660"/>
                </a:lnTo>
                <a:lnTo>
                  <a:pt x="0" y="27457"/>
                </a:lnTo>
                <a:lnTo>
                  <a:pt x="129" y="50253"/>
                </a:lnTo>
                <a:lnTo>
                  <a:pt x="4651" y="54673"/>
                </a:lnTo>
                <a:lnTo>
                  <a:pt x="25250" y="54800"/>
                </a:lnTo>
                <a:lnTo>
                  <a:pt x="39309" y="54673"/>
                </a:lnTo>
                <a:lnTo>
                  <a:pt x="43627" y="50253"/>
                </a:lnTo>
                <a:lnTo>
                  <a:pt x="43691" y="27422"/>
                </a:lnTo>
                <a:lnTo>
                  <a:pt x="43805" y="16687"/>
                </a:lnTo>
                <a:lnTo>
                  <a:pt x="43513" y="4660"/>
                </a:lnTo>
                <a:lnTo>
                  <a:pt x="39017" y="215"/>
                </a:lnTo>
                <a:lnTo>
                  <a:pt x="18379" y="0"/>
                </a:lnTo>
                <a:close/>
              </a:path>
            </a:pathLst>
          </a:custGeom>
          <a:solidFill>
            <a:srgbClr val="8DC7EC"/>
          </a:solidFill>
        </p:spPr>
        <p:txBody>
          <a:bodyPr wrap="square" lIns="0" tIns="0" rIns="0" bIns="0" rtlCol="0"/>
          <a:lstStyle/>
          <a:p>
            <a:endParaRPr/>
          </a:p>
        </p:txBody>
      </p:sp>
      <p:sp>
        <p:nvSpPr>
          <p:cNvPr id="40" name="object 40"/>
          <p:cNvSpPr/>
          <p:nvPr/>
        </p:nvSpPr>
        <p:spPr>
          <a:xfrm>
            <a:off x="1978126" y="4836911"/>
            <a:ext cx="381000" cy="193040"/>
          </a:xfrm>
          <a:custGeom>
            <a:avLst/>
            <a:gdLst/>
            <a:ahLst/>
            <a:cxnLst/>
            <a:rect l="l" t="t" r="r" b="b"/>
            <a:pathLst>
              <a:path w="381000" h="193039">
                <a:moveTo>
                  <a:pt x="251521" y="50876"/>
                </a:moveTo>
                <a:lnTo>
                  <a:pt x="190906" y="50876"/>
                </a:lnTo>
                <a:lnTo>
                  <a:pt x="319803" y="162699"/>
                </a:lnTo>
                <a:lnTo>
                  <a:pt x="344620" y="184198"/>
                </a:lnTo>
                <a:lnTo>
                  <a:pt x="353771" y="192074"/>
                </a:lnTo>
                <a:lnTo>
                  <a:pt x="359460" y="192938"/>
                </a:lnTo>
                <a:lnTo>
                  <a:pt x="363410" y="188950"/>
                </a:lnTo>
                <a:lnTo>
                  <a:pt x="367952" y="184099"/>
                </a:lnTo>
                <a:lnTo>
                  <a:pt x="372248" y="179095"/>
                </a:lnTo>
                <a:lnTo>
                  <a:pt x="376310" y="174188"/>
                </a:lnTo>
                <a:lnTo>
                  <a:pt x="380517" y="169163"/>
                </a:lnTo>
                <a:lnTo>
                  <a:pt x="380517" y="165468"/>
                </a:lnTo>
                <a:lnTo>
                  <a:pt x="378269" y="162598"/>
                </a:lnTo>
                <a:lnTo>
                  <a:pt x="376389" y="159296"/>
                </a:lnTo>
                <a:lnTo>
                  <a:pt x="348807" y="135193"/>
                </a:lnTo>
                <a:lnTo>
                  <a:pt x="321690" y="111836"/>
                </a:lnTo>
                <a:lnTo>
                  <a:pt x="320814" y="110083"/>
                </a:lnTo>
                <a:lnTo>
                  <a:pt x="320852" y="69659"/>
                </a:lnTo>
                <a:lnTo>
                  <a:pt x="273418" y="69659"/>
                </a:lnTo>
                <a:lnTo>
                  <a:pt x="272135" y="68643"/>
                </a:lnTo>
                <a:lnTo>
                  <a:pt x="271360" y="68071"/>
                </a:lnTo>
                <a:lnTo>
                  <a:pt x="251521" y="50876"/>
                </a:lnTo>
                <a:close/>
              </a:path>
              <a:path w="381000" h="193039">
                <a:moveTo>
                  <a:pt x="187693" y="0"/>
                </a:moveTo>
                <a:lnTo>
                  <a:pt x="3936" y="159461"/>
                </a:lnTo>
                <a:lnTo>
                  <a:pt x="2158" y="162699"/>
                </a:lnTo>
                <a:lnTo>
                  <a:pt x="0" y="165468"/>
                </a:lnTo>
                <a:lnTo>
                  <a:pt x="0" y="169163"/>
                </a:lnTo>
                <a:lnTo>
                  <a:pt x="8140" y="179238"/>
                </a:lnTo>
                <a:lnTo>
                  <a:pt x="12026" y="184099"/>
                </a:lnTo>
                <a:lnTo>
                  <a:pt x="17614" y="189412"/>
                </a:lnTo>
                <a:lnTo>
                  <a:pt x="23060" y="191152"/>
                </a:lnTo>
                <a:lnTo>
                  <a:pt x="28671" y="189680"/>
                </a:lnTo>
                <a:lnTo>
                  <a:pt x="34759" y="185356"/>
                </a:lnTo>
                <a:lnTo>
                  <a:pt x="60889" y="162598"/>
                </a:lnTo>
                <a:lnTo>
                  <a:pt x="189598" y="50876"/>
                </a:lnTo>
                <a:lnTo>
                  <a:pt x="251521" y="50876"/>
                </a:lnTo>
                <a:lnTo>
                  <a:pt x="192925" y="88"/>
                </a:lnTo>
                <a:lnTo>
                  <a:pt x="187693" y="0"/>
                </a:lnTo>
                <a:close/>
              </a:path>
              <a:path w="381000" h="193039">
                <a:moveTo>
                  <a:pt x="316585" y="25184"/>
                </a:moveTo>
                <a:lnTo>
                  <a:pt x="277952" y="25184"/>
                </a:lnTo>
                <a:lnTo>
                  <a:pt x="273722" y="29463"/>
                </a:lnTo>
                <a:lnTo>
                  <a:pt x="273655" y="50876"/>
                </a:lnTo>
                <a:lnTo>
                  <a:pt x="273540" y="68071"/>
                </a:lnTo>
                <a:lnTo>
                  <a:pt x="273418" y="69659"/>
                </a:lnTo>
                <a:lnTo>
                  <a:pt x="320852" y="69659"/>
                </a:lnTo>
                <a:lnTo>
                  <a:pt x="320890" y="29463"/>
                </a:lnTo>
                <a:lnTo>
                  <a:pt x="316585" y="25184"/>
                </a:lnTo>
                <a:close/>
              </a:path>
            </a:pathLst>
          </a:custGeom>
          <a:solidFill>
            <a:srgbClr val="00AEEF"/>
          </a:solidFill>
        </p:spPr>
        <p:txBody>
          <a:bodyPr wrap="square" lIns="0" tIns="0" rIns="0" bIns="0" rtlCol="0"/>
          <a:lstStyle/>
          <a:p>
            <a:endParaRPr/>
          </a:p>
        </p:txBody>
      </p:sp>
      <p:sp>
        <p:nvSpPr>
          <p:cNvPr id="41" name="object 41"/>
          <p:cNvSpPr/>
          <p:nvPr/>
        </p:nvSpPr>
        <p:spPr>
          <a:xfrm>
            <a:off x="2002040" y="4908704"/>
            <a:ext cx="332740" cy="250825"/>
          </a:xfrm>
          <a:custGeom>
            <a:avLst/>
            <a:gdLst/>
            <a:ahLst/>
            <a:cxnLst/>
            <a:rect l="l" t="t" r="r" b="b"/>
            <a:pathLst>
              <a:path w="332739" h="250825">
                <a:moveTo>
                  <a:pt x="13741" y="214934"/>
                </a:moveTo>
                <a:lnTo>
                  <a:pt x="3352" y="215087"/>
                </a:lnTo>
                <a:lnTo>
                  <a:pt x="126" y="218312"/>
                </a:lnTo>
                <a:lnTo>
                  <a:pt x="0" y="247522"/>
                </a:lnTo>
                <a:lnTo>
                  <a:pt x="2819" y="250329"/>
                </a:lnTo>
                <a:lnTo>
                  <a:pt x="329641" y="250329"/>
                </a:lnTo>
                <a:lnTo>
                  <a:pt x="332651" y="247370"/>
                </a:lnTo>
                <a:lnTo>
                  <a:pt x="332651" y="218122"/>
                </a:lnTo>
                <a:lnTo>
                  <a:pt x="329463" y="214998"/>
                </a:lnTo>
                <a:lnTo>
                  <a:pt x="23825" y="214998"/>
                </a:lnTo>
                <a:lnTo>
                  <a:pt x="13741" y="214934"/>
                </a:lnTo>
                <a:close/>
              </a:path>
              <a:path w="332739" h="250825">
                <a:moveTo>
                  <a:pt x="166890" y="0"/>
                </a:moveTo>
                <a:lnTo>
                  <a:pt x="165595" y="165"/>
                </a:lnTo>
                <a:lnTo>
                  <a:pt x="129056" y="31918"/>
                </a:lnTo>
                <a:lnTo>
                  <a:pt x="94835" y="61614"/>
                </a:lnTo>
                <a:lnTo>
                  <a:pt x="24474" y="122542"/>
                </a:lnTo>
                <a:lnTo>
                  <a:pt x="23761" y="124193"/>
                </a:lnTo>
                <a:lnTo>
                  <a:pt x="23825" y="214998"/>
                </a:lnTo>
                <a:lnTo>
                  <a:pt x="329463" y="214998"/>
                </a:lnTo>
                <a:lnTo>
                  <a:pt x="308889" y="214985"/>
                </a:lnTo>
                <a:lnTo>
                  <a:pt x="308889" y="214795"/>
                </a:lnTo>
                <a:lnTo>
                  <a:pt x="142417" y="214795"/>
                </a:lnTo>
                <a:lnTo>
                  <a:pt x="142417" y="214668"/>
                </a:lnTo>
                <a:lnTo>
                  <a:pt x="71081" y="214668"/>
                </a:lnTo>
                <a:lnTo>
                  <a:pt x="71081" y="112267"/>
                </a:lnTo>
                <a:lnTo>
                  <a:pt x="75717" y="107619"/>
                </a:lnTo>
                <a:lnTo>
                  <a:pt x="290996" y="107619"/>
                </a:lnTo>
                <a:lnTo>
                  <a:pt x="237775" y="61548"/>
                </a:lnTo>
                <a:lnTo>
                  <a:pt x="203548" y="31849"/>
                </a:lnTo>
                <a:lnTo>
                  <a:pt x="169354" y="2108"/>
                </a:lnTo>
                <a:lnTo>
                  <a:pt x="166890" y="0"/>
                </a:lnTo>
                <a:close/>
              </a:path>
              <a:path w="332739" h="250825">
                <a:moveTo>
                  <a:pt x="290996" y="107619"/>
                </a:moveTo>
                <a:lnTo>
                  <a:pt x="75717" y="107619"/>
                </a:lnTo>
                <a:lnTo>
                  <a:pt x="149656" y="107670"/>
                </a:lnTo>
                <a:lnTo>
                  <a:pt x="154584" y="112521"/>
                </a:lnTo>
                <a:lnTo>
                  <a:pt x="154622" y="212851"/>
                </a:lnTo>
                <a:lnTo>
                  <a:pt x="154482" y="214795"/>
                </a:lnTo>
                <a:lnTo>
                  <a:pt x="308889" y="214795"/>
                </a:lnTo>
                <a:lnTo>
                  <a:pt x="308914" y="179514"/>
                </a:lnTo>
                <a:lnTo>
                  <a:pt x="250990" y="179514"/>
                </a:lnTo>
                <a:lnTo>
                  <a:pt x="249201" y="179450"/>
                </a:lnTo>
                <a:lnTo>
                  <a:pt x="212115" y="179450"/>
                </a:lnTo>
                <a:lnTo>
                  <a:pt x="205384" y="179031"/>
                </a:lnTo>
                <a:lnTo>
                  <a:pt x="204165" y="178981"/>
                </a:lnTo>
                <a:lnTo>
                  <a:pt x="202133" y="176491"/>
                </a:lnTo>
                <a:lnTo>
                  <a:pt x="201699" y="169062"/>
                </a:lnTo>
                <a:lnTo>
                  <a:pt x="201730" y="167055"/>
                </a:lnTo>
                <a:lnTo>
                  <a:pt x="201889" y="162305"/>
                </a:lnTo>
                <a:lnTo>
                  <a:pt x="201891" y="155409"/>
                </a:lnTo>
                <a:lnTo>
                  <a:pt x="308931" y="155409"/>
                </a:lnTo>
                <a:lnTo>
                  <a:pt x="308939" y="143471"/>
                </a:lnTo>
                <a:lnTo>
                  <a:pt x="237794" y="143471"/>
                </a:lnTo>
                <a:lnTo>
                  <a:pt x="201955" y="143382"/>
                </a:lnTo>
                <a:lnTo>
                  <a:pt x="201953" y="136486"/>
                </a:lnTo>
                <a:lnTo>
                  <a:pt x="201798" y="129501"/>
                </a:lnTo>
                <a:lnTo>
                  <a:pt x="202183" y="121691"/>
                </a:lnTo>
                <a:lnTo>
                  <a:pt x="204330" y="119799"/>
                </a:lnTo>
                <a:lnTo>
                  <a:pt x="212204" y="119418"/>
                </a:lnTo>
                <a:lnTo>
                  <a:pt x="304637" y="119418"/>
                </a:lnTo>
                <a:lnTo>
                  <a:pt x="290996" y="107619"/>
                </a:lnTo>
                <a:close/>
              </a:path>
              <a:path w="332739" h="250825">
                <a:moveTo>
                  <a:pt x="141401" y="119837"/>
                </a:moveTo>
                <a:lnTo>
                  <a:pt x="84747" y="119875"/>
                </a:lnTo>
                <a:lnTo>
                  <a:pt x="83286" y="121335"/>
                </a:lnTo>
                <a:lnTo>
                  <a:pt x="83286" y="214668"/>
                </a:lnTo>
                <a:lnTo>
                  <a:pt x="142417" y="214668"/>
                </a:lnTo>
                <a:lnTo>
                  <a:pt x="142417" y="179374"/>
                </a:lnTo>
                <a:lnTo>
                  <a:pt x="95884" y="179374"/>
                </a:lnTo>
                <a:lnTo>
                  <a:pt x="94919" y="178257"/>
                </a:lnTo>
                <a:lnTo>
                  <a:pt x="94424" y="167093"/>
                </a:lnTo>
                <a:lnTo>
                  <a:pt x="111348" y="167093"/>
                </a:lnTo>
                <a:lnTo>
                  <a:pt x="142417" y="167055"/>
                </a:lnTo>
                <a:lnTo>
                  <a:pt x="142417" y="120827"/>
                </a:lnTo>
                <a:lnTo>
                  <a:pt x="141401" y="119837"/>
                </a:lnTo>
                <a:close/>
              </a:path>
              <a:path w="332739" h="250825">
                <a:moveTo>
                  <a:pt x="308931" y="155409"/>
                </a:moveTo>
                <a:lnTo>
                  <a:pt x="261581" y="155409"/>
                </a:lnTo>
                <a:lnTo>
                  <a:pt x="261581" y="162305"/>
                </a:lnTo>
                <a:lnTo>
                  <a:pt x="261772" y="169062"/>
                </a:lnTo>
                <a:lnTo>
                  <a:pt x="261315" y="177037"/>
                </a:lnTo>
                <a:lnTo>
                  <a:pt x="258838" y="179031"/>
                </a:lnTo>
                <a:lnTo>
                  <a:pt x="250990" y="179514"/>
                </a:lnTo>
                <a:lnTo>
                  <a:pt x="308914" y="179514"/>
                </a:lnTo>
                <a:lnTo>
                  <a:pt x="308931" y="155409"/>
                </a:lnTo>
                <a:close/>
              </a:path>
              <a:path w="332739" h="250825">
                <a:moveTo>
                  <a:pt x="237743" y="155409"/>
                </a:moveTo>
                <a:lnTo>
                  <a:pt x="225742" y="155409"/>
                </a:lnTo>
                <a:lnTo>
                  <a:pt x="225742" y="179247"/>
                </a:lnTo>
                <a:lnTo>
                  <a:pt x="218884" y="179247"/>
                </a:lnTo>
                <a:lnTo>
                  <a:pt x="212115" y="179450"/>
                </a:lnTo>
                <a:lnTo>
                  <a:pt x="249201" y="179450"/>
                </a:lnTo>
                <a:lnTo>
                  <a:pt x="244551" y="179285"/>
                </a:lnTo>
                <a:lnTo>
                  <a:pt x="237743" y="179285"/>
                </a:lnTo>
                <a:lnTo>
                  <a:pt x="237743" y="155409"/>
                </a:lnTo>
                <a:close/>
              </a:path>
              <a:path w="332739" h="250825">
                <a:moveTo>
                  <a:pt x="142417" y="167055"/>
                </a:moveTo>
                <a:lnTo>
                  <a:pt x="117855" y="167055"/>
                </a:lnTo>
                <a:lnTo>
                  <a:pt x="118808" y="168173"/>
                </a:lnTo>
                <a:lnTo>
                  <a:pt x="119570" y="179247"/>
                </a:lnTo>
                <a:lnTo>
                  <a:pt x="95884" y="179374"/>
                </a:lnTo>
                <a:lnTo>
                  <a:pt x="142417" y="179374"/>
                </a:lnTo>
                <a:lnTo>
                  <a:pt x="142417" y="167055"/>
                </a:lnTo>
                <a:close/>
              </a:path>
              <a:path w="332739" h="250825">
                <a:moveTo>
                  <a:pt x="111348" y="167093"/>
                </a:moveTo>
                <a:lnTo>
                  <a:pt x="94424" y="167093"/>
                </a:lnTo>
                <a:lnTo>
                  <a:pt x="107010" y="167119"/>
                </a:lnTo>
                <a:lnTo>
                  <a:pt x="111348" y="167093"/>
                </a:lnTo>
                <a:close/>
              </a:path>
              <a:path w="332739" h="250825">
                <a:moveTo>
                  <a:pt x="304754" y="119519"/>
                </a:moveTo>
                <a:lnTo>
                  <a:pt x="251523" y="119519"/>
                </a:lnTo>
                <a:lnTo>
                  <a:pt x="258381" y="119748"/>
                </a:lnTo>
                <a:lnTo>
                  <a:pt x="259460" y="119811"/>
                </a:lnTo>
                <a:lnTo>
                  <a:pt x="261315" y="121526"/>
                </a:lnTo>
                <a:lnTo>
                  <a:pt x="261616" y="129666"/>
                </a:lnTo>
                <a:lnTo>
                  <a:pt x="261480" y="136486"/>
                </a:lnTo>
                <a:lnTo>
                  <a:pt x="261480" y="143471"/>
                </a:lnTo>
                <a:lnTo>
                  <a:pt x="308939" y="143471"/>
                </a:lnTo>
                <a:lnTo>
                  <a:pt x="308903" y="124193"/>
                </a:lnTo>
                <a:lnTo>
                  <a:pt x="308292" y="122605"/>
                </a:lnTo>
                <a:lnTo>
                  <a:pt x="304754" y="119519"/>
                </a:lnTo>
                <a:close/>
              </a:path>
              <a:path w="332739" h="250825">
                <a:moveTo>
                  <a:pt x="304637" y="119418"/>
                </a:moveTo>
                <a:lnTo>
                  <a:pt x="212204" y="119418"/>
                </a:lnTo>
                <a:lnTo>
                  <a:pt x="218846" y="119570"/>
                </a:lnTo>
                <a:lnTo>
                  <a:pt x="225818" y="119570"/>
                </a:lnTo>
                <a:lnTo>
                  <a:pt x="225818" y="143382"/>
                </a:lnTo>
                <a:lnTo>
                  <a:pt x="237794" y="143382"/>
                </a:lnTo>
                <a:lnTo>
                  <a:pt x="237794" y="119621"/>
                </a:lnTo>
                <a:lnTo>
                  <a:pt x="304754" y="119519"/>
                </a:lnTo>
                <a:close/>
              </a:path>
            </a:pathLst>
          </a:custGeom>
          <a:solidFill>
            <a:srgbClr val="00AEEF"/>
          </a:solidFill>
        </p:spPr>
        <p:txBody>
          <a:bodyPr wrap="square" lIns="0" tIns="0" rIns="0" bIns="0" rtlCol="0"/>
          <a:lstStyle/>
          <a:p>
            <a:endParaRPr/>
          </a:p>
        </p:txBody>
      </p:sp>
      <p:sp>
        <p:nvSpPr>
          <p:cNvPr id="44" name="object 44"/>
          <p:cNvSpPr/>
          <p:nvPr/>
        </p:nvSpPr>
        <p:spPr>
          <a:xfrm>
            <a:off x="2123516" y="3733114"/>
            <a:ext cx="41910" cy="41910"/>
          </a:xfrm>
          <a:custGeom>
            <a:avLst/>
            <a:gdLst/>
            <a:ahLst/>
            <a:cxnLst/>
            <a:rect l="l" t="t" r="r" b="b"/>
            <a:pathLst>
              <a:path w="41910" h="41910">
                <a:moveTo>
                  <a:pt x="20929" y="0"/>
                </a:moveTo>
                <a:lnTo>
                  <a:pt x="12789" y="1646"/>
                </a:lnTo>
                <a:lnTo>
                  <a:pt x="6135" y="6134"/>
                </a:lnTo>
                <a:lnTo>
                  <a:pt x="1646" y="12783"/>
                </a:lnTo>
                <a:lnTo>
                  <a:pt x="0" y="20916"/>
                </a:lnTo>
                <a:lnTo>
                  <a:pt x="1646" y="29062"/>
                </a:lnTo>
                <a:lnTo>
                  <a:pt x="6135" y="35715"/>
                </a:lnTo>
                <a:lnTo>
                  <a:pt x="12789" y="40201"/>
                </a:lnTo>
                <a:lnTo>
                  <a:pt x="20929" y="41846"/>
                </a:lnTo>
                <a:lnTo>
                  <a:pt x="29075" y="40201"/>
                </a:lnTo>
                <a:lnTo>
                  <a:pt x="35728" y="35715"/>
                </a:lnTo>
                <a:lnTo>
                  <a:pt x="40214" y="29062"/>
                </a:lnTo>
                <a:lnTo>
                  <a:pt x="41859" y="20916"/>
                </a:lnTo>
                <a:lnTo>
                  <a:pt x="40214" y="12783"/>
                </a:lnTo>
                <a:lnTo>
                  <a:pt x="35728" y="6134"/>
                </a:lnTo>
                <a:lnTo>
                  <a:pt x="29075" y="1646"/>
                </a:lnTo>
                <a:lnTo>
                  <a:pt x="20929" y="0"/>
                </a:lnTo>
                <a:close/>
              </a:path>
            </a:pathLst>
          </a:custGeom>
          <a:solidFill>
            <a:srgbClr val="FFFFFF"/>
          </a:solidFill>
        </p:spPr>
        <p:txBody>
          <a:bodyPr wrap="square" lIns="0" tIns="0" rIns="0" bIns="0" rtlCol="0"/>
          <a:lstStyle/>
          <a:p>
            <a:endParaRPr/>
          </a:p>
        </p:txBody>
      </p:sp>
      <p:sp>
        <p:nvSpPr>
          <p:cNvPr id="49" name="object 49"/>
          <p:cNvSpPr/>
          <p:nvPr/>
        </p:nvSpPr>
        <p:spPr>
          <a:xfrm>
            <a:off x="4926045" y="7531903"/>
            <a:ext cx="58419" cy="58419"/>
          </a:xfrm>
          <a:custGeom>
            <a:avLst/>
            <a:gdLst/>
            <a:ahLst/>
            <a:cxnLst/>
            <a:rect l="l" t="t" r="r" b="b"/>
            <a:pathLst>
              <a:path w="58420" h="58420">
                <a:moveTo>
                  <a:pt x="29070" y="0"/>
                </a:moveTo>
                <a:lnTo>
                  <a:pt x="17755" y="2285"/>
                </a:lnTo>
                <a:lnTo>
                  <a:pt x="8515" y="8516"/>
                </a:lnTo>
                <a:lnTo>
                  <a:pt x="2284" y="17761"/>
                </a:lnTo>
                <a:lnTo>
                  <a:pt x="0" y="29082"/>
                </a:lnTo>
                <a:lnTo>
                  <a:pt x="2284" y="40404"/>
                </a:lnTo>
                <a:lnTo>
                  <a:pt x="8515" y="49649"/>
                </a:lnTo>
                <a:lnTo>
                  <a:pt x="17755" y="55880"/>
                </a:lnTo>
                <a:lnTo>
                  <a:pt x="29070" y="58165"/>
                </a:lnTo>
                <a:lnTo>
                  <a:pt x="40392" y="55880"/>
                </a:lnTo>
                <a:lnTo>
                  <a:pt x="49636" y="49649"/>
                </a:lnTo>
                <a:lnTo>
                  <a:pt x="55868" y="40404"/>
                </a:lnTo>
                <a:lnTo>
                  <a:pt x="58153" y="29082"/>
                </a:lnTo>
                <a:lnTo>
                  <a:pt x="55868" y="17761"/>
                </a:lnTo>
                <a:lnTo>
                  <a:pt x="49636" y="8516"/>
                </a:lnTo>
                <a:lnTo>
                  <a:pt x="40392" y="2285"/>
                </a:lnTo>
                <a:lnTo>
                  <a:pt x="29070" y="0"/>
                </a:lnTo>
                <a:close/>
              </a:path>
            </a:pathLst>
          </a:custGeom>
          <a:solidFill>
            <a:srgbClr val="00AEEF"/>
          </a:solidFill>
        </p:spPr>
        <p:txBody>
          <a:bodyPr wrap="square" lIns="0" tIns="0" rIns="0" bIns="0" rtlCol="0"/>
          <a:lstStyle/>
          <a:p>
            <a:endParaRPr/>
          </a:p>
        </p:txBody>
      </p:sp>
      <p:sp>
        <p:nvSpPr>
          <p:cNvPr id="50" name="object 50"/>
          <p:cNvSpPr/>
          <p:nvPr/>
        </p:nvSpPr>
        <p:spPr>
          <a:xfrm>
            <a:off x="4797707" y="7590244"/>
            <a:ext cx="243840" cy="314325"/>
          </a:xfrm>
          <a:custGeom>
            <a:avLst/>
            <a:gdLst/>
            <a:ahLst/>
            <a:cxnLst/>
            <a:rect l="l" t="t" r="r" b="b"/>
            <a:pathLst>
              <a:path w="243839" h="314325">
                <a:moveTo>
                  <a:pt x="148791" y="176990"/>
                </a:moveTo>
                <a:lnTo>
                  <a:pt x="97426" y="176990"/>
                </a:lnTo>
                <a:lnTo>
                  <a:pt x="124794" y="210175"/>
                </a:lnTo>
                <a:lnTo>
                  <a:pt x="135158" y="291963"/>
                </a:lnTo>
                <a:lnTo>
                  <a:pt x="136013" y="304740"/>
                </a:lnTo>
                <a:lnTo>
                  <a:pt x="138615" y="311310"/>
                </a:lnTo>
                <a:lnTo>
                  <a:pt x="145052" y="313753"/>
                </a:lnTo>
                <a:lnTo>
                  <a:pt x="157408" y="314150"/>
                </a:lnTo>
                <a:lnTo>
                  <a:pt x="169040" y="309939"/>
                </a:lnTo>
                <a:lnTo>
                  <a:pt x="173815" y="300588"/>
                </a:lnTo>
                <a:lnTo>
                  <a:pt x="174587" y="291220"/>
                </a:lnTo>
                <a:lnTo>
                  <a:pt x="174210" y="286959"/>
                </a:lnTo>
                <a:lnTo>
                  <a:pt x="165130" y="212359"/>
                </a:lnTo>
                <a:lnTo>
                  <a:pt x="165160" y="203706"/>
                </a:lnTo>
                <a:lnTo>
                  <a:pt x="163655" y="197373"/>
                </a:lnTo>
                <a:lnTo>
                  <a:pt x="159252" y="190260"/>
                </a:lnTo>
                <a:lnTo>
                  <a:pt x="148791" y="176990"/>
                </a:lnTo>
                <a:close/>
              </a:path>
              <a:path w="243839" h="314325">
                <a:moveTo>
                  <a:pt x="166344" y="47031"/>
                </a:moveTo>
                <a:lnTo>
                  <a:pt x="82872" y="47031"/>
                </a:lnTo>
                <a:lnTo>
                  <a:pt x="64698" y="101552"/>
                </a:lnTo>
                <a:lnTo>
                  <a:pt x="59404" y="111878"/>
                </a:lnTo>
                <a:lnTo>
                  <a:pt x="58112" y="119391"/>
                </a:lnTo>
                <a:lnTo>
                  <a:pt x="61246" y="127753"/>
                </a:lnTo>
                <a:lnTo>
                  <a:pt x="69232" y="140630"/>
                </a:lnTo>
                <a:lnTo>
                  <a:pt x="6989" y="280609"/>
                </a:lnTo>
                <a:lnTo>
                  <a:pt x="1002" y="294136"/>
                </a:lnTo>
                <a:lnTo>
                  <a:pt x="0" y="301958"/>
                </a:lnTo>
                <a:lnTo>
                  <a:pt x="4876" y="307055"/>
                </a:lnTo>
                <a:lnTo>
                  <a:pt x="16527" y="312410"/>
                </a:lnTo>
                <a:lnTo>
                  <a:pt x="29485" y="313283"/>
                </a:lnTo>
                <a:lnTo>
                  <a:pt x="38057" y="306784"/>
                </a:lnTo>
                <a:lnTo>
                  <a:pt x="42795" y="298665"/>
                </a:lnTo>
                <a:lnTo>
                  <a:pt x="44251" y="294681"/>
                </a:lnTo>
                <a:lnTo>
                  <a:pt x="97426" y="176990"/>
                </a:lnTo>
                <a:lnTo>
                  <a:pt x="148791" y="176990"/>
                </a:lnTo>
                <a:lnTo>
                  <a:pt x="140230" y="166165"/>
                </a:lnTo>
                <a:lnTo>
                  <a:pt x="132067" y="155513"/>
                </a:lnTo>
                <a:lnTo>
                  <a:pt x="126716" y="148354"/>
                </a:lnTo>
                <a:lnTo>
                  <a:pt x="124794" y="145735"/>
                </a:lnTo>
                <a:lnTo>
                  <a:pt x="148315" y="87925"/>
                </a:lnTo>
                <a:lnTo>
                  <a:pt x="200651" y="87925"/>
                </a:lnTo>
                <a:lnTo>
                  <a:pt x="179658" y="79746"/>
                </a:lnTo>
                <a:lnTo>
                  <a:pt x="166344" y="47031"/>
                </a:lnTo>
                <a:close/>
              </a:path>
              <a:path w="243839" h="314325">
                <a:moveTo>
                  <a:pt x="200651" y="87925"/>
                </a:moveTo>
                <a:lnTo>
                  <a:pt x="148315" y="87925"/>
                </a:lnTo>
                <a:lnTo>
                  <a:pt x="150588" y="91112"/>
                </a:lnTo>
                <a:lnTo>
                  <a:pt x="152417" y="101552"/>
                </a:lnTo>
                <a:lnTo>
                  <a:pt x="160126" y="105197"/>
                </a:lnTo>
                <a:lnTo>
                  <a:pt x="171173" y="109565"/>
                </a:lnTo>
                <a:lnTo>
                  <a:pt x="187937" y="115647"/>
                </a:lnTo>
                <a:lnTo>
                  <a:pt x="209948" y="123383"/>
                </a:lnTo>
                <a:lnTo>
                  <a:pt x="223914" y="128912"/>
                </a:lnTo>
                <a:lnTo>
                  <a:pt x="231713" y="130848"/>
                </a:lnTo>
                <a:lnTo>
                  <a:pt x="236173" y="129273"/>
                </a:lnTo>
                <a:lnTo>
                  <a:pt x="240123" y="124272"/>
                </a:lnTo>
                <a:lnTo>
                  <a:pt x="243767" y="115771"/>
                </a:lnTo>
                <a:lnTo>
                  <a:pt x="243046" y="108391"/>
                </a:lnTo>
                <a:lnTo>
                  <a:pt x="238878" y="102744"/>
                </a:lnTo>
                <a:lnTo>
                  <a:pt x="232186" y="99444"/>
                </a:lnTo>
                <a:lnTo>
                  <a:pt x="220903" y="95594"/>
                </a:lnTo>
                <a:lnTo>
                  <a:pt x="203188" y="88909"/>
                </a:lnTo>
                <a:lnTo>
                  <a:pt x="200651" y="87925"/>
                </a:lnTo>
                <a:close/>
              </a:path>
              <a:path w="243839" h="314325">
                <a:moveTo>
                  <a:pt x="129058" y="0"/>
                </a:moveTo>
                <a:lnTo>
                  <a:pt x="78268" y="14623"/>
                </a:lnTo>
                <a:lnTo>
                  <a:pt x="46067" y="26127"/>
                </a:lnTo>
                <a:lnTo>
                  <a:pt x="37110" y="29039"/>
                </a:lnTo>
                <a:lnTo>
                  <a:pt x="32326" y="32424"/>
                </a:lnTo>
                <a:lnTo>
                  <a:pt x="30094" y="38455"/>
                </a:lnTo>
                <a:lnTo>
                  <a:pt x="28795" y="49304"/>
                </a:lnTo>
                <a:lnTo>
                  <a:pt x="26631" y="68542"/>
                </a:lnTo>
                <a:lnTo>
                  <a:pt x="24249" y="86423"/>
                </a:lnTo>
                <a:lnTo>
                  <a:pt x="22323" y="99603"/>
                </a:lnTo>
                <a:lnTo>
                  <a:pt x="21464" y="105197"/>
                </a:lnTo>
                <a:lnTo>
                  <a:pt x="19951" y="115546"/>
                </a:lnTo>
                <a:lnTo>
                  <a:pt x="20845" y="121280"/>
                </a:lnTo>
                <a:lnTo>
                  <a:pt x="25492" y="123858"/>
                </a:lnTo>
                <a:lnTo>
                  <a:pt x="35171" y="125199"/>
                </a:lnTo>
                <a:lnTo>
                  <a:pt x="45025" y="123118"/>
                </a:lnTo>
                <a:lnTo>
                  <a:pt x="50323" y="116782"/>
                </a:lnTo>
                <a:lnTo>
                  <a:pt x="52471" y="110108"/>
                </a:lnTo>
                <a:lnTo>
                  <a:pt x="60151" y="52631"/>
                </a:lnTo>
                <a:lnTo>
                  <a:pt x="82872" y="47031"/>
                </a:lnTo>
                <a:lnTo>
                  <a:pt x="166344" y="47031"/>
                </a:lnTo>
                <a:lnTo>
                  <a:pt x="159681" y="30660"/>
                </a:lnTo>
                <a:lnTo>
                  <a:pt x="157590" y="23140"/>
                </a:lnTo>
                <a:lnTo>
                  <a:pt x="154903" y="18221"/>
                </a:lnTo>
                <a:lnTo>
                  <a:pt x="149830" y="13730"/>
                </a:lnTo>
                <a:lnTo>
                  <a:pt x="140581" y="7496"/>
                </a:lnTo>
                <a:lnTo>
                  <a:pt x="135098" y="1874"/>
                </a:lnTo>
                <a:lnTo>
                  <a:pt x="129058" y="0"/>
                </a:lnTo>
                <a:close/>
              </a:path>
            </a:pathLst>
          </a:custGeom>
          <a:solidFill>
            <a:srgbClr val="00AEEF"/>
          </a:solidFill>
        </p:spPr>
        <p:txBody>
          <a:bodyPr wrap="square" lIns="0" tIns="0" rIns="0" bIns="0" rtlCol="0"/>
          <a:lstStyle/>
          <a:p>
            <a:endParaRPr/>
          </a:p>
        </p:txBody>
      </p:sp>
      <p:sp>
        <p:nvSpPr>
          <p:cNvPr id="51" name="object 51"/>
          <p:cNvSpPr/>
          <p:nvPr/>
        </p:nvSpPr>
        <p:spPr>
          <a:xfrm>
            <a:off x="4985925" y="7701931"/>
            <a:ext cx="128270" cy="113664"/>
          </a:xfrm>
          <a:custGeom>
            <a:avLst/>
            <a:gdLst/>
            <a:ahLst/>
            <a:cxnLst/>
            <a:rect l="l" t="t" r="r" b="b"/>
            <a:pathLst>
              <a:path w="128270" h="113664">
                <a:moveTo>
                  <a:pt x="52857" y="2654"/>
                </a:moveTo>
                <a:lnTo>
                  <a:pt x="32181" y="11531"/>
                </a:lnTo>
                <a:lnTo>
                  <a:pt x="29235" y="18948"/>
                </a:lnTo>
                <a:lnTo>
                  <a:pt x="32245" y="25958"/>
                </a:lnTo>
                <a:lnTo>
                  <a:pt x="2959" y="38519"/>
                </a:lnTo>
                <a:lnTo>
                  <a:pt x="0" y="45935"/>
                </a:lnTo>
                <a:lnTo>
                  <a:pt x="27787" y="110680"/>
                </a:lnTo>
                <a:lnTo>
                  <a:pt x="35204" y="113652"/>
                </a:lnTo>
                <a:lnTo>
                  <a:pt x="124968" y="75107"/>
                </a:lnTo>
                <a:lnTo>
                  <a:pt x="127939" y="67703"/>
                </a:lnTo>
                <a:lnTo>
                  <a:pt x="109279" y="24206"/>
                </a:lnTo>
                <a:lnTo>
                  <a:pt x="36334" y="24206"/>
                </a:lnTo>
                <a:lnTo>
                  <a:pt x="34188" y="19240"/>
                </a:lnTo>
                <a:lnTo>
                  <a:pt x="36410" y="13677"/>
                </a:lnTo>
                <a:lnTo>
                  <a:pt x="51676" y="7124"/>
                </a:lnTo>
                <a:lnTo>
                  <a:pt x="60933" y="7124"/>
                </a:lnTo>
                <a:lnTo>
                  <a:pt x="60286" y="5613"/>
                </a:lnTo>
                <a:lnTo>
                  <a:pt x="52857" y="2654"/>
                </a:lnTo>
                <a:close/>
              </a:path>
              <a:path w="128270" h="113664">
                <a:moveTo>
                  <a:pt x="60933" y="7124"/>
                </a:moveTo>
                <a:lnTo>
                  <a:pt x="51676" y="7124"/>
                </a:lnTo>
                <a:lnTo>
                  <a:pt x="57251" y="9347"/>
                </a:lnTo>
                <a:lnTo>
                  <a:pt x="59385" y="14312"/>
                </a:lnTo>
                <a:lnTo>
                  <a:pt x="36334" y="24206"/>
                </a:lnTo>
                <a:lnTo>
                  <a:pt x="109279" y="24206"/>
                </a:lnTo>
                <a:lnTo>
                  <a:pt x="104316" y="12636"/>
                </a:lnTo>
                <a:lnTo>
                  <a:pt x="63309" y="12636"/>
                </a:lnTo>
                <a:lnTo>
                  <a:pt x="63004" y="11963"/>
                </a:lnTo>
                <a:lnTo>
                  <a:pt x="60933" y="7124"/>
                </a:lnTo>
                <a:close/>
              </a:path>
              <a:path w="128270" h="113664">
                <a:moveTo>
                  <a:pt x="92735" y="0"/>
                </a:moveTo>
                <a:lnTo>
                  <a:pt x="63309" y="12636"/>
                </a:lnTo>
                <a:lnTo>
                  <a:pt x="104316" y="12636"/>
                </a:lnTo>
                <a:lnTo>
                  <a:pt x="100164" y="2959"/>
                </a:lnTo>
                <a:lnTo>
                  <a:pt x="92735" y="0"/>
                </a:lnTo>
                <a:close/>
              </a:path>
            </a:pathLst>
          </a:custGeom>
          <a:solidFill>
            <a:srgbClr val="8DC7EC"/>
          </a:solidFill>
        </p:spPr>
        <p:txBody>
          <a:bodyPr wrap="square" lIns="0" tIns="0" rIns="0" bIns="0" rtlCol="0"/>
          <a:lstStyle/>
          <a:p>
            <a:endParaRPr/>
          </a:p>
        </p:txBody>
      </p:sp>
      <p:sp>
        <p:nvSpPr>
          <p:cNvPr id="52" name="object 52"/>
          <p:cNvSpPr/>
          <p:nvPr/>
        </p:nvSpPr>
        <p:spPr>
          <a:xfrm>
            <a:off x="5056441" y="6776533"/>
            <a:ext cx="154305" cy="117475"/>
          </a:xfrm>
          <a:custGeom>
            <a:avLst/>
            <a:gdLst/>
            <a:ahLst/>
            <a:cxnLst/>
            <a:rect l="l" t="t" r="r" b="b"/>
            <a:pathLst>
              <a:path w="154304" h="117475">
                <a:moveTo>
                  <a:pt x="153784" y="117043"/>
                </a:moveTo>
                <a:lnTo>
                  <a:pt x="0" y="117043"/>
                </a:lnTo>
                <a:lnTo>
                  <a:pt x="0" y="0"/>
                </a:lnTo>
                <a:lnTo>
                  <a:pt x="153784" y="0"/>
                </a:lnTo>
                <a:lnTo>
                  <a:pt x="153784" y="117043"/>
                </a:lnTo>
                <a:close/>
              </a:path>
            </a:pathLst>
          </a:custGeom>
          <a:solidFill>
            <a:srgbClr val="FFFFFF"/>
          </a:solidFill>
        </p:spPr>
        <p:txBody>
          <a:bodyPr wrap="square" lIns="0" tIns="0" rIns="0" bIns="0" rtlCol="0"/>
          <a:lstStyle/>
          <a:p>
            <a:endParaRPr/>
          </a:p>
        </p:txBody>
      </p:sp>
      <p:sp>
        <p:nvSpPr>
          <p:cNvPr id="53" name="object 53"/>
          <p:cNvSpPr/>
          <p:nvPr/>
        </p:nvSpPr>
        <p:spPr>
          <a:xfrm>
            <a:off x="4868735" y="6660773"/>
            <a:ext cx="245745" cy="162560"/>
          </a:xfrm>
          <a:custGeom>
            <a:avLst/>
            <a:gdLst/>
            <a:ahLst/>
            <a:cxnLst/>
            <a:rect l="l" t="t" r="r" b="b"/>
            <a:pathLst>
              <a:path w="245745" h="162559">
                <a:moveTo>
                  <a:pt x="245681" y="161937"/>
                </a:moveTo>
                <a:lnTo>
                  <a:pt x="0" y="161937"/>
                </a:lnTo>
                <a:lnTo>
                  <a:pt x="0" y="0"/>
                </a:lnTo>
                <a:lnTo>
                  <a:pt x="245681" y="0"/>
                </a:lnTo>
                <a:lnTo>
                  <a:pt x="245681" y="161937"/>
                </a:lnTo>
                <a:close/>
              </a:path>
            </a:pathLst>
          </a:custGeom>
          <a:solidFill>
            <a:srgbClr val="FFFFFF"/>
          </a:solidFill>
        </p:spPr>
        <p:txBody>
          <a:bodyPr wrap="square" lIns="0" tIns="0" rIns="0" bIns="0" rtlCol="0"/>
          <a:lstStyle/>
          <a:p>
            <a:endParaRPr/>
          </a:p>
        </p:txBody>
      </p:sp>
      <p:sp>
        <p:nvSpPr>
          <p:cNvPr id="54" name="object 54"/>
          <p:cNvSpPr/>
          <p:nvPr/>
        </p:nvSpPr>
        <p:spPr>
          <a:xfrm>
            <a:off x="4917401" y="6848219"/>
            <a:ext cx="135255" cy="0"/>
          </a:xfrm>
          <a:custGeom>
            <a:avLst/>
            <a:gdLst/>
            <a:ahLst/>
            <a:cxnLst/>
            <a:rect l="l" t="t" r="r" b="b"/>
            <a:pathLst>
              <a:path w="135254">
                <a:moveTo>
                  <a:pt x="0" y="0"/>
                </a:moveTo>
                <a:lnTo>
                  <a:pt x="135140" y="0"/>
                </a:lnTo>
              </a:path>
            </a:pathLst>
          </a:custGeom>
          <a:ln w="50990">
            <a:solidFill>
              <a:srgbClr val="C5E0F5"/>
            </a:solidFill>
          </a:ln>
        </p:spPr>
        <p:txBody>
          <a:bodyPr wrap="square" lIns="0" tIns="0" rIns="0" bIns="0" rtlCol="0"/>
          <a:lstStyle/>
          <a:p>
            <a:endParaRPr/>
          </a:p>
        </p:txBody>
      </p:sp>
      <p:sp>
        <p:nvSpPr>
          <p:cNvPr id="55" name="object 55"/>
          <p:cNvSpPr/>
          <p:nvPr/>
        </p:nvSpPr>
        <p:spPr>
          <a:xfrm>
            <a:off x="4855400" y="6648733"/>
            <a:ext cx="271780" cy="135255"/>
          </a:xfrm>
          <a:custGeom>
            <a:avLst/>
            <a:gdLst/>
            <a:ahLst/>
            <a:cxnLst/>
            <a:rect l="l" t="t" r="r" b="b"/>
            <a:pathLst>
              <a:path w="271779" h="135254">
                <a:moveTo>
                  <a:pt x="251117" y="0"/>
                </a:moveTo>
                <a:lnTo>
                  <a:pt x="20955" y="0"/>
                </a:lnTo>
                <a:lnTo>
                  <a:pt x="10924" y="4678"/>
                </a:lnTo>
                <a:lnTo>
                  <a:pt x="4481" y="10196"/>
                </a:lnTo>
                <a:lnTo>
                  <a:pt x="1032" y="17386"/>
                </a:lnTo>
                <a:lnTo>
                  <a:pt x="0" y="26936"/>
                </a:lnTo>
                <a:lnTo>
                  <a:pt x="0" y="134937"/>
                </a:lnTo>
                <a:lnTo>
                  <a:pt x="12509" y="134937"/>
                </a:lnTo>
                <a:lnTo>
                  <a:pt x="12471" y="17297"/>
                </a:lnTo>
                <a:lnTo>
                  <a:pt x="17043" y="12826"/>
                </a:lnTo>
                <a:lnTo>
                  <a:pt x="268197" y="12826"/>
                </a:lnTo>
                <a:lnTo>
                  <a:pt x="267546" y="11104"/>
                </a:lnTo>
                <a:lnTo>
                  <a:pt x="261350" y="4619"/>
                </a:lnTo>
                <a:lnTo>
                  <a:pt x="251358" y="330"/>
                </a:lnTo>
                <a:lnTo>
                  <a:pt x="251117" y="0"/>
                </a:lnTo>
                <a:close/>
              </a:path>
              <a:path w="271779" h="135254">
                <a:moveTo>
                  <a:pt x="268197" y="12826"/>
                </a:moveTo>
                <a:lnTo>
                  <a:pt x="254330" y="12826"/>
                </a:lnTo>
                <a:lnTo>
                  <a:pt x="258777" y="17350"/>
                </a:lnTo>
                <a:lnTo>
                  <a:pt x="258860" y="19387"/>
                </a:lnTo>
                <a:lnTo>
                  <a:pt x="259040" y="26936"/>
                </a:lnTo>
                <a:lnTo>
                  <a:pt x="259029" y="122796"/>
                </a:lnTo>
                <a:lnTo>
                  <a:pt x="271386" y="122796"/>
                </a:lnTo>
                <a:lnTo>
                  <a:pt x="271322" y="51301"/>
                </a:lnTo>
                <a:lnTo>
                  <a:pt x="271475" y="29070"/>
                </a:lnTo>
                <a:lnTo>
                  <a:pt x="270676" y="19387"/>
                </a:lnTo>
                <a:lnTo>
                  <a:pt x="268197" y="12826"/>
                </a:lnTo>
                <a:close/>
              </a:path>
            </a:pathLst>
          </a:custGeom>
          <a:solidFill>
            <a:srgbClr val="00AEEF"/>
          </a:solidFill>
        </p:spPr>
        <p:txBody>
          <a:bodyPr wrap="square" lIns="0" tIns="0" rIns="0" bIns="0" rtlCol="0"/>
          <a:lstStyle/>
          <a:p>
            <a:endParaRPr/>
          </a:p>
        </p:txBody>
      </p:sp>
      <p:sp>
        <p:nvSpPr>
          <p:cNvPr id="56" name="object 56"/>
          <p:cNvSpPr/>
          <p:nvPr/>
        </p:nvSpPr>
        <p:spPr>
          <a:xfrm>
            <a:off x="4851362" y="6782515"/>
            <a:ext cx="74295" cy="123825"/>
          </a:xfrm>
          <a:custGeom>
            <a:avLst/>
            <a:gdLst/>
            <a:ahLst/>
            <a:cxnLst/>
            <a:rect l="l" t="t" r="r" b="b"/>
            <a:pathLst>
              <a:path w="74295" h="123825">
                <a:moveTo>
                  <a:pt x="4673" y="0"/>
                </a:moveTo>
                <a:lnTo>
                  <a:pt x="1930" y="1104"/>
                </a:lnTo>
                <a:lnTo>
                  <a:pt x="0" y="4267"/>
                </a:lnTo>
                <a:lnTo>
                  <a:pt x="0" y="118948"/>
                </a:lnTo>
                <a:lnTo>
                  <a:pt x="1917" y="122135"/>
                </a:lnTo>
                <a:lnTo>
                  <a:pt x="4660" y="123253"/>
                </a:lnTo>
                <a:lnTo>
                  <a:pt x="71907" y="123126"/>
                </a:lnTo>
                <a:lnTo>
                  <a:pt x="74079" y="121043"/>
                </a:lnTo>
                <a:lnTo>
                  <a:pt x="74077" y="117068"/>
                </a:lnTo>
                <a:lnTo>
                  <a:pt x="33743" y="117068"/>
                </a:lnTo>
                <a:lnTo>
                  <a:pt x="30899" y="114211"/>
                </a:lnTo>
                <a:lnTo>
                  <a:pt x="30962" y="107480"/>
                </a:lnTo>
                <a:lnTo>
                  <a:pt x="33807" y="104635"/>
                </a:lnTo>
                <a:lnTo>
                  <a:pt x="74073" y="104635"/>
                </a:lnTo>
                <a:lnTo>
                  <a:pt x="74071" y="98374"/>
                </a:lnTo>
                <a:lnTo>
                  <a:pt x="12674" y="98374"/>
                </a:lnTo>
                <a:lnTo>
                  <a:pt x="12674" y="12750"/>
                </a:lnTo>
                <a:lnTo>
                  <a:pt x="74044" y="12750"/>
                </a:lnTo>
                <a:lnTo>
                  <a:pt x="74041" y="2171"/>
                </a:lnTo>
                <a:lnTo>
                  <a:pt x="71920" y="88"/>
                </a:lnTo>
                <a:lnTo>
                  <a:pt x="4673" y="0"/>
                </a:lnTo>
                <a:close/>
              </a:path>
              <a:path w="74295" h="123825">
                <a:moveTo>
                  <a:pt x="74073" y="104635"/>
                </a:moveTo>
                <a:lnTo>
                  <a:pt x="33807" y="104635"/>
                </a:lnTo>
                <a:lnTo>
                  <a:pt x="40271" y="104736"/>
                </a:lnTo>
                <a:lnTo>
                  <a:pt x="42989" y="107480"/>
                </a:lnTo>
                <a:lnTo>
                  <a:pt x="43141" y="114046"/>
                </a:lnTo>
                <a:lnTo>
                  <a:pt x="40436" y="116903"/>
                </a:lnTo>
                <a:lnTo>
                  <a:pt x="33743" y="117068"/>
                </a:lnTo>
                <a:lnTo>
                  <a:pt x="74077" y="117068"/>
                </a:lnTo>
                <a:lnTo>
                  <a:pt x="74073" y="104635"/>
                </a:lnTo>
                <a:close/>
              </a:path>
              <a:path w="74295" h="123825">
                <a:moveTo>
                  <a:pt x="74044" y="12750"/>
                </a:moveTo>
                <a:lnTo>
                  <a:pt x="61353" y="12750"/>
                </a:lnTo>
                <a:lnTo>
                  <a:pt x="61353" y="98374"/>
                </a:lnTo>
                <a:lnTo>
                  <a:pt x="74071" y="98374"/>
                </a:lnTo>
                <a:lnTo>
                  <a:pt x="74044" y="12750"/>
                </a:lnTo>
                <a:close/>
              </a:path>
            </a:pathLst>
          </a:custGeom>
          <a:solidFill>
            <a:srgbClr val="00AEEF"/>
          </a:solidFill>
        </p:spPr>
        <p:txBody>
          <a:bodyPr wrap="square" lIns="0" tIns="0" rIns="0" bIns="0" rtlCol="0"/>
          <a:lstStyle/>
          <a:p>
            <a:endParaRPr/>
          </a:p>
        </p:txBody>
      </p:sp>
      <p:sp>
        <p:nvSpPr>
          <p:cNvPr id="57" name="object 57"/>
          <p:cNvSpPr/>
          <p:nvPr/>
        </p:nvSpPr>
        <p:spPr>
          <a:xfrm>
            <a:off x="5037759" y="6770310"/>
            <a:ext cx="197485" cy="135890"/>
          </a:xfrm>
          <a:custGeom>
            <a:avLst/>
            <a:gdLst/>
            <a:ahLst/>
            <a:cxnLst/>
            <a:rect l="l" t="t" r="r" b="b"/>
            <a:pathLst>
              <a:path w="197485" h="135890">
                <a:moveTo>
                  <a:pt x="192735" y="0"/>
                </a:moveTo>
                <a:lnTo>
                  <a:pt x="4521" y="25"/>
                </a:lnTo>
                <a:lnTo>
                  <a:pt x="100" y="4533"/>
                </a:lnTo>
                <a:lnTo>
                  <a:pt x="0" y="130898"/>
                </a:lnTo>
                <a:lnTo>
                  <a:pt x="4533" y="135343"/>
                </a:lnTo>
                <a:lnTo>
                  <a:pt x="192735" y="135343"/>
                </a:lnTo>
                <a:lnTo>
                  <a:pt x="197319" y="130759"/>
                </a:lnTo>
                <a:lnTo>
                  <a:pt x="197319" y="122720"/>
                </a:lnTo>
                <a:lnTo>
                  <a:pt x="18681" y="122720"/>
                </a:lnTo>
                <a:lnTo>
                  <a:pt x="18681" y="12623"/>
                </a:lnTo>
                <a:lnTo>
                  <a:pt x="197319" y="12623"/>
                </a:lnTo>
                <a:lnTo>
                  <a:pt x="197319" y="4533"/>
                </a:lnTo>
                <a:lnTo>
                  <a:pt x="192735" y="0"/>
                </a:lnTo>
                <a:close/>
              </a:path>
              <a:path w="197485" h="135890">
                <a:moveTo>
                  <a:pt x="197319" y="12623"/>
                </a:moveTo>
                <a:lnTo>
                  <a:pt x="172466" y="12623"/>
                </a:lnTo>
                <a:lnTo>
                  <a:pt x="172466" y="122720"/>
                </a:lnTo>
                <a:lnTo>
                  <a:pt x="197319" y="122720"/>
                </a:lnTo>
                <a:lnTo>
                  <a:pt x="197319" y="74104"/>
                </a:lnTo>
                <a:lnTo>
                  <a:pt x="187731" y="74104"/>
                </a:lnTo>
                <a:lnTo>
                  <a:pt x="181178" y="73444"/>
                </a:lnTo>
                <a:lnTo>
                  <a:pt x="178549" y="70357"/>
                </a:lnTo>
                <a:lnTo>
                  <a:pt x="179171" y="63792"/>
                </a:lnTo>
                <a:lnTo>
                  <a:pt x="182168" y="61340"/>
                </a:lnTo>
                <a:lnTo>
                  <a:pt x="197319" y="61340"/>
                </a:lnTo>
                <a:lnTo>
                  <a:pt x="197319" y="12623"/>
                </a:lnTo>
                <a:close/>
              </a:path>
              <a:path w="197485" h="135890">
                <a:moveTo>
                  <a:pt x="197319" y="61340"/>
                </a:moveTo>
                <a:lnTo>
                  <a:pt x="182168" y="61340"/>
                </a:lnTo>
                <a:lnTo>
                  <a:pt x="188810" y="61925"/>
                </a:lnTo>
                <a:lnTo>
                  <a:pt x="191427" y="65036"/>
                </a:lnTo>
                <a:lnTo>
                  <a:pt x="190779" y="71577"/>
                </a:lnTo>
                <a:lnTo>
                  <a:pt x="187731" y="74104"/>
                </a:lnTo>
                <a:lnTo>
                  <a:pt x="197319" y="74104"/>
                </a:lnTo>
                <a:lnTo>
                  <a:pt x="197319" y="61340"/>
                </a:lnTo>
                <a:close/>
              </a:path>
            </a:pathLst>
          </a:custGeom>
          <a:solidFill>
            <a:srgbClr val="00AEEF"/>
          </a:solidFill>
        </p:spPr>
        <p:txBody>
          <a:bodyPr wrap="square" lIns="0" tIns="0" rIns="0" bIns="0" rtlCol="0"/>
          <a:lstStyle/>
          <a:p>
            <a:endParaRPr/>
          </a:p>
        </p:txBody>
      </p:sp>
      <p:sp>
        <p:nvSpPr>
          <p:cNvPr id="58" name="object 58"/>
          <p:cNvSpPr/>
          <p:nvPr/>
        </p:nvSpPr>
        <p:spPr>
          <a:xfrm>
            <a:off x="4942128" y="6912588"/>
            <a:ext cx="98425" cy="0"/>
          </a:xfrm>
          <a:custGeom>
            <a:avLst/>
            <a:gdLst/>
            <a:ahLst/>
            <a:cxnLst/>
            <a:rect l="l" t="t" r="r" b="b"/>
            <a:pathLst>
              <a:path w="98425">
                <a:moveTo>
                  <a:pt x="0" y="0"/>
                </a:moveTo>
                <a:lnTo>
                  <a:pt x="98221" y="0"/>
                </a:lnTo>
              </a:path>
            </a:pathLst>
          </a:custGeom>
          <a:ln w="12700">
            <a:solidFill>
              <a:srgbClr val="00AEEF"/>
            </a:solidFill>
          </a:ln>
        </p:spPr>
        <p:txBody>
          <a:bodyPr wrap="square" lIns="0" tIns="0" rIns="0" bIns="0" rtlCol="0"/>
          <a:lstStyle/>
          <a:p>
            <a:endParaRPr/>
          </a:p>
        </p:txBody>
      </p:sp>
      <p:sp>
        <p:nvSpPr>
          <p:cNvPr id="59" name="object 59"/>
          <p:cNvSpPr/>
          <p:nvPr/>
        </p:nvSpPr>
        <p:spPr>
          <a:xfrm>
            <a:off x="4966309" y="6893538"/>
            <a:ext cx="50165" cy="0"/>
          </a:xfrm>
          <a:custGeom>
            <a:avLst/>
            <a:gdLst/>
            <a:ahLst/>
            <a:cxnLst/>
            <a:rect l="l" t="t" r="r" b="b"/>
            <a:pathLst>
              <a:path w="50164">
                <a:moveTo>
                  <a:pt x="0" y="0"/>
                </a:moveTo>
                <a:lnTo>
                  <a:pt x="49771" y="0"/>
                </a:lnTo>
              </a:path>
            </a:pathLst>
          </a:custGeom>
          <a:ln w="25400">
            <a:solidFill>
              <a:srgbClr val="00AEEF"/>
            </a:solidFill>
          </a:ln>
        </p:spPr>
        <p:txBody>
          <a:bodyPr wrap="square" lIns="0" tIns="0" rIns="0" bIns="0" rtlCol="0"/>
          <a:lstStyle/>
          <a:p>
            <a:endParaRPr/>
          </a:p>
        </p:txBody>
      </p:sp>
      <p:sp>
        <p:nvSpPr>
          <p:cNvPr id="60" name="object 60"/>
          <p:cNvSpPr/>
          <p:nvPr/>
        </p:nvSpPr>
        <p:spPr>
          <a:xfrm>
            <a:off x="4917414" y="6874488"/>
            <a:ext cx="135255" cy="0"/>
          </a:xfrm>
          <a:custGeom>
            <a:avLst/>
            <a:gdLst/>
            <a:ahLst/>
            <a:cxnLst/>
            <a:rect l="l" t="t" r="r" b="b"/>
            <a:pathLst>
              <a:path w="135254">
                <a:moveTo>
                  <a:pt x="0" y="0"/>
                </a:moveTo>
                <a:lnTo>
                  <a:pt x="135153" y="0"/>
                </a:lnTo>
              </a:path>
            </a:pathLst>
          </a:custGeom>
          <a:ln w="12700">
            <a:solidFill>
              <a:srgbClr val="00AEEF"/>
            </a:solidFill>
          </a:ln>
        </p:spPr>
        <p:txBody>
          <a:bodyPr wrap="square" lIns="0" tIns="0" rIns="0" bIns="0" rtlCol="0"/>
          <a:lstStyle/>
          <a:p>
            <a:endParaRPr/>
          </a:p>
        </p:txBody>
      </p:sp>
      <p:sp>
        <p:nvSpPr>
          <p:cNvPr id="61" name="object 61"/>
          <p:cNvSpPr/>
          <p:nvPr/>
        </p:nvSpPr>
        <p:spPr>
          <a:xfrm>
            <a:off x="4917363" y="6822710"/>
            <a:ext cx="135255" cy="0"/>
          </a:xfrm>
          <a:custGeom>
            <a:avLst/>
            <a:gdLst/>
            <a:ahLst/>
            <a:cxnLst/>
            <a:rect l="l" t="t" r="r" b="b"/>
            <a:pathLst>
              <a:path w="135254">
                <a:moveTo>
                  <a:pt x="0" y="0"/>
                </a:moveTo>
                <a:lnTo>
                  <a:pt x="135178" y="0"/>
                </a:lnTo>
              </a:path>
            </a:pathLst>
          </a:custGeom>
          <a:ln w="12293">
            <a:solidFill>
              <a:srgbClr val="00AEEF"/>
            </a:solidFill>
          </a:ln>
        </p:spPr>
        <p:txBody>
          <a:bodyPr wrap="square" lIns="0" tIns="0" rIns="0" bIns="0" rtlCol="0"/>
          <a:lstStyle/>
          <a:p>
            <a:endParaRPr/>
          </a:p>
        </p:txBody>
      </p:sp>
      <p:sp>
        <p:nvSpPr>
          <p:cNvPr id="62" name="object 62"/>
          <p:cNvSpPr/>
          <p:nvPr/>
        </p:nvSpPr>
        <p:spPr>
          <a:xfrm>
            <a:off x="4888376" y="6795265"/>
            <a:ext cx="0" cy="85725"/>
          </a:xfrm>
          <a:custGeom>
            <a:avLst/>
            <a:gdLst/>
            <a:ahLst/>
            <a:cxnLst/>
            <a:rect l="l" t="t" r="r" b="b"/>
            <a:pathLst>
              <a:path h="85725">
                <a:moveTo>
                  <a:pt x="0" y="0"/>
                </a:moveTo>
                <a:lnTo>
                  <a:pt x="0" y="85623"/>
                </a:lnTo>
              </a:path>
            </a:pathLst>
          </a:custGeom>
          <a:ln w="48679">
            <a:solidFill>
              <a:srgbClr val="FFFFFF"/>
            </a:solidFill>
          </a:ln>
        </p:spPr>
        <p:txBody>
          <a:bodyPr wrap="square" lIns="0" tIns="0" rIns="0" bIns="0" rtlCol="0"/>
          <a:lstStyle/>
          <a:p>
            <a:endParaRPr/>
          </a:p>
        </p:txBody>
      </p:sp>
      <p:sp>
        <p:nvSpPr>
          <p:cNvPr id="63" name="object 63"/>
          <p:cNvSpPr/>
          <p:nvPr/>
        </p:nvSpPr>
        <p:spPr>
          <a:xfrm>
            <a:off x="4894718" y="4881834"/>
            <a:ext cx="329565" cy="294640"/>
          </a:xfrm>
          <a:custGeom>
            <a:avLst/>
            <a:gdLst/>
            <a:ahLst/>
            <a:cxnLst/>
            <a:rect l="l" t="t" r="r" b="b"/>
            <a:pathLst>
              <a:path w="329564" h="294640">
                <a:moveTo>
                  <a:pt x="290175" y="283175"/>
                </a:moveTo>
                <a:lnTo>
                  <a:pt x="206813" y="283175"/>
                </a:lnTo>
                <a:lnTo>
                  <a:pt x="216284" y="284566"/>
                </a:lnTo>
                <a:lnTo>
                  <a:pt x="224695" y="287997"/>
                </a:lnTo>
                <a:lnTo>
                  <a:pt x="236624" y="292788"/>
                </a:lnTo>
                <a:lnTo>
                  <a:pt x="247548" y="294224"/>
                </a:lnTo>
                <a:lnTo>
                  <a:pt x="258477" y="292788"/>
                </a:lnTo>
                <a:lnTo>
                  <a:pt x="279886" y="284492"/>
                </a:lnTo>
                <a:lnTo>
                  <a:pt x="290175" y="283175"/>
                </a:lnTo>
                <a:close/>
              </a:path>
              <a:path w="329564" h="294640">
                <a:moveTo>
                  <a:pt x="329501" y="282990"/>
                </a:moveTo>
                <a:lnTo>
                  <a:pt x="38981" y="282990"/>
                </a:lnTo>
                <a:lnTo>
                  <a:pt x="48920" y="284148"/>
                </a:lnTo>
                <a:lnTo>
                  <a:pt x="59032" y="287997"/>
                </a:lnTo>
                <a:lnTo>
                  <a:pt x="70423" y="292460"/>
                </a:lnTo>
                <a:lnTo>
                  <a:pt x="81915" y="294073"/>
                </a:lnTo>
                <a:lnTo>
                  <a:pt x="93435" y="292635"/>
                </a:lnTo>
                <a:lnTo>
                  <a:pt x="105230" y="287921"/>
                </a:lnTo>
                <a:lnTo>
                  <a:pt x="114182" y="284315"/>
                </a:lnTo>
                <a:lnTo>
                  <a:pt x="123436" y="283068"/>
                </a:lnTo>
                <a:lnTo>
                  <a:pt x="329501" y="283068"/>
                </a:lnTo>
                <a:close/>
              </a:path>
              <a:path w="329564" h="294640">
                <a:moveTo>
                  <a:pt x="329501" y="283068"/>
                </a:moveTo>
                <a:lnTo>
                  <a:pt x="123436" y="283068"/>
                </a:lnTo>
                <a:lnTo>
                  <a:pt x="132725" y="284267"/>
                </a:lnTo>
                <a:lnTo>
                  <a:pt x="142164" y="287997"/>
                </a:lnTo>
                <a:lnTo>
                  <a:pt x="153435" y="292487"/>
                </a:lnTo>
                <a:lnTo>
                  <a:pt x="164882" y="294025"/>
                </a:lnTo>
                <a:lnTo>
                  <a:pt x="176336" y="292527"/>
                </a:lnTo>
                <a:lnTo>
                  <a:pt x="187983" y="287921"/>
                </a:lnTo>
                <a:lnTo>
                  <a:pt x="197313" y="284293"/>
                </a:lnTo>
                <a:lnTo>
                  <a:pt x="206813" y="283175"/>
                </a:lnTo>
                <a:lnTo>
                  <a:pt x="290175" y="283175"/>
                </a:lnTo>
                <a:lnTo>
                  <a:pt x="290361" y="283151"/>
                </a:lnTo>
                <a:lnTo>
                  <a:pt x="329501" y="283151"/>
                </a:lnTo>
                <a:close/>
              </a:path>
              <a:path w="329564" h="294640">
                <a:moveTo>
                  <a:pt x="38344" y="250859"/>
                </a:moveTo>
                <a:lnTo>
                  <a:pt x="30320" y="252371"/>
                </a:lnTo>
                <a:lnTo>
                  <a:pt x="22453" y="255663"/>
                </a:lnTo>
                <a:lnTo>
                  <a:pt x="15379" y="259422"/>
                </a:lnTo>
                <a:lnTo>
                  <a:pt x="7912" y="261302"/>
                </a:lnTo>
                <a:lnTo>
                  <a:pt x="0" y="261708"/>
                </a:lnTo>
                <a:lnTo>
                  <a:pt x="0" y="293916"/>
                </a:lnTo>
                <a:lnTo>
                  <a:pt x="6819" y="293725"/>
                </a:lnTo>
                <a:lnTo>
                  <a:pt x="13284" y="292150"/>
                </a:lnTo>
                <a:lnTo>
                  <a:pt x="19240" y="288759"/>
                </a:lnTo>
                <a:lnTo>
                  <a:pt x="29086" y="284514"/>
                </a:lnTo>
                <a:lnTo>
                  <a:pt x="38981" y="282990"/>
                </a:lnTo>
                <a:lnTo>
                  <a:pt x="329501" y="282990"/>
                </a:lnTo>
                <a:lnTo>
                  <a:pt x="329501" y="261353"/>
                </a:lnTo>
                <a:lnTo>
                  <a:pt x="322402" y="261353"/>
                </a:lnTo>
                <a:lnTo>
                  <a:pt x="317665" y="260222"/>
                </a:lnTo>
                <a:lnTo>
                  <a:pt x="75730" y="260222"/>
                </a:lnTo>
                <a:lnTo>
                  <a:pt x="72517" y="259486"/>
                </a:lnTo>
                <a:lnTo>
                  <a:pt x="69494" y="259003"/>
                </a:lnTo>
                <a:lnTo>
                  <a:pt x="62623" y="256692"/>
                </a:lnTo>
                <a:lnTo>
                  <a:pt x="58737" y="254952"/>
                </a:lnTo>
                <a:lnTo>
                  <a:pt x="54787" y="253428"/>
                </a:lnTo>
                <a:lnTo>
                  <a:pt x="46506" y="251191"/>
                </a:lnTo>
                <a:lnTo>
                  <a:pt x="38344" y="250859"/>
                </a:lnTo>
                <a:close/>
              </a:path>
              <a:path w="329564" h="294640">
                <a:moveTo>
                  <a:pt x="329501" y="283151"/>
                </a:moveTo>
                <a:lnTo>
                  <a:pt x="290361" y="283151"/>
                </a:lnTo>
                <a:lnTo>
                  <a:pt x="300791" y="284646"/>
                </a:lnTo>
                <a:lnTo>
                  <a:pt x="311213" y="289051"/>
                </a:lnTo>
                <a:lnTo>
                  <a:pt x="316865" y="292226"/>
                </a:lnTo>
                <a:lnTo>
                  <a:pt x="323037" y="293611"/>
                </a:lnTo>
                <a:lnTo>
                  <a:pt x="329501" y="293916"/>
                </a:lnTo>
                <a:lnTo>
                  <a:pt x="329501" y="283151"/>
                </a:lnTo>
                <a:close/>
              </a:path>
              <a:path w="329564" h="294640">
                <a:moveTo>
                  <a:pt x="329501" y="261035"/>
                </a:moveTo>
                <a:lnTo>
                  <a:pt x="322402" y="261353"/>
                </a:lnTo>
                <a:lnTo>
                  <a:pt x="329501" y="261353"/>
                </a:lnTo>
                <a:lnTo>
                  <a:pt x="329501" y="261035"/>
                </a:lnTo>
                <a:close/>
              </a:path>
              <a:path w="329564" h="294640">
                <a:moveTo>
                  <a:pt x="188582" y="0"/>
                </a:moveTo>
                <a:lnTo>
                  <a:pt x="140931" y="0"/>
                </a:lnTo>
                <a:lnTo>
                  <a:pt x="140931" y="32892"/>
                </a:lnTo>
                <a:lnTo>
                  <a:pt x="102806" y="32892"/>
                </a:lnTo>
                <a:lnTo>
                  <a:pt x="102806" y="57670"/>
                </a:lnTo>
                <a:lnTo>
                  <a:pt x="75158" y="57670"/>
                </a:lnTo>
                <a:lnTo>
                  <a:pt x="75222" y="104012"/>
                </a:lnTo>
                <a:lnTo>
                  <a:pt x="74701" y="105143"/>
                </a:lnTo>
                <a:lnTo>
                  <a:pt x="68745" y="107251"/>
                </a:lnTo>
                <a:lnTo>
                  <a:pt x="64935" y="108877"/>
                </a:lnTo>
                <a:lnTo>
                  <a:pt x="61163" y="110540"/>
                </a:lnTo>
                <a:lnTo>
                  <a:pt x="55224" y="114274"/>
                </a:lnTo>
                <a:lnTo>
                  <a:pt x="51869" y="119027"/>
                </a:lnTo>
                <a:lnTo>
                  <a:pt x="51101" y="124785"/>
                </a:lnTo>
                <a:lnTo>
                  <a:pt x="52920" y="131533"/>
                </a:lnTo>
                <a:lnTo>
                  <a:pt x="69274" y="169320"/>
                </a:lnTo>
                <a:lnTo>
                  <a:pt x="75298" y="183324"/>
                </a:lnTo>
                <a:lnTo>
                  <a:pt x="75793" y="184899"/>
                </a:lnTo>
                <a:lnTo>
                  <a:pt x="75730" y="260222"/>
                </a:lnTo>
                <a:lnTo>
                  <a:pt x="317665" y="260222"/>
                </a:lnTo>
                <a:lnTo>
                  <a:pt x="254063" y="260197"/>
                </a:lnTo>
                <a:lnTo>
                  <a:pt x="253911" y="185699"/>
                </a:lnTo>
                <a:lnTo>
                  <a:pt x="254393" y="183514"/>
                </a:lnTo>
                <a:lnTo>
                  <a:pt x="260543" y="169173"/>
                </a:lnTo>
                <a:lnTo>
                  <a:pt x="276733" y="131838"/>
                </a:lnTo>
                <a:lnTo>
                  <a:pt x="278619" y="124956"/>
                </a:lnTo>
                <a:lnTo>
                  <a:pt x="255612" y="105549"/>
                </a:lnTo>
                <a:lnTo>
                  <a:pt x="254393" y="103822"/>
                </a:lnTo>
                <a:lnTo>
                  <a:pt x="254482" y="100164"/>
                </a:lnTo>
                <a:lnTo>
                  <a:pt x="254539" y="95897"/>
                </a:lnTo>
                <a:lnTo>
                  <a:pt x="234022" y="95897"/>
                </a:lnTo>
                <a:lnTo>
                  <a:pt x="233777" y="95796"/>
                </a:lnTo>
                <a:lnTo>
                  <a:pt x="95542" y="95796"/>
                </a:lnTo>
                <a:lnTo>
                  <a:pt x="95542" y="77266"/>
                </a:lnTo>
                <a:lnTo>
                  <a:pt x="122707" y="77266"/>
                </a:lnTo>
                <a:lnTo>
                  <a:pt x="122707" y="53073"/>
                </a:lnTo>
                <a:lnTo>
                  <a:pt x="227253" y="53073"/>
                </a:lnTo>
                <a:lnTo>
                  <a:pt x="227253" y="33146"/>
                </a:lnTo>
                <a:lnTo>
                  <a:pt x="188582" y="33146"/>
                </a:lnTo>
                <a:lnTo>
                  <a:pt x="188582" y="0"/>
                </a:lnTo>
                <a:close/>
              </a:path>
              <a:path w="329564" h="294640">
                <a:moveTo>
                  <a:pt x="290441" y="250671"/>
                </a:moveTo>
                <a:lnTo>
                  <a:pt x="280769" y="251438"/>
                </a:lnTo>
                <a:lnTo>
                  <a:pt x="270967" y="254774"/>
                </a:lnTo>
                <a:lnTo>
                  <a:pt x="267843" y="256247"/>
                </a:lnTo>
                <a:lnTo>
                  <a:pt x="264579" y="257479"/>
                </a:lnTo>
                <a:lnTo>
                  <a:pt x="259130" y="259321"/>
                </a:lnTo>
                <a:lnTo>
                  <a:pt x="256806" y="259613"/>
                </a:lnTo>
                <a:lnTo>
                  <a:pt x="254063" y="260197"/>
                </a:lnTo>
                <a:lnTo>
                  <a:pt x="317559" y="260197"/>
                </a:lnTo>
                <a:lnTo>
                  <a:pt x="315696" y="259753"/>
                </a:lnTo>
                <a:lnTo>
                  <a:pt x="309524" y="256387"/>
                </a:lnTo>
                <a:lnTo>
                  <a:pt x="300015" y="252358"/>
                </a:lnTo>
                <a:lnTo>
                  <a:pt x="290441" y="250671"/>
                </a:lnTo>
                <a:close/>
              </a:path>
              <a:path w="329564" h="294640">
                <a:moveTo>
                  <a:pt x="227253" y="53073"/>
                </a:moveTo>
                <a:lnTo>
                  <a:pt x="206743" y="53073"/>
                </a:lnTo>
                <a:lnTo>
                  <a:pt x="206743" y="77012"/>
                </a:lnTo>
                <a:lnTo>
                  <a:pt x="234022" y="77012"/>
                </a:lnTo>
                <a:lnTo>
                  <a:pt x="234022" y="95897"/>
                </a:lnTo>
                <a:lnTo>
                  <a:pt x="254539" y="95897"/>
                </a:lnTo>
                <a:lnTo>
                  <a:pt x="254584" y="57873"/>
                </a:lnTo>
                <a:lnTo>
                  <a:pt x="227253" y="57873"/>
                </a:lnTo>
                <a:lnTo>
                  <a:pt x="227253" y="53073"/>
                </a:lnTo>
                <a:close/>
              </a:path>
              <a:path w="329564" h="294640">
                <a:moveTo>
                  <a:pt x="165785" y="67640"/>
                </a:moveTo>
                <a:lnTo>
                  <a:pt x="163880" y="67703"/>
                </a:lnTo>
                <a:lnTo>
                  <a:pt x="98018" y="94970"/>
                </a:lnTo>
                <a:lnTo>
                  <a:pt x="96888" y="95326"/>
                </a:lnTo>
                <a:lnTo>
                  <a:pt x="95542" y="95796"/>
                </a:lnTo>
                <a:lnTo>
                  <a:pt x="233777" y="95796"/>
                </a:lnTo>
                <a:lnTo>
                  <a:pt x="165785" y="67640"/>
                </a:lnTo>
                <a:close/>
              </a:path>
            </a:pathLst>
          </a:custGeom>
          <a:solidFill>
            <a:srgbClr val="00AEEF"/>
          </a:solidFill>
        </p:spPr>
        <p:txBody>
          <a:bodyPr wrap="square" lIns="0" tIns="0" rIns="0" bIns="0" rtlCol="0"/>
          <a:lstStyle/>
          <a:p>
            <a:endParaRPr/>
          </a:p>
        </p:txBody>
      </p:sp>
      <p:sp>
        <p:nvSpPr>
          <p:cNvPr id="64" name="object 64"/>
          <p:cNvSpPr/>
          <p:nvPr/>
        </p:nvSpPr>
        <p:spPr>
          <a:xfrm>
            <a:off x="4894718" y="5181600"/>
            <a:ext cx="329565" cy="43815"/>
          </a:xfrm>
          <a:custGeom>
            <a:avLst/>
            <a:gdLst/>
            <a:ahLst/>
            <a:cxnLst/>
            <a:rect l="l" t="t" r="r" b="b"/>
            <a:pathLst>
              <a:path w="329564" h="43815">
                <a:moveTo>
                  <a:pt x="0" y="10266"/>
                </a:moveTo>
                <a:lnTo>
                  <a:pt x="0" y="43819"/>
                </a:lnTo>
                <a:lnTo>
                  <a:pt x="7378" y="43819"/>
                </a:lnTo>
                <a:lnTo>
                  <a:pt x="13627" y="41279"/>
                </a:lnTo>
                <a:lnTo>
                  <a:pt x="19875" y="38803"/>
                </a:lnTo>
                <a:lnTo>
                  <a:pt x="26098" y="36212"/>
                </a:lnTo>
                <a:lnTo>
                  <a:pt x="33061" y="33991"/>
                </a:lnTo>
                <a:lnTo>
                  <a:pt x="40047" y="33149"/>
                </a:lnTo>
                <a:lnTo>
                  <a:pt x="119248" y="33149"/>
                </a:lnTo>
                <a:lnTo>
                  <a:pt x="122367" y="32762"/>
                </a:lnTo>
                <a:lnTo>
                  <a:pt x="329488" y="32762"/>
                </a:lnTo>
                <a:lnTo>
                  <a:pt x="329488" y="12564"/>
                </a:lnTo>
                <a:lnTo>
                  <a:pt x="162763" y="12564"/>
                </a:lnTo>
                <a:lnTo>
                  <a:pt x="157258" y="11372"/>
                </a:lnTo>
                <a:lnTo>
                  <a:pt x="80674" y="11372"/>
                </a:lnTo>
                <a:lnTo>
                  <a:pt x="74368" y="10545"/>
                </a:lnTo>
                <a:lnTo>
                  <a:pt x="7658" y="10545"/>
                </a:lnTo>
                <a:lnTo>
                  <a:pt x="0" y="10266"/>
                </a:lnTo>
                <a:close/>
              </a:path>
              <a:path w="329564" h="43815">
                <a:moveTo>
                  <a:pt x="119248" y="33149"/>
                </a:moveTo>
                <a:lnTo>
                  <a:pt x="40047" y="33149"/>
                </a:lnTo>
                <a:lnTo>
                  <a:pt x="47085" y="33713"/>
                </a:lnTo>
                <a:lnTo>
                  <a:pt x="54168" y="35704"/>
                </a:lnTo>
                <a:lnTo>
                  <a:pt x="75158" y="43819"/>
                </a:lnTo>
                <a:lnTo>
                  <a:pt x="89928" y="43819"/>
                </a:lnTo>
                <a:lnTo>
                  <a:pt x="96469" y="41127"/>
                </a:lnTo>
                <a:lnTo>
                  <a:pt x="103098" y="38574"/>
                </a:lnTo>
                <a:lnTo>
                  <a:pt x="109651" y="35678"/>
                </a:lnTo>
                <a:lnTo>
                  <a:pt x="115964" y="33557"/>
                </a:lnTo>
                <a:lnTo>
                  <a:pt x="119248" y="33149"/>
                </a:lnTo>
                <a:close/>
              </a:path>
              <a:path w="329564" h="43815">
                <a:moveTo>
                  <a:pt x="329488" y="32762"/>
                </a:moveTo>
                <a:lnTo>
                  <a:pt x="122367" y="32762"/>
                </a:lnTo>
                <a:lnTo>
                  <a:pt x="128785" y="33298"/>
                </a:lnTo>
                <a:lnTo>
                  <a:pt x="135216" y="35145"/>
                </a:lnTo>
                <a:lnTo>
                  <a:pt x="141856" y="37818"/>
                </a:lnTo>
                <a:lnTo>
                  <a:pt x="148521" y="40406"/>
                </a:lnTo>
                <a:lnTo>
                  <a:pt x="155331" y="42532"/>
                </a:lnTo>
                <a:lnTo>
                  <a:pt x="162407" y="43819"/>
                </a:lnTo>
                <a:lnTo>
                  <a:pt x="168440" y="43819"/>
                </a:lnTo>
                <a:lnTo>
                  <a:pt x="175113" y="42608"/>
                </a:lnTo>
                <a:lnTo>
                  <a:pt x="181517" y="40596"/>
                </a:lnTo>
                <a:lnTo>
                  <a:pt x="187774" y="38133"/>
                </a:lnTo>
                <a:lnTo>
                  <a:pt x="194005" y="35564"/>
                </a:lnTo>
                <a:lnTo>
                  <a:pt x="201361" y="33458"/>
                </a:lnTo>
                <a:lnTo>
                  <a:pt x="208641" y="33019"/>
                </a:lnTo>
                <a:lnTo>
                  <a:pt x="329488" y="33019"/>
                </a:lnTo>
                <a:lnTo>
                  <a:pt x="329488" y="32762"/>
                </a:lnTo>
                <a:close/>
              </a:path>
              <a:path w="329564" h="43815">
                <a:moveTo>
                  <a:pt x="329488" y="33019"/>
                </a:moveTo>
                <a:lnTo>
                  <a:pt x="208641" y="33019"/>
                </a:lnTo>
                <a:lnTo>
                  <a:pt x="215865" y="34212"/>
                </a:lnTo>
                <a:lnTo>
                  <a:pt x="223050" y="36999"/>
                </a:lnTo>
                <a:lnTo>
                  <a:pt x="228371" y="39641"/>
                </a:lnTo>
                <a:lnTo>
                  <a:pt x="234061" y="41571"/>
                </a:lnTo>
                <a:lnTo>
                  <a:pt x="239585" y="43819"/>
                </a:lnTo>
                <a:lnTo>
                  <a:pt x="254330" y="43819"/>
                </a:lnTo>
                <a:lnTo>
                  <a:pt x="274802" y="35945"/>
                </a:lnTo>
                <a:lnTo>
                  <a:pt x="282832" y="33713"/>
                </a:lnTo>
                <a:lnTo>
                  <a:pt x="290753" y="33273"/>
                </a:lnTo>
                <a:lnTo>
                  <a:pt x="329488" y="33273"/>
                </a:lnTo>
                <a:lnTo>
                  <a:pt x="329488" y="33019"/>
                </a:lnTo>
                <a:close/>
              </a:path>
              <a:path w="329564" h="43815">
                <a:moveTo>
                  <a:pt x="329488" y="33273"/>
                </a:moveTo>
                <a:lnTo>
                  <a:pt x="290753" y="33273"/>
                </a:lnTo>
                <a:lnTo>
                  <a:pt x="298598" y="34607"/>
                </a:lnTo>
                <a:lnTo>
                  <a:pt x="306400" y="37698"/>
                </a:lnTo>
                <a:lnTo>
                  <a:pt x="311378" y="40238"/>
                </a:lnTo>
                <a:lnTo>
                  <a:pt x="316852" y="41812"/>
                </a:lnTo>
                <a:lnTo>
                  <a:pt x="322110" y="43819"/>
                </a:lnTo>
                <a:lnTo>
                  <a:pt x="329488" y="43819"/>
                </a:lnTo>
                <a:lnTo>
                  <a:pt x="329488" y="33273"/>
                </a:lnTo>
                <a:close/>
              </a:path>
              <a:path w="329564" h="43815">
                <a:moveTo>
                  <a:pt x="206717" y="711"/>
                </a:moveTo>
                <a:lnTo>
                  <a:pt x="196998" y="1908"/>
                </a:lnTo>
                <a:lnTo>
                  <a:pt x="187129" y="5402"/>
                </a:lnTo>
                <a:lnTo>
                  <a:pt x="181952" y="7764"/>
                </a:lnTo>
                <a:lnTo>
                  <a:pt x="176339" y="9593"/>
                </a:lnTo>
                <a:lnTo>
                  <a:pt x="162763" y="12564"/>
                </a:lnTo>
                <a:lnTo>
                  <a:pt x="329488" y="12564"/>
                </a:lnTo>
                <a:lnTo>
                  <a:pt x="329488" y="11393"/>
                </a:lnTo>
                <a:lnTo>
                  <a:pt x="247724" y="11393"/>
                </a:lnTo>
                <a:lnTo>
                  <a:pt x="238094" y="10282"/>
                </a:lnTo>
                <a:lnTo>
                  <a:pt x="228422" y="7307"/>
                </a:lnTo>
                <a:lnTo>
                  <a:pt x="226758" y="6633"/>
                </a:lnTo>
                <a:lnTo>
                  <a:pt x="225983" y="6189"/>
                </a:lnTo>
                <a:lnTo>
                  <a:pt x="216371" y="2049"/>
                </a:lnTo>
                <a:lnTo>
                  <a:pt x="206717" y="711"/>
                </a:lnTo>
                <a:close/>
              </a:path>
              <a:path w="329564" h="43815">
                <a:moveTo>
                  <a:pt x="293914" y="53"/>
                </a:moveTo>
                <a:lnTo>
                  <a:pt x="266903" y="6506"/>
                </a:lnTo>
                <a:lnTo>
                  <a:pt x="257280" y="10266"/>
                </a:lnTo>
                <a:lnTo>
                  <a:pt x="247724" y="11393"/>
                </a:lnTo>
                <a:lnTo>
                  <a:pt x="329488" y="11393"/>
                </a:lnTo>
                <a:lnTo>
                  <a:pt x="329488" y="10469"/>
                </a:lnTo>
                <a:lnTo>
                  <a:pt x="322097" y="10469"/>
                </a:lnTo>
                <a:lnTo>
                  <a:pt x="315125" y="9135"/>
                </a:lnTo>
                <a:lnTo>
                  <a:pt x="308673" y="5173"/>
                </a:lnTo>
                <a:lnTo>
                  <a:pt x="301410" y="1709"/>
                </a:lnTo>
                <a:lnTo>
                  <a:pt x="293914" y="53"/>
                </a:lnTo>
                <a:close/>
              </a:path>
              <a:path w="329564" h="43815">
                <a:moveTo>
                  <a:pt x="121627" y="704"/>
                </a:moveTo>
                <a:lnTo>
                  <a:pt x="113145" y="2158"/>
                </a:lnTo>
                <a:lnTo>
                  <a:pt x="104711" y="5630"/>
                </a:lnTo>
                <a:lnTo>
                  <a:pt x="96910" y="8996"/>
                </a:lnTo>
                <a:lnTo>
                  <a:pt x="88917" y="10924"/>
                </a:lnTo>
                <a:lnTo>
                  <a:pt x="80674" y="11372"/>
                </a:lnTo>
                <a:lnTo>
                  <a:pt x="157258" y="11372"/>
                </a:lnTo>
                <a:lnTo>
                  <a:pt x="154965" y="10875"/>
                </a:lnTo>
                <a:lnTo>
                  <a:pt x="144602" y="6557"/>
                </a:lnTo>
                <a:lnTo>
                  <a:pt x="141649" y="5376"/>
                </a:lnTo>
                <a:lnTo>
                  <a:pt x="138849" y="4132"/>
                </a:lnTo>
                <a:lnTo>
                  <a:pt x="130186" y="1339"/>
                </a:lnTo>
                <a:lnTo>
                  <a:pt x="121627" y="704"/>
                </a:lnTo>
                <a:close/>
              </a:path>
              <a:path w="329564" h="43815">
                <a:moveTo>
                  <a:pt x="42224" y="0"/>
                </a:moveTo>
                <a:lnTo>
                  <a:pt x="35096" y="95"/>
                </a:lnTo>
                <a:lnTo>
                  <a:pt x="28159" y="1754"/>
                </a:lnTo>
                <a:lnTo>
                  <a:pt x="21450" y="4970"/>
                </a:lnTo>
                <a:lnTo>
                  <a:pt x="14808" y="8996"/>
                </a:lnTo>
                <a:lnTo>
                  <a:pt x="7658" y="10545"/>
                </a:lnTo>
                <a:lnTo>
                  <a:pt x="74368" y="10545"/>
                </a:lnTo>
                <a:lnTo>
                  <a:pt x="72214" y="10261"/>
                </a:lnTo>
                <a:lnTo>
                  <a:pt x="69443" y="9631"/>
                </a:lnTo>
                <a:lnTo>
                  <a:pt x="66827" y="8272"/>
                </a:lnTo>
                <a:lnTo>
                  <a:pt x="59258" y="5287"/>
                </a:lnTo>
                <a:lnTo>
                  <a:pt x="54495" y="3001"/>
                </a:lnTo>
                <a:lnTo>
                  <a:pt x="49504" y="1477"/>
                </a:lnTo>
                <a:lnTo>
                  <a:pt x="42224" y="0"/>
                </a:lnTo>
                <a:close/>
              </a:path>
              <a:path w="329564" h="43815">
                <a:moveTo>
                  <a:pt x="329488" y="10266"/>
                </a:moveTo>
                <a:lnTo>
                  <a:pt x="322097" y="10469"/>
                </a:lnTo>
                <a:lnTo>
                  <a:pt x="329488" y="10469"/>
                </a:lnTo>
                <a:lnTo>
                  <a:pt x="329488" y="10266"/>
                </a:lnTo>
                <a:close/>
              </a:path>
            </a:pathLst>
          </a:custGeom>
          <a:solidFill>
            <a:srgbClr val="00AEEF"/>
          </a:solidFill>
        </p:spPr>
        <p:txBody>
          <a:bodyPr wrap="square" lIns="0" tIns="0" rIns="0" bIns="0" rtlCol="0"/>
          <a:lstStyle/>
          <a:p>
            <a:endParaRPr/>
          </a:p>
        </p:txBody>
      </p:sp>
      <p:sp>
        <p:nvSpPr>
          <p:cNvPr id="65" name="object 65"/>
          <p:cNvSpPr/>
          <p:nvPr/>
        </p:nvSpPr>
        <p:spPr>
          <a:xfrm>
            <a:off x="4990260" y="4934895"/>
            <a:ext cx="139065" cy="43180"/>
          </a:xfrm>
          <a:custGeom>
            <a:avLst/>
            <a:gdLst/>
            <a:ahLst/>
            <a:cxnLst/>
            <a:rect l="l" t="t" r="r" b="b"/>
            <a:pathLst>
              <a:path w="139064" h="43179">
                <a:moveTo>
                  <a:pt x="111213" y="14579"/>
                </a:moveTo>
                <a:lnTo>
                  <a:pt x="70243" y="14579"/>
                </a:lnTo>
                <a:lnTo>
                  <a:pt x="138480" y="42824"/>
                </a:lnTo>
                <a:lnTo>
                  <a:pt x="138480" y="23939"/>
                </a:lnTo>
                <a:lnTo>
                  <a:pt x="111213" y="23939"/>
                </a:lnTo>
                <a:lnTo>
                  <a:pt x="111213" y="14579"/>
                </a:lnTo>
                <a:close/>
              </a:path>
              <a:path w="139064" h="43179">
                <a:moveTo>
                  <a:pt x="111213" y="0"/>
                </a:moveTo>
                <a:lnTo>
                  <a:pt x="27165" y="0"/>
                </a:lnTo>
                <a:lnTo>
                  <a:pt x="27165" y="24206"/>
                </a:lnTo>
                <a:lnTo>
                  <a:pt x="0" y="24206"/>
                </a:lnTo>
                <a:lnTo>
                  <a:pt x="0" y="42735"/>
                </a:lnTo>
                <a:lnTo>
                  <a:pt x="1346" y="42265"/>
                </a:lnTo>
                <a:lnTo>
                  <a:pt x="2489" y="41897"/>
                </a:lnTo>
                <a:lnTo>
                  <a:pt x="3606" y="41452"/>
                </a:lnTo>
                <a:lnTo>
                  <a:pt x="68351" y="14630"/>
                </a:lnTo>
                <a:lnTo>
                  <a:pt x="70243" y="14579"/>
                </a:lnTo>
                <a:lnTo>
                  <a:pt x="111213" y="14579"/>
                </a:lnTo>
                <a:lnTo>
                  <a:pt x="111213" y="0"/>
                </a:lnTo>
                <a:close/>
              </a:path>
            </a:pathLst>
          </a:custGeom>
          <a:solidFill>
            <a:srgbClr val="FFFFFF"/>
          </a:solidFill>
        </p:spPr>
        <p:txBody>
          <a:bodyPr wrap="square" lIns="0" tIns="0" rIns="0" bIns="0" rtlCol="0"/>
          <a:lstStyle/>
          <a:p>
            <a:endParaRPr/>
          </a:p>
        </p:txBody>
      </p:sp>
      <p:sp>
        <p:nvSpPr>
          <p:cNvPr id="91" name="object 91"/>
          <p:cNvSpPr txBox="1"/>
          <p:nvPr/>
        </p:nvSpPr>
        <p:spPr>
          <a:xfrm>
            <a:off x="2587106" y="5815052"/>
            <a:ext cx="1974710" cy="130805"/>
          </a:xfrm>
          <a:prstGeom prst="rect">
            <a:avLst/>
          </a:prstGeom>
        </p:spPr>
        <p:txBody>
          <a:bodyPr vert="horz" wrap="square" lIns="0" tIns="0" rIns="0" bIns="0" rtlCol="0">
            <a:spAutoFit/>
          </a:bodyPr>
          <a:lstStyle/>
          <a:p>
            <a:pPr>
              <a:lnSpc>
                <a:spcPct val="100000"/>
              </a:lnSpc>
            </a:pPr>
            <a:r>
              <a:rPr lang="en-US" sz="850" spc="10" dirty="0" err="1" smtClean="0">
                <a:solidFill>
                  <a:srgbClr val="231F20"/>
                </a:solidFill>
                <a:latin typeface="Gill Sans MT"/>
                <a:cs typeface="Gill Sans MT"/>
              </a:rPr>
              <a:t>Energie</a:t>
            </a:r>
            <a:r>
              <a:rPr lang="en-US" sz="850" spc="10" dirty="0" smtClean="0">
                <a:solidFill>
                  <a:srgbClr val="231F20"/>
                </a:solidFill>
                <a:latin typeface="Gill Sans MT"/>
                <a:cs typeface="Gill Sans MT"/>
              </a:rPr>
              <a:t>, </a:t>
            </a:r>
            <a:r>
              <a:rPr lang="en-US" sz="850" spc="10" dirty="0" err="1" smtClean="0">
                <a:solidFill>
                  <a:srgbClr val="231F20"/>
                </a:solidFill>
                <a:latin typeface="Gill Sans MT"/>
                <a:cs typeface="Gill Sans MT"/>
              </a:rPr>
              <a:t>minereuri</a:t>
            </a:r>
            <a:r>
              <a:rPr lang="en-US" sz="850" spc="10" dirty="0" smtClean="0">
                <a:solidFill>
                  <a:srgbClr val="231F20"/>
                </a:solidFill>
                <a:latin typeface="Gill Sans MT"/>
                <a:cs typeface="Gill Sans MT"/>
              </a:rPr>
              <a:t> si </a:t>
            </a:r>
            <a:r>
              <a:rPr lang="en-US" sz="850" spc="10" dirty="0" err="1" smtClean="0">
                <a:solidFill>
                  <a:srgbClr val="231F20"/>
                </a:solidFill>
                <a:latin typeface="Gill Sans MT"/>
                <a:cs typeface="Gill Sans MT"/>
              </a:rPr>
              <a:t>resurse</a:t>
            </a:r>
            <a:r>
              <a:rPr lang="en-US" sz="850" spc="10" dirty="0" smtClean="0">
                <a:solidFill>
                  <a:srgbClr val="231F20"/>
                </a:solidFill>
                <a:latin typeface="Gill Sans MT"/>
                <a:cs typeface="Gill Sans MT"/>
              </a:rPr>
              <a:t> </a:t>
            </a:r>
            <a:r>
              <a:rPr lang="en-US" sz="850" spc="10" dirty="0" err="1" smtClean="0">
                <a:solidFill>
                  <a:srgbClr val="231F20"/>
                </a:solidFill>
                <a:latin typeface="Gill Sans MT"/>
                <a:cs typeface="Gill Sans MT"/>
              </a:rPr>
              <a:t>regenerabile</a:t>
            </a:r>
            <a:endParaRPr sz="850" dirty="0">
              <a:latin typeface="Gill Sans MT"/>
              <a:cs typeface="Gill Sans MT"/>
            </a:endParaRPr>
          </a:p>
        </p:txBody>
      </p:sp>
      <p:sp>
        <p:nvSpPr>
          <p:cNvPr id="92" name="object 92"/>
          <p:cNvSpPr txBox="1"/>
          <p:nvPr/>
        </p:nvSpPr>
        <p:spPr>
          <a:xfrm>
            <a:off x="2584258" y="7752309"/>
            <a:ext cx="610235" cy="130805"/>
          </a:xfrm>
          <a:prstGeom prst="rect">
            <a:avLst/>
          </a:prstGeom>
        </p:spPr>
        <p:txBody>
          <a:bodyPr vert="horz" wrap="square" lIns="0" tIns="0" rIns="0" bIns="0" rtlCol="0">
            <a:spAutoFit/>
          </a:bodyPr>
          <a:lstStyle/>
          <a:p>
            <a:pPr>
              <a:lnSpc>
                <a:spcPct val="100000"/>
              </a:lnSpc>
            </a:pPr>
            <a:r>
              <a:rPr lang="en-US" sz="850" spc="-35" dirty="0" smtClean="0">
                <a:solidFill>
                  <a:srgbClr val="231F20"/>
                </a:solidFill>
                <a:latin typeface="Gill Sans MT"/>
                <a:cs typeface="Gill Sans MT"/>
              </a:rPr>
              <a:t>ONG</a:t>
            </a:r>
            <a:endParaRPr sz="850" dirty="0">
              <a:latin typeface="Gill Sans MT"/>
              <a:cs typeface="Gill Sans MT"/>
            </a:endParaRPr>
          </a:p>
        </p:txBody>
      </p:sp>
      <p:sp>
        <p:nvSpPr>
          <p:cNvPr id="93" name="object 93"/>
          <p:cNvSpPr txBox="1"/>
          <p:nvPr/>
        </p:nvSpPr>
        <p:spPr>
          <a:xfrm>
            <a:off x="2632932" y="6788175"/>
            <a:ext cx="1464310" cy="130805"/>
          </a:xfrm>
          <a:prstGeom prst="rect">
            <a:avLst/>
          </a:prstGeom>
        </p:spPr>
        <p:txBody>
          <a:bodyPr vert="horz" wrap="square" lIns="0" tIns="0" rIns="0" bIns="0" rtlCol="0">
            <a:spAutoFit/>
          </a:bodyPr>
          <a:lstStyle/>
          <a:p>
            <a:pPr>
              <a:lnSpc>
                <a:spcPct val="100000"/>
              </a:lnSpc>
            </a:pPr>
            <a:r>
              <a:rPr lang="en-US" sz="850" spc="40" dirty="0" err="1" smtClean="0">
                <a:solidFill>
                  <a:srgbClr val="231F20"/>
                </a:solidFill>
                <a:latin typeface="Gill Sans MT"/>
                <a:cs typeface="Gill Sans MT"/>
              </a:rPr>
              <a:t>Productie</a:t>
            </a:r>
            <a:r>
              <a:rPr lang="en-US" sz="850" spc="40" dirty="0" smtClean="0">
                <a:solidFill>
                  <a:srgbClr val="231F20"/>
                </a:solidFill>
                <a:latin typeface="Gill Sans MT"/>
                <a:cs typeface="Gill Sans MT"/>
              </a:rPr>
              <a:t> si </a:t>
            </a:r>
            <a:r>
              <a:rPr lang="en-US" sz="850" spc="40" dirty="0" err="1" smtClean="0">
                <a:solidFill>
                  <a:srgbClr val="231F20"/>
                </a:solidFill>
                <a:latin typeface="Gill Sans MT"/>
                <a:cs typeface="Gill Sans MT"/>
              </a:rPr>
              <a:t>Inginerie</a:t>
            </a:r>
            <a:endParaRPr sz="850" dirty="0">
              <a:latin typeface="Gill Sans MT"/>
              <a:cs typeface="Gill Sans MT"/>
            </a:endParaRPr>
          </a:p>
        </p:txBody>
      </p:sp>
      <p:sp>
        <p:nvSpPr>
          <p:cNvPr id="94" name="object 94"/>
          <p:cNvSpPr txBox="1"/>
          <p:nvPr/>
        </p:nvSpPr>
        <p:spPr>
          <a:xfrm>
            <a:off x="2619866" y="4413033"/>
            <a:ext cx="438150" cy="130805"/>
          </a:xfrm>
          <a:prstGeom prst="rect">
            <a:avLst/>
          </a:prstGeom>
        </p:spPr>
        <p:txBody>
          <a:bodyPr vert="horz" wrap="square" lIns="0" tIns="0" rIns="0" bIns="0" rtlCol="0">
            <a:spAutoFit/>
          </a:bodyPr>
          <a:lstStyle/>
          <a:p>
            <a:pPr>
              <a:lnSpc>
                <a:spcPct val="100000"/>
              </a:lnSpc>
            </a:pPr>
            <a:r>
              <a:rPr lang="en-US" sz="850" spc="15" dirty="0" err="1" smtClean="0">
                <a:solidFill>
                  <a:srgbClr val="231F20"/>
                </a:solidFill>
                <a:latin typeface="Gill Sans MT"/>
                <a:cs typeface="Gill Sans MT"/>
              </a:rPr>
              <a:t>Asigurare</a:t>
            </a:r>
            <a:endParaRPr sz="850" dirty="0">
              <a:latin typeface="Gill Sans MT"/>
              <a:cs typeface="Gill Sans MT"/>
            </a:endParaRPr>
          </a:p>
        </p:txBody>
      </p:sp>
      <p:sp>
        <p:nvSpPr>
          <p:cNvPr id="96" name="object 96"/>
          <p:cNvSpPr txBox="1"/>
          <p:nvPr/>
        </p:nvSpPr>
        <p:spPr>
          <a:xfrm>
            <a:off x="2619151" y="3600690"/>
            <a:ext cx="1075507" cy="130805"/>
          </a:xfrm>
          <a:prstGeom prst="rect">
            <a:avLst/>
          </a:prstGeom>
        </p:spPr>
        <p:txBody>
          <a:bodyPr vert="horz" wrap="square" lIns="0" tIns="0" rIns="0" bIns="0" rtlCol="0">
            <a:spAutoFit/>
          </a:bodyPr>
          <a:lstStyle/>
          <a:p>
            <a:pPr>
              <a:lnSpc>
                <a:spcPct val="100000"/>
              </a:lnSpc>
            </a:pPr>
            <a:r>
              <a:rPr lang="en-US" sz="850" spc="20" dirty="0" err="1" smtClean="0">
                <a:solidFill>
                  <a:srgbClr val="231F20"/>
                </a:solidFill>
                <a:latin typeface="Gill Sans MT"/>
                <a:cs typeface="Gill Sans MT"/>
              </a:rPr>
              <a:t>Servicii</a:t>
            </a:r>
            <a:r>
              <a:rPr lang="en-US" sz="850" spc="20" dirty="0" smtClean="0">
                <a:solidFill>
                  <a:srgbClr val="231F20"/>
                </a:solidFill>
                <a:latin typeface="Gill Sans MT"/>
                <a:cs typeface="Gill Sans MT"/>
              </a:rPr>
              <a:t> </a:t>
            </a:r>
            <a:r>
              <a:rPr lang="en-US" sz="850" spc="20" dirty="0" err="1" smtClean="0">
                <a:solidFill>
                  <a:srgbClr val="231F20"/>
                </a:solidFill>
                <a:latin typeface="Gill Sans MT"/>
                <a:cs typeface="Gill Sans MT"/>
              </a:rPr>
              <a:t>financiare</a:t>
            </a:r>
            <a:endParaRPr sz="850" dirty="0">
              <a:latin typeface="Gill Sans MT"/>
              <a:cs typeface="Gill Sans MT"/>
            </a:endParaRPr>
          </a:p>
        </p:txBody>
      </p:sp>
      <p:sp>
        <p:nvSpPr>
          <p:cNvPr id="98" name="object 98"/>
          <p:cNvSpPr txBox="1"/>
          <p:nvPr/>
        </p:nvSpPr>
        <p:spPr>
          <a:xfrm>
            <a:off x="5303552" y="7739663"/>
            <a:ext cx="1283970" cy="131445"/>
          </a:xfrm>
          <a:prstGeom prst="rect">
            <a:avLst/>
          </a:prstGeom>
        </p:spPr>
        <p:txBody>
          <a:bodyPr vert="horz" wrap="square" lIns="0" tIns="0" rIns="0" bIns="0" rtlCol="0">
            <a:spAutoFit/>
          </a:bodyPr>
          <a:lstStyle/>
          <a:p>
            <a:pPr>
              <a:lnSpc>
                <a:spcPct val="100000"/>
              </a:lnSpc>
            </a:pPr>
            <a:r>
              <a:rPr lang="en-US" sz="850" spc="-5" dirty="0" smtClean="0">
                <a:solidFill>
                  <a:srgbClr val="231F20"/>
                </a:solidFill>
                <a:latin typeface="Gill Sans MT"/>
                <a:cs typeface="Gill Sans MT"/>
              </a:rPr>
              <a:t>Start-ups</a:t>
            </a:r>
            <a:endParaRPr sz="850" dirty="0">
              <a:latin typeface="Gill Sans MT"/>
              <a:cs typeface="Gill Sans MT"/>
            </a:endParaRPr>
          </a:p>
        </p:txBody>
      </p:sp>
      <p:sp>
        <p:nvSpPr>
          <p:cNvPr id="99" name="object 99"/>
          <p:cNvSpPr txBox="1"/>
          <p:nvPr/>
        </p:nvSpPr>
        <p:spPr>
          <a:xfrm>
            <a:off x="5405424" y="4356620"/>
            <a:ext cx="975994" cy="131445"/>
          </a:xfrm>
          <a:prstGeom prst="rect">
            <a:avLst/>
          </a:prstGeom>
        </p:spPr>
        <p:txBody>
          <a:bodyPr vert="horz" wrap="square" lIns="0" tIns="0" rIns="0" bIns="0" rtlCol="0">
            <a:spAutoFit/>
          </a:bodyPr>
          <a:lstStyle/>
          <a:p>
            <a:pPr>
              <a:lnSpc>
                <a:spcPct val="100000"/>
              </a:lnSpc>
            </a:pPr>
            <a:r>
              <a:rPr lang="en-US" sz="850" spc="10" dirty="0" err="1" smtClean="0">
                <a:solidFill>
                  <a:srgbClr val="231F20"/>
                </a:solidFill>
                <a:latin typeface="Gill Sans MT"/>
                <a:cs typeface="Gill Sans MT"/>
              </a:rPr>
              <a:t>Servicii</a:t>
            </a:r>
            <a:r>
              <a:rPr lang="en-US" sz="850" spc="10" dirty="0" smtClean="0">
                <a:solidFill>
                  <a:srgbClr val="231F20"/>
                </a:solidFill>
                <a:latin typeface="Gill Sans MT"/>
                <a:cs typeface="Gill Sans MT"/>
              </a:rPr>
              <a:t> </a:t>
            </a:r>
            <a:r>
              <a:rPr lang="en-US" sz="850" spc="10" dirty="0" err="1" smtClean="0">
                <a:solidFill>
                  <a:srgbClr val="231F20"/>
                </a:solidFill>
                <a:latin typeface="Gill Sans MT"/>
                <a:cs typeface="Gill Sans MT"/>
              </a:rPr>
              <a:t>profesionale</a:t>
            </a:r>
            <a:endParaRPr sz="850" dirty="0">
              <a:latin typeface="Gill Sans MT"/>
              <a:cs typeface="Gill Sans MT"/>
            </a:endParaRPr>
          </a:p>
        </p:txBody>
      </p:sp>
      <p:sp>
        <p:nvSpPr>
          <p:cNvPr id="100" name="object 100"/>
          <p:cNvSpPr txBox="1"/>
          <p:nvPr/>
        </p:nvSpPr>
        <p:spPr>
          <a:xfrm>
            <a:off x="5405424" y="6838039"/>
            <a:ext cx="687833" cy="130805"/>
          </a:xfrm>
          <a:prstGeom prst="rect">
            <a:avLst/>
          </a:prstGeom>
        </p:spPr>
        <p:txBody>
          <a:bodyPr vert="horz" wrap="square" lIns="0" tIns="0" rIns="0" bIns="0" rtlCol="0">
            <a:spAutoFit/>
          </a:bodyPr>
          <a:lstStyle/>
          <a:p>
            <a:pPr>
              <a:lnSpc>
                <a:spcPct val="100000"/>
              </a:lnSpc>
            </a:pPr>
            <a:r>
              <a:rPr lang="en-US" sz="850" spc="40" dirty="0" err="1">
                <a:solidFill>
                  <a:srgbClr val="231F20"/>
                </a:solidFill>
                <a:latin typeface="Gill Sans MT"/>
                <a:cs typeface="Gill Sans MT"/>
              </a:rPr>
              <a:t>Tehnologie</a:t>
            </a:r>
            <a:endParaRPr sz="850" spc="40" dirty="0">
              <a:solidFill>
                <a:srgbClr val="231F20"/>
              </a:solidFill>
              <a:latin typeface="Gill Sans MT"/>
              <a:cs typeface="Gill Sans MT"/>
            </a:endParaRPr>
          </a:p>
        </p:txBody>
      </p:sp>
      <p:sp>
        <p:nvSpPr>
          <p:cNvPr id="101" name="object 101"/>
          <p:cNvSpPr txBox="1"/>
          <p:nvPr/>
        </p:nvSpPr>
        <p:spPr>
          <a:xfrm>
            <a:off x="5441542" y="5110688"/>
            <a:ext cx="1056005" cy="131445"/>
          </a:xfrm>
          <a:prstGeom prst="rect">
            <a:avLst/>
          </a:prstGeom>
        </p:spPr>
        <p:txBody>
          <a:bodyPr vert="horz" wrap="square" lIns="0" tIns="0" rIns="0" bIns="0" rtlCol="0">
            <a:spAutoFit/>
          </a:bodyPr>
          <a:lstStyle/>
          <a:p>
            <a:pPr>
              <a:lnSpc>
                <a:spcPct val="100000"/>
              </a:lnSpc>
            </a:pPr>
            <a:r>
              <a:rPr lang="en-US" sz="850" spc="5" dirty="0" smtClean="0">
                <a:solidFill>
                  <a:srgbClr val="231F20"/>
                </a:solidFill>
                <a:latin typeface="Gill Sans MT"/>
                <a:cs typeface="Gill Sans MT"/>
              </a:rPr>
              <a:t>T</a:t>
            </a:r>
            <a:r>
              <a:rPr sz="850" spc="5" dirty="0" smtClean="0">
                <a:solidFill>
                  <a:srgbClr val="231F20"/>
                </a:solidFill>
                <a:latin typeface="Gill Sans MT"/>
                <a:cs typeface="Gill Sans MT"/>
              </a:rPr>
              <a:t>ransport</a:t>
            </a:r>
            <a:endParaRPr sz="850" dirty="0">
              <a:latin typeface="Gill Sans MT"/>
              <a:cs typeface="Gill Sans MT"/>
            </a:endParaRPr>
          </a:p>
        </p:txBody>
      </p:sp>
      <p:sp>
        <p:nvSpPr>
          <p:cNvPr id="102" name="object 102"/>
          <p:cNvSpPr txBox="1"/>
          <p:nvPr/>
        </p:nvSpPr>
        <p:spPr>
          <a:xfrm>
            <a:off x="5421654" y="5931877"/>
            <a:ext cx="354026" cy="131432"/>
          </a:xfrm>
          <a:prstGeom prst="rect">
            <a:avLst/>
          </a:prstGeom>
        </p:spPr>
        <p:txBody>
          <a:bodyPr vert="horz" wrap="square" lIns="0" tIns="0" rIns="0" bIns="0" rtlCol="0">
            <a:spAutoFit/>
          </a:bodyPr>
          <a:lstStyle/>
          <a:p>
            <a:pPr>
              <a:lnSpc>
                <a:spcPct val="100000"/>
              </a:lnSpc>
            </a:pPr>
            <a:r>
              <a:rPr sz="850" spc="5" dirty="0">
                <a:solidFill>
                  <a:srgbClr val="231F20"/>
                </a:solidFill>
                <a:latin typeface="Gill Sans MT"/>
                <a:cs typeface="Gill Sans MT"/>
              </a:rPr>
              <a:t>Retail</a:t>
            </a:r>
            <a:endParaRPr sz="850" dirty="0">
              <a:latin typeface="Gill Sans MT"/>
              <a:cs typeface="Gill Sans MT"/>
            </a:endParaRPr>
          </a:p>
        </p:txBody>
      </p:sp>
      <p:sp>
        <p:nvSpPr>
          <p:cNvPr id="103" name="object 103"/>
          <p:cNvSpPr txBox="1"/>
          <p:nvPr/>
        </p:nvSpPr>
        <p:spPr>
          <a:xfrm>
            <a:off x="2619151" y="5068112"/>
            <a:ext cx="1301750" cy="130805"/>
          </a:xfrm>
          <a:prstGeom prst="rect">
            <a:avLst/>
          </a:prstGeom>
        </p:spPr>
        <p:txBody>
          <a:bodyPr vert="horz" wrap="square" lIns="0" tIns="0" rIns="0" bIns="0" rtlCol="0">
            <a:spAutoFit/>
          </a:bodyPr>
          <a:lstStyle/>
          <a:p>
            <a:pPr>
              <a:lnSpc>
                <a:spcPct val="100000"/>
              </a:lnSpc>
            </a:pPr>
            <a:r>
              <a:rPr lang="en-US" sz="850" spc="10" dirty="0" err="1" smtClean="0">
                <a:solidFill>
                  <a:srgbClr val="231F20"/>
                </a:solidFill>
                <a:latin typeface="Gill Sans MT"/>
                <a:cs typeface="Gill Sans MT"/>
              </a:rPr>
              <a:t>Imobiliare</a:t>
            </a:r>
            <a:r>
              <a:rPr lang="en-US" sz="850" spc="10" dirty="0" smtClean="0">
                <a:solidFill>
                  <a:srgbClr val="231F20"/>
                </a:solidFill>
                <a:latin typeface="Gill Sans MT"/>
                <a:cs typeface="Gill Sans MT"/>
              </a:rPr>
              <a:t> si </a:t>
            </a:r>
            <a:r>
              <a:rPr lang="en-US" sz="850" spc="10" dirty="0" err="1" smtClean="0">
                <a:solidFill>
                  <a:srgbClr val="231F20"/>
                </a:solidFill>
                <a:latin typeface="Gill Sans MT"/>
                <a:cs typeface="Gill Sans MT"/>
              </a:rPr>
              <a:t>constructii</a:t>
            </a:r>
            <a:endParaRPr sz="850" dirty="0">
              <a:latin typeface="Gill Sans MT"/>
              <a:cs typeface="Gill Sans MT"/>
            </a:endParaRPr>
          </a:p>
        </p:txBody>
      </p:sp>
      <p:sp>
        <p:nvSpPr>
          <p:cNvPr id="104" name="object 104"/>
          <p:cNvSpPr txBox="1"/>
          <p:nvPr/>
        </p:nvSpPr>
        <p:spPr>
          <a:xfrm>
            <a:off x="5393537" y="3638981"/>
            <a:ext cx="1032547" cy="130805"/>
          </a:xfrm>
          <a:prstGeom prst="rect">
            <a:avLst/>
          </a:prstGeom>
        </p:spPr>
        <p:txBody>
          <a:bodyPr vert="horz" wrap="square" lIns="0" tIns="0" rIns="0" bIns="0" rtlCol="0">
            <a:spAutoFit/>
          </a:bodyPr>
          <a:lstStyle/>
          <a:p>
            <a:pPr>
              <a:lnSpc>
                <a:spcPct val="100000"/>
              </a:lnSpc>
            </a:pPr>
            <a:r>
              <a:rPr lang="en-US" sz="850" spc="15" dirty="0" err="1" smtClean="0">
                <a:solidFill>
                  <a:srgbClr val="231F20"/>
                </a:solidFill>
                <a:latin typeface="Gill Sans MT"/>
                <a:cs typeface="Gill Sans MT"/>
              </a:rPr>
              <a:t>Sectorul</a:t>
            </a:r>
            <a:r>
              <a:rPr lang="en-US" sz="850" spc="15" dirty="0" smtClean="0">
                <a:solidFill>
                  <a:srgbClr val="231F20"/>
                </a:solidFill>
                <a:latin typeface="Gill Sans MT"/>
                <a:cs typeface="Gill Sans MT"/>
              </a:rPr>
              <a:t> Public</a:t>
            </a:r>
            <a:endParaRPr sz="850" dirty="0">
              <a:latin typeface="Gill Sans MT"/>
              <a:cs typeface="Gill Sans MT"/>
            </a:endParaRPr>
          </a:p>
        </p:txBody>
      </p:sp>
      <p:sp>
        <p:nvSpPr>
          <p:cNvPr id="105" name="object 105"/>
          <p:cNvSpPr/>
          <p:nvPr/>
        </p:nvSpPr>
        <p:spPr>
          <a:xfrm>
            <a:off x="4866916" y="5739056"/>
            <a:ext cx="350520" cy="255270"/>
          </a:xfrm>
          <a:custGeom>
            <a:avLst/>
            <a:gdLst/>
            <a:ahLst/>
            <a:cxnLst/>
            <a:rect l="l" t="t" r="r" b="b"/>
            <a:pathLst>
              <a:path w="350520" h="255270">
                <a:moveTo>
                  <a:pt x="80812" y="36534"/>
                </a:moveTo>
                <a:lnTo>
                  <a:pt x="43283" y="36534"/>
                </a:lnTo>
                <a:lnTo>
                  <a:pt x="76735" y="236787"/>
                </a:lnTo>
                <a:lnTo>
                  <a:pt x="79240" y="245106"/>
                </a:lnTo>
                <a:lnTo>
                  <a:pt x="83610" y="250827"/>
                </a:lnTo>
                <a:lnTo>
                  <a:pt x="90017" y="254129"/>
                </a:lnTo>
                <a:lnTo>
                  <a:pt x="98630" y="255190"/>
                </a:lnTo>
                <a:lnTo>
                  <a:pt x="303265" y="255088"/>
                </a:lnTo>
                <a:lnTo>
                  <a:pt x="309894" y="250643"/>
                </a:lnTo>
                <a:lnTo>
                  <a:pt x="312650" y="243315"/>
                </a:lnTo>
                <a:lnTo>
                  <a:pt x="313709" y="234256"/>
                </a:lnTo>
                <a:lnTo>
                  <a:pt x="310485" y="226373"/>
                </a:lnTo>
                <a:lnTo>
                  <a:pt x="303803" y="220805"/>
                </a:lnTo>
                <a:lnTo>
                  <a:pt x="294489" y="218690"/>
                </a:lnTo>
                <a:lnTo>
                  <a:pt x="110593" y="218677"/>
                </a:lnTo>
                <a:lnTo>
                  <a:pt x="107634" y="200529"/>
                </a:lnTo>
                <a:lnTo>
                  <a:pt x="311240" y="200516"/>
                </a:lnTo>
                <a:lnTo>
                  <a:pt x="334890" y="163826"/>
                </a:lnTo>
                <a:lnTo>
                  <a:pt x="168416" y="163826"/>
                </a:lnTo>
                <a:lnTo>
                  <a:pt x="101474" y="163724"/>
                </a:lnTo>
                <a:lnTo>
                  <a:pt x="95455" y="127682"/>
                </a:lnTo>
                <a:lnTo>
                  <a:pt x="340027" y="127682"/>
                </a:lnTo>
                <a:lnTo>
                  <a:pt x="342681" y="109178"/>
                </a:lnTo>
                <a:lnTo>
                  <a:pt x="92381" y="109178"/>
                </a:lnTo>
                <a:lnTo>
                  <a:pt x="86349" y="73097"/>
                </a:lnTo>
                <a:lnTo>
                  <a:pt x="347857" y="73097"/>
                </a:lnTo>
                <a:lnTo>
                  <a:pt x="348870" y="66036"/>
                </a:lnTo>
                <a:lnTo>
                  <a:pt x="349582" y="61680"/>
                </a:lnTo>
                <a:lnTo>
                  <a:pt x="350115" y="57311"/>
                </a:lnTo>
                <a:lnTo>
                  <a:pt x="349430" y="49062"/>
                </a:lnTo>
                <a:lnTo>
                  <a:pt x="345570" y="42480"/>
                </a:lnTo>
                <a:lnTo>
                  <a:pt x="339055" y="38123"/>
                </a:lnTo>
                <a:lnTo>
                  <a:pt x="330405" y="36546"/>
                </a:lnTo>
                <a:lnTo>
                  <a:pt x="80812" y="36534"/>
                </a:lnTo>
                <a:close/>
              </a:path>
              <a:path w="350520" h="255270">
                <a:moveTo>
                  <a:pt x="241098" y="127809"/>
                </a:moveTo>
                <a:lnTo>
                  <a:pt x="222391" y="127809"/>
                </a:lnTo>
                <a:lnTo>
                  <a:pt x="222391" y="163826"/>
                </a:lnTo>
                <a:lnTo>
                  <a:pt x="334890" y="163826"/>
                </a:lnTo>
                <a:lnTo>
                  <a:pt x="241098" y="163737"/>
                </a:lnTo>
                <a:lnTo>
                  <a:pt x="241098" y="127809"/>
                </a:lnTo>
                <a:close/>
              </a:path>
              <a:path w="350520" h="255270">
                <a:moveTo>
                  <a:pt x="340011" y="127796"/>
                </a:moveTo>
                <a:lnTo>
                  <a:pt x="303161" y="127809"/>
                </a:lnTo>
                <a:lnTo>
                  <a:pt x="298058" y="163737"/>
                </a:lnTo>
                <a:lnTo>
                  <a:pt x="334905" y="163724"/>
                </a:lnTo>
                <a:lnTo>
                  <a:pt x="340011" y="127796"/>
                </a:lnTo>
                <a:close/>
              </a:path>
              <a:path w="350520" h="255270">
                <a:moveTo>
                  <a:pt x="340027" y="127682"/>
                </a:moveTo>
                <a:lnTo>
                  <a:pt x="149392" y="127682"/>
                </a:lnTo>
                <a:lnTo>
                  <a:pt x="149392" y="163724"/>
                </a:lnTo>
                <a:lnTo>
                  <a:pt x="168416" y="163724"/>
                </a:lnTo>
                <a:lnTo>
                  <a:pt x="168416" y="127809"/>
                </a:lnTo>
                <a:lnTo>
                  <a:pt x="241098" y="127809"/>
                </a:lnTo>
                <a:lnTo>
                  <a:pt x="340011" y="127796"/>
                </a:lnTo>
                <a:close/>
              </a:path>
              <a:path w="350520" h="255270">
                <a:moveTo>
                  <a:pt x="168378" y="73097"/>
                </a:moveTo>
                <a:lnTo>
                  <a:pt x="149519" y="73097"/>
                </a:lnTo>
                <a:lnTo>
                  <a:pt x="149519" y="109178"/>
                </a:lnTo>
                <a:lnTo>
                  <a:pt x="342681" y="109178"/>
                </a:lnTo>
                <a:lnTo>
                  <a:pt x="168378" y="109140"/>
                </a:lnTo>
                <a:lnTo>
                  <a:pt x="168378" y="73097"/>
                </a:lnTo>
                <a:close/>
              </a:path>
              <a:path w="350520" h="255270">
                <a:moveTo>
                  <a:pt x="347857" y="73097"/>
                </a:moveTo>
                <a:lnTo>
                  <a:pt x="222455" y="73097"/>
                </a:lnTo>
                <a:lnTo>
                  <a:pt x="222455" y="109140"/>
                </a:lnTo>
                <a:lnTo>
                  <a:pt x="342686" y="109140"/>
                </a:lnTo>
                <a:lnTo>
                  <a:pt x="241251" y="109089"/>
                </a:lnTo>
                <a:lnTo>
                  <a:pt x="241251" y="73186"/>
                </a:lnTo>
                <a:lnTo>
                  <a:pt x="347845" y="73186"/>
                </a:lnTo>
                <a:close/>
              </a:path>
              <a:path w="350520" h="255270">
                <a:moveTo>
                  <a:pt x="347845" y="73186"/>
                </a:moveTo>
                <a:lnTo>
                  <a:pt x="310986" y="73186"/>
                </a:lnTo>
                <a:lnTo>
                  <a:pt x="305868" y="109089"/>
                </a:lnTo>
                <a:lnTo>
                  <a:pt x="342693" y="109089"/>
                </a:lnTo>
                <a:lnTo>
                  <a:pt x="347845" y="73186"/>
                </a:lnTo>
                <a:close/>
              </a:path>
              <a:path w="350520" h="255270">
                <a:moveTo>
                  <a:pt x="27613" y="0"/>
                </a:moveTo>
                <a:lnTo>
                  <a:pt x="8790" y="224"/>
                </a:lnTo>
                <a:lnTo>
                  <a:pt x="1843" y="6168"/>
                </a:lnTo>
                <a:lnTo>
                  <a:pt x="65" y="13953"/>
                </a:lnTo>
                <a:lnTo>
                  <a:pt x="0" y="22465"/>
                </a:lnTo>
                <a:lnTo>
                  <a:pt x="3475" y="29596"/>
                </a:lnTo>
                <a:lnTo>
                  <a:pt x="9855" y="34541"/>
                </a:lnTo>
                <a:lnTo>
                  <a:pt x="18505" y="36496"/>
                </a:lnTo>
                <a:lnTo>
                  <a:pt x="26608" y="36661"/>
                </a:lnTo>
                <a:lnTo>
                  <a:pt x="80812" y="36534"/>
                </a:lnTo>
                <a:lnTo>
                  <a:pt x="80469" y="35835"/>
                </a:lnTo>
                <a:lnTo>
                  <a:pt x="80177" y="35467"/>
                </a:lnTo>
                <a:lnTo>
                  <a:pt x="75287" y="6854"/>
                </a:lnTo>
                <a:lnTo>
                  <a:pt x="68505" y="262"/>
                </a:lnTo>
                <a:lnTo>
                  <a:pt x="59628" y="123"/>
                </a:lnTo>
                <a:lnTo>
                  <a:pt x="27613" y="0"/>
                </a:lnTo>
                <a:close/>
              </a:path>
            </a:pathLst>
          </a:custGeom>
          <a:solidFill>
            <a:srgbClr val="00AEEF"/>
          </a:solidFill>
        </p:spPr>
        <p:txBody>
          <a:bodyPr wrap="square" lIns="0" tIns="0" rIns="0" bIns="0" rtlCol="0"/>
          <a:lstStyle/>
          <a:p>
            <a:endParaRPr/>
          </a:p>
        </p:txBody>
      </p:sp>
      <p:sp>
        <p:nvSpPr>
          <p:cNvPr id="106" name="object 106"/>
          <p:cNvSpPr/>
          <p:nvPr/>
        </p:nvSpPr>
        <p:spPr>
          <a:xfrm>
            <a:off x="4962041" y="6012407"/>
            <a:ext cx="54610" cy="55244"/>
          </a:xfrm>
          <a:custGeom>
            <a:avLst/>
            <a:gdLst/>
            <a:ahLst/>
            <a:cxnLst/>
            <a:rect l="l" t="t" r="r" b="b"/>
            <a:pathLst>
              <a:path w="54610" h="55245">
                <a:moveTo>
                  <a:pt x="27203" y="0"/>
                </a:moveTo>
                <a:lnTo>
                  <a:pt x="16689" y="2172"/>
                </a:lnTo>
                <a:lnTo>
                  <a:pt x="8062" y="8010"/>
                </a:lnTo>
                <a:lnTo>
                  <a:pt x="2205" y="16634"/>
                </a:lnTo>
                <a:lnTo>
                  <a:pt x="0" y="27165"/>
                </a:lnTo>
                <a:lnTo>
                  <a:pt x="2100" y="37785"/>
                </a:lnTo>
                <a:lnTo>
                  <a:pt x="7974" y="46526"/>
                </a:lnTo>
                <a:lnTo>
                  <a:pt x="16693" y="52457"/>
                </a:lnTo>
                <a:lnTo>
                  <a:pt x="27330" y="54648"/>
                </a:lnTo>
                <a:lnTo>
                  <a:pt x="37995" y="52512"/>
                </a:lnTo>
                <a:lnTo>
                  <a:pt x="46672" y="46661"/>
                </a:lnTo>
                <a:lnTo>
                  <a:pt x="52501" y="37954"/>
                </a:lnTo>
                <a:lnTo>
                  <a:pt x="54622" y="27254"/>
                </a:lnTo>
                <a:lnTo>
                  <a:pt x="52465" y="16566"/>
                </a:lnTo>
                <a:lnTo>
                  <a:pt x="46604" y="7893"/>
                </a:lnTo>
                <a:lnTo>
                  <a:pt x="37897" y="2086"/>
                </a:lnTo>
                <a:lnTo>
                  <a:pt x="27203" y="0"/>
                </a:lnTo>
                <a:close/>
              </a:path>
            </a:pathLst>
          </a:custGeom>
          <a:solidFill>
            <a:srgbClr val="00AEEF"/>
          </a:solidFill>
        </p:spPr>
        <p:txBody>
          <a:bodyPr wrap="square" lIns="0" tIns="0" rIns="0" bIns="0" rtlCol="0"/>
          <a:lstStyle/>
          <a:p>
            <a:endParaRPr/>
          </a:p>
        </p:txBody>
      </p:sp>
      <p:sp>
        <p:nvSpPr>
          <p:cNvPr id="107" name="object 107"/>
          <p:cNvSpPr/>
          <p:nvPr/>
        </p:nvSpPr>
        <p:spPr>
          <a:xfrm>
            <a:off x="5126024" y="6012394"/>
            <a:ext cx="54610" cy="55244"/>
          </a:xfrm>
          <a:custGeom>
            <a:avLst/>
            <a:gdLst/>
            <a:ahLst/>
            <a:cxnLst/>
            <a:rect l="l" t="t" r="r" b="b"/>
            <a:pathLst>
              <a:path w="54610" h="55245">
                <a:moveTo>
                  <a:pt x="27089" y="0"/>
                </a:moveTo>
                <a:lnTo>
                  <a:pt x="16593" y="2215"/>
                </a:lnTo>
                <a:lnTo>
                  <a:pt x="7986" y="8096"/>
                </a:lnTo>
                <a:lnTo>
                  <a:pt x="2159" y="16748"/>
                </a:lnTo>
                <a:lnTo>
                  <a:pt x="0" y="27279"/>
                </a:lnTo>
                <a:lnTo>
                  <a:pt x="2152" y="37899"/>
                </a:lnTo>
                <a:lnTo>
                  <a:pt x="8053" y="46613"/>
                </a:lnTo>
                <a:lnTo>
                  <a:pt x="16786" y="52505"/>
                </a:lnTo>
                <a:lnTo>
                  <a:pt x="27431" y="54660"/>
                </a:lnTo>
                <a:lnTo>
                  <a:pt x="38088" y="52487"/>
                </a:lnTo>
                <a:lnTo>
                  <a:pt x="46742" y="46602"/>
                </a:lnTo>
                <a:lnTo>
                  <a:pt x="52538" y="37869"/>
                </a:lnTo>
                <a:lnTo>
                  <a:pt x="54622" y="27152"/>
                </a:lnTo>
                <a:lnTo>
                  <a:pt x="52429" y="16485"/>
                </a:lnTo>
                <a:lnTo>
                  <a:pt x="46537" y="7837"/>
                </a:lnTo>
                <a:lnTo>
                  <a:pt x="37804" y="2058"/>
                </a:lnTo>
                <a:lnTo>
                  <a:pt x="27089" y="0"/>
                </a:lnTo>
                <a:close/>
              </a:path>
            </a:pathLst>
          </a:custGeom>
          <a:solidFill>
            <a:srgbClr val="00AEEF"/>
          </a:solidFill>
        </p:spPr>
        <p:txBody>
          <a:bodyPr wrap="square" lIns="0" tIns="0" rIns="0" bIns="0" rtlCol="0"/>
          <a:lstStyle/>
          <a:p>
            <a:endParaRPr/>
          </a:p>
        </p:txBody>
      </p:sp>
      <p:sp>
        <p:nvSpPr>
          <p:cNvPr id="108" name="object 108"/>
          <p:cNvSpPr/>
          <p:nvPr/>
        </p:nvSpPr>
        <p:spPr>
          <a:xfrm>
            <a:off x="5108168" y="5812242"/>
            <a:ext cx="69850" cy="36195"/>
          </a:xfrm>
          <a:custGeom>
            <a:avLst/>
            <a:gdLst/>
            <a:ahLst/>
            <a:cxnLst/>
            <a:rect l="l" t="t" r="r" b="b"/>
            <a:pathLst>
              <a:path w="69850" h="36195">
                <a:moveTo>
                  <a:pt x="69735" y="0"/>
                </a:moveTo>
                <a:lnTo>
                  <a:pt x="0" y="0"/>
                </a:lnTo>
                <a:lnTo>
                  <a:pt x="0" y="35902"/>
                </a:lnTo>
                <a:lnTo>
                  <a:pt x="64617" y="35902"/>
                </a:lnTo>
                <a:lnTo>
                  <a:pt x="69735" y="0"/>
                </a:lnTo>
                <a:close/>
              </a:path>
            </a:pathLst>
          </a:custGeom>
          <a:solidFill>
            <a:srgbClr val="FFFFFF"/>
          </a:solidFill>
        </p:spPr>
        <p:txBody>
          <a:bodyPr wrap="square" lIns="0" tIns="0" rIns="0" bIns="0" rtlCol="0"/>
          <a:lstStyle/>
          <a:p>
            <a:endParaRPr/>
          </a:p>
        </p:txBody>
      </p:sp>
      <p:sp>
        <p:nvSpPr>
          <p:cNvPr id="109" name="object 109"/>
          <p:cNvSpPr/>
          <p:nvPr/>
        </p:nvSpPr>
        <p:spPr>
          <a:xfrm>
            <a:off x="4953266" y="5812153"/>
            <a:ext cx="63500" cy="36195"/>
          </a:xfrm>
          <a:custGeom>
            <a:avLst/>
            <a:gdLst/>
            <a:ahLst/>
            <a:cxnLst/>
            <a:rect l="l" t="t" r="r" b="b"/>
            <a:pathLst>
              <a:path w="63500" h="36195">
                <a:moveTo>
                  <a:pt x="63169" y="0"/>
                </a:moveTo>
                <a:lnTo>
                  <a:pt x="0" y="0"/>
                </a:lnTo>
                <a:lnTo>
                  <a:pt x="6019" y="36080"/>
                </a:lnTo>
                <a:lnTo>
                  <a:pt x="63169" y="36080"/>
                </a:lnTo>
                <a:lnTo>
                  <a:pt x="63169" y="0"/>
                </a:lnTo>
                <a:close/>
              </a:path>
            </a:pathLst>
          </a:custGeom>
          <a:solidFill>
            <a:srgbClr val="FFFFFF"/>
          </a:solidFill>
        </p:spPr>
        <p:txBody>
          <a:bodyPr wrap="square" lIns="0" tIns="0" rIns="0" bIns="0" rtlCol="0"/>
          <a:lstStyle/>
          <a:p>
            <a:endParaRPr/>
          </a:p>
        </p:txBody>
      </p:sp>
      <p:sp>
        <p:nvSpPr>
          <p:cNvPr id="110" name="object 110"/>
          <p:cNvSpPr/>
          <p:nvPr/>
        </p:nvSpPr>
        <p:spPr>
          <a:xfrm>
            <a:off x="5108015" y="5866852"/>
            <a:ext cx="62230" cy="36195"/>
          </a:xfrm>
          <a:custGeom>
            <a:avLst/>
            <a:gdLst/>
            <a:ahLst/>
            <a:cxnLst/>
            <a:rect l="l" t="t" r="r" b="b"/>
            <a:pathLst>
              <a:path w="62229" h="36195">
                <a:moveTo>
                  <a:pt x="62064" y="0"/>
                </a:moveTo>
                <a:lnTo>
                  <a:pt x="0" y="0"/>
                </a:lnTo>
                <a:lnTo>
                  <a:pt x="0" y="35928"/>
                </a:lnTo>
                <a:lnTo>
                  <a:pt x="56959" y="35928"/>
                </a:lnTo>
                <a:lnTo>
                  <a:pt x="62064" y="0"/>
                </a:lnTo>
                <a:close/>
              </a:path>
            </a:pathLst>
          </a:custGeom>
          <a:solidFill>
            <a:srgbClr val="FFFFFF"/>
          </a:solidFill>
        </p:spPr>
        <p:txBody>
          <a:bodyPr wrap="square" lIns="0" tIns="0" rIns="0" bIns="0" rtlCol="0"/>
          <a:lstStyle/>
          <a:p>
            <a:endParaRPr/>
          </a:p>
        </p:txBody>
      </p:sp>
      <p:sp>
        <p:nvSpPr>
          <p:cNvPr id="111" name="object 111"/>
          <p:cNvSpPr/>
          <p:nvPr/>
        </p:nvSpPr>
        <p:spPr>
          <a:xfrm>
            <a:off x="5035295" y="5830174"/>
            <a:ext cx="54610" cy="0"/>
          </a:xfrm>
          <a:custGeom>
            <a:avLst/>
            <a:gdLst/>
            <a:ahLst/>
            <a:cxnLst/>
            <a:rect l="l" t="t" r="r" b="b"/>
            <a:pathLst>
              <a:path w="54610">
                <a:moveTo>
                  <a:pt x="0" y="0"/>
                </a:moveTo>
                <a:lnTo>
                  <a:pt x="54076" y="0"/>
                </a:lnTo>
              </a:path>
            </a:pathLst>
          </a:custGeom>
          <a:ln w="36042">
            <a:solidFill>
              <a:srgbClr val="FFFFFF"/>
            </a:solidFill>
          </a:ln>
        </p:spPr>
        <p:txBody>
          <a:bodyPr wrap="square" lIns="0" tIns="0" rIns="0" bIns="0" rtlCol="0"/>
          <a:lstStyle/>
          <a:p>
            <a:endParaRPr/>
          </a:p>
        </p:txBody>
      </p:sp>
      <p:sp>
        <p:nvSpPr>
          <p:cNvPr id="112" name="object 112"/>
          <p:cNvSpPr/>
          <p:nvPr/>
        </p:nvSpPr>
        <p:spPr>
          <a:xfrm>
            <a:off x="5035333" y="5884873"/>
            <a:ext cx="53975" cy="0"/>
          </a:xfrm>
          <a:custGeom>
            <a:avLst/>
            <a:gdLst/>
            <a:ahLst/>
            <a:cxnLst/>
            <a:rect l="l" t="t" r="r" b="b"/>
            <a:pathLst>
              <a:path w="53975">
                <a:moveTo>
                  <a:pt x="0" y="0"/>
                </a:moveTo>
                <a:lnTo>
                  <a:pt x="53975" y="0"/>
                </a:lnTo>
              </a:path>
            </a:pathLst>
          </a:custGeom>
          <a:ln w="36017">
            <a:solidFill>
              <a:srgbClr val="FFFFFF"/>
            </a:solidFill>
          </a:ln>
        </p:spPr>
        <p:txBody>
          <a:bodyPr wrap="square" lIns="0" tIns="0" rIns="0" bIns="0" rtlCol="0"/>
          <a:lstStyle/>
          <a:p>
            <a:endParaRPr/>
          </a:p>
        </p:txBody>
      </p:sp>
      <p:sp>
        <p:nvSpPr>
          <p:cNvPr id="113" name="object 113"/>
          <p:cNvSpPr/>
          <p:nvPr/>
        </p:nvSpPr>
        <p:spPr>
          <a:xfrm>
            <a:off x="4962371" y="5866738"/>
            <a:ext cx="53975" cy="36195"/>
          </a:xfrm>
          <a:custGeom>
            <a:avLst/>
            <a:gdLst/>
            <a:ahLst/>
            <a:cxnLst/>
            <a:rect l="l" t="t" r="r" b="b"/>
            <a:pathLst>
              <a:path w="53975" h="36195">
                <a:moveTo>
                  <a:pt x="53936" y="0"/>
                </a:moveTo>
                <a:lnTo>
                  <a:pt x="0" y="0"/>
                </a:lnTo>
                <a:lnTo>
                  <a:pt x="6019" y="36042"/>
                </a:lnTo>
                <a:lnTo>
                  <a:pt x="53936" y="36042"/>
                </a:lnTo>
                <a:lnTo>
                  <a:pt x="53936" y="0"/>
                </a:lnTo>
                <a:close/>
              </a:path>
            </a:pathLst>
          </a:custGeom>
          <a:solidFill>
            <a:srgbClr val="FFFFFF"/>
          </a:solidFill>
        </p:spPr>
        <p:txBody>
          <a:bodyPr wrap="square" lIns="0" tIns="0" rIns="0" bIns="0" rtlCol="0"/>
          <a:lstStyle/>
          <a:p>
            <a:endParaRPr/>
          </a:p>
        </p:txBody>
      </p:sp>
      <p:sp>
        <p:nvSpPr>
          <p:cNvPr id="116" name="object 116"/>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dirty="0" smtClean="0"/>
              <a:t>1</a:t>
            </a:r>
            <a:r>
              <a:rPr lang="ru-RU" dirty="0"/>
              <a:t>1</a:t>
            </a:r>
            <a:endParaRPr dirty="0"/>
          </a:p>
        </p:txBody>
      </p:sp>
      <p:sp>
        <p:nvSpPr>
          <p:cNvPr id="80"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en-US" spc="-15" dirty="0" err="1" smtClean="0"/>
              <a:t>Declaratia</a:t>
            </a:r>
            <a:r>
              <a:rPr lang="en-US" spc="-15" dirty="0" smtClean="0"/>
              <a:t> de </a:t>
            </a:r>
            <a:r>
              <a:rPr lang="en-US" spc="-15" dirty="0" err="1" smtClean="0"/>
              <a:t>Transparenta</a:t>
            </a:r>
            <a:r>
              <a:rPr lang="en-US" spc="-15" dirty="0" smtClean="0"/>
              <a:t> </a:t>
            </a:r>
            <a:r>
              <a:rPr lang="en-US" spc="-25" dirty="0" smtClean="0"/>
              <a:t>2017</a:t>
            </a:r>
            <a:endParaRPr spc="-25" dirty="0"/>
          </a:p>
        </p:txBody>
      </p:sp>
      <p:pic>
        <p:nvPicPr>
          <p:cNvPr id="4" name="Picture 3"/>
          <p:cNvPicPr>
            <a:picLocks noChangeAspect="1"/>
          </p:cNvPicPr>
          <p:nvPr/>
        </p:nvPicPr>
        <p:blipFill>
          <a:blip r:embed="rId4"/>
          <a:stretch>
            <a:fillRect/>
          </a:stretch>
        </p:blipFill>
        <p:spPr>
          <a:xfrm>
            <a:off x="311084" y="1074026"/>
            <a:ext cx="6767147" cy="9083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1160" rIns="0" bIns="0" rtlCol="0">
            <a:spAutoFit/>
          </a:bodyPr>
          <a:lstStyle/>
          <a:p>
            <a:pPr marL="15240">
              <a:lnSpc>
                <a:spcPct val="100000"/>
              </a:lnSpc>
            </a:pPr>
            <a:r>
              <a:rPr lang="ro-RO" spc="25" dirty="0" smtClean="0"/>
              <a:t>Realizarea misiunii de audit</a:t>
            </a:r>
            <a:endParaRPr lang="ro-RO" spc="30" dirty="0"/>
          </a:p>
        </p:txBody>
      </p:sp>
      <p:sp>
        <p:nvSpPr>
          <p:cNvPr id="3" name="object 3"/>
          <p:cNvSpPr txBox="1"/>
          <p:nvPr/>
        </p:nvSpPr>
        <p:spPr>
          <a:xfrm>
            <a:off x="551307" y="2090648"/>
            <a:ext cx="2769743" cy="374846"/>
          </a:xfrm>
          <a:prstGeom prst="rect">
            <a:avLst/>
          </a:prstGeom>
        </p:spPr>
        <p:txBody>
          <a:bodyPr vert="horz" wrap="square" lIns="0" tIns="0" rIns="0" bIns="0" rtlCol="0">
            <a:spAutoFit/>
          </a:bodyPr>
          <a:lstStyle/>
          <a:p>
            <a:pPr marL="12700" marR="5080" algn="just">
              <a:lnSpc>
                <a:spcPct val="115700"/>
              </a:lnSpc>
            </a:pPr>
            <a:r>
              <a:rPr lang="ro-RO" sz="1050" b="1" spc="85" dirty="0" smtClean="0">
                <a:solidFill>
                  <a:srgbClr val="00AEEF"/>
                </a:solidFill>
                <a:latin typeface="Calibri"/>
                <a:cs typeface="Calibri"/>
              </a:rPr>
              <a:t>La </a:t>
            </a:r>
            <a:r>
              <a:rPr lang="ro-RO" sz="1050" b="1" spc="60" dirty="0" smtClean="0">
                <a:solidFill>
                  <a:srgbClr val="00AEEF"/>
                </a:solidFill>
                <a:latin typeface="Calibri"/>
                <a:cs typeface="Calibri"/>
              </a:rPr>
              <a:t>Moore </a:t>
            </a:r>
            <a:r>
              <a:rPr lang="ro-RO" sz="1050" b="1" spc="50" dirty="0" smtClean="0">
                <a:solidFill>
                  <a:srgbClr val="00AEEF"/>
                </a:solidFill>
                <a:latin typeface="Calibri"/>
                <a:cs typeface="Calibri"/>
              </a:rPr>
              <a:t>Stephens KSC livram o abordare riguroasa si inovativa a serviciilor de audit</a:t>
            </a:r>
            <a:endParaRPr lang="ro-RO" sz="1050" b="1" dirty="0">
              <a:latin typeface="Calibri"/>
              <a:cs typeface="Calibri"/>
            </a:endParaRPr>
          </a:p>
        </p:txBody>
      </p:sp>
      <p:sp>
        <p:nvSpPr>
          <p:cNvPr id="4" name="object 4"/>
          <p:cNvSpPr txBox="1"/>
          <p:nvPr/>
        </p:nvSpPr>
        <p:spPr>
          <a:xfrm>
            <a:off x="527300" y="2600834"/>
            <a:ext cx="2793750" cy="415498"/>
          </a:xfrm>
          <a:prstGeom prst="rect">
            <a:avLst/>
          </a:prstGeom>
        </p:spPr>
        <p:txBody>
          <a:bodyPr vert="horz" wrap="square" lIns="0" tIns="0" rIns="0" bIns="0" rtlCol="0">
            <a:spAutoFit/>
          </a:bodyPr>
          <a:lstStyle/>
          <a:p>
            <a:pPr marL="12700" marR="5080" algn="just"/>
            <a:r>
              <a:rPr lang="ro-RO" sz="900" spc="-45" dirty="0" smtClean="0">
                <a:solidFill>
                  <a:srgbClr val="231F20"/>
                </a:solidFill>
                <a:cs typeface="Gill Sans MT"/>
              </a:rPr>
              <a:t>Recunoaștem importanta controlului intern pentru raportarea financiara, motiv pentru care abordarea noastră pune accentul pe următoarele aspecte:</a:t>
            </a:r>
            <a:endParaRPr lang="ro-RO" sz="900" dirty="0">
              <a:cs typeface="Gill Sans MT"/>
            </a:endParaRPr>
          </a:p>
        </p:txBody>
      </p:sp>
      <p:sp>
        <p:nvSpPr>
          <p:cNvPr id="7" name="object 7"/>
          <p:cNvSpPr txBox="1"/>
          <p:nvPr/>
        </p:nvSpPr>
        <p:spPr>
          <a:xfrm>
            <a:off x="3755149" y="2090648"/>
            <a:ext cx="3563557" cy="7802136"/>
          </a:xfrm>
          <a:prstGeom prst="rect">
            <a:avLst/>
          </a:prstGeom>
        </p:spPr>
        <p:txBody>
          <a:bodyPr vert="horz" wrap="square" lIns="0" tIns="0" rIns="0" bIns="0" rtlCol="0">
            <a:spAutoFit/>
          </a:bodyPr>
          <a:lstStyle/>
          <a:p>
            <a:pPr algn="just"/>
            <a:r>
              <a:rPr lang="ro-RO" sz="900" b="1" dirty="0" smtClean="0">
                <a:solidFill>
                  <a:srgbClr val="00B0F0"/>
                </a:solidFill>
              </a:rPr>
              <a:t>Supervizare si revizuire</a:t>
            </a:r>
            <a:endParaRPr lang="ro-RO" sz="900" dirty="0" smtClean="0">
              <a:solidFill>
                <a:srgbClr val="00B0F0"/>
              </a:solidFill>
            </a:endParaRPr>
          </a:p>
          <a:p>
            <a:pPr algn="just"/>
            <a:r>
              <a:rPr lang="ro-RO" sz="900" dirty="0" smtClean="0"/>
              <a:t>Personalul de audit profesionist include mângâind parteneri, parteneri de audit, manageri de audit, auditori seniori, auditori in-</a:t>
            </a:r>
            <a:r>
              <a:rPr lang="ro-RO" sz="900" dirty="0" err="1" smtClean="0"/>
              <a:t>charge</a:t>
            </a:r>
            <a:r>
              <a:rPr lang="ro-RO" sz="900" dirty="0" smtClean="0"/>
              <a:t> si contabili ale căror responsabilități sunt corespunzătoare experienței si expertizei pe care le poseda.</a:t>
            </a:r>
          </a:p>
          <a:p>
            <a:pPr algn="just"/>
            <a:endParaRPr lang="ro-RO" sz="900" dirty="0" smtClean="0"/>
          </a:p>
          <a:p>
            <a:pPr algn="just"/>
            <a:r>
              <a:rPr lang="ro-RO" sz="900" dirty="0" smtClean="0"/>
              <a:t>Politicile noastre prevăd ca toate rapoartele, declarațiile financiare, documentele de lucru, scrisorile de management si alte scrisori, sa fie revizuite de altcineva decât cel care le-a pregătit. In funcție de raportul sau documentul de lucru eliberat, nivelul celui care li va revizui diferă (de ex, ar putea fi ori un partener de audit, ori un manager de audit).</a:t>
            </a:r>
          </a:p>
          <a:p>
            <a:pPr algn="just"/>
            <a:r>
              <a:rPr lang="ro-RO" sz="900" dirty="0" smtClean="0"/>
              <a:t>Obiectivul principal al acestui proces de revizuire este de a verifica daca este data opinia de audit corecta cu privire la declarațiile financiare, confirmând faptul ca auditul a rezultat in obținerea probelor suficiente pentru oferirea unei asigurări înalte, dar nu absolute, ca toate problemele materiale sau potențial materiale sau aspectele ridicate in cursul auditului au fost rezolvate in mod satisfăcător si ca auditul s-a desfășurat in conformitate cu politicile si procedurile firmei.</a:t>
            </a:r>
          </a:p>
          <a:p>
            <a:pPr algn="just"/>
            <a:endParaRPr lang="ro-RO" sz="900" dirty="0" smtClean="0"/>
          </a:p>
          <a:p>
            <a:pPr algn="just"/>
            <a:r>
              <a:rPr lang="ro-RO" sz="900" b="1" dirty="0" smtClean="0">
                <a:solidFill>
                  <a:srgbClr val="00B0F0"/>
                </a:solidFill>
              </a:rPr>
              <a:t>Consultarea</a:t>
            </a:r>
            <a:endParaRPr lang="ro-RO" sz="900" dirty="0" smtClean="0">
              <a:solidFill>
                <a:srgbClr val="00B0F0"/>
              </a:solidFill>
            </a:endParaRPr>
          </a:p>
          <a:p>
            <a:pPr algn="just"/>
            <a:r>
              <a:rPr lang="ro-RO" sz="900" dirty="0" smtClean="0"/>
              <a:t>Practicile noastre de consultare constau in oferirea de asigurare rezonabila asupra faptului ca auditorii vor caută asistenta pe probleme de contabilitate si audit, in măsura in care este necesar, de la persoane cu niveluri corespunzătoare de cunoștințe, competenta, judecata si autoritate.</a:t>
            </a:r>
          </a:p>
          <a:p>
            <a:pPr algn="just"/>
            <a:endParaRPr lang="ro-RO" sz="900" b="1" dirty="0" smtClean="0"/>
          </a:p>
          <a:p>
            <a:pPr algn="just"/>
            <a:r>
              <a:rPr lang="ro-RO" sz="900" b="1" dirty="0" smtClean="0">
                <a:solidFill>
                  <a:srgbClr val="00B0F0"/>
                </a:solidFill>
              </a:rPr>
              <a:t>Monitorizare</a:t>
            </a:r>
            <a:endParaRPr lang="ro-RO" sz="900" dirty="0" smtClean="0">
              <a:solidFill>
                <a:srgbClr val="00B0F0"/>
              </a:solidFill>
            </a:endParaRPr>
          </a:p>
          <a:p>
            <a:pPr algn="just"/>
            <a:r>
              <a:rPr lang="ro-RO" sz="900" dirty="0" smtClean="0"/>
              <a:t>Sistemul nostru de controlul calității include următoarele proceduri:</a:t>
            </a:r>
          </a:p>
          <a:p>
            <a:pPr algn="just"/>
            <a:endParaRPr lang="ro-RO" sz="900" dirty="0" smtClean="0"/>
          </a:p>
          <a:p>
            <a:pPr marL="171450" indent="-171450" algn="just">
              <a:spcBef>
                <a:spcPts val="600"/>
              </a:spcBef>
              <a:buFont typeface="Arial" panose="020B0604020202020204" pitchFamily="34" charset="0"/>
              <a:buChar char="•"/>
            </a:pPr>
            <a:r>
              <a:rPr lang="ro-RO" sz="900" dirty="0" smtClean="0"/>
              <a:t>Analiza si evaluarea: (a) actualizărilor (b) rezultat atele testării independentei, (c) dezvoltarea profesionala continua a personalului profesionist, si (d) decizii legate de acceptarea si continuarea relațiilor cu clienții si a angajamentelor</a:t>
            </a:r>
          </a:p>
          <a:p>
            <a:pPr marL="171450" indent="-171450" algn="just">
              <a:spcBef>
                <a:spcPts val="600"/>
              </a:spcBef>
              <a:buFont typeface="Arial" panose="020B0604020202020204" pitchFamily="34" charset="0"/>
              <a:buChar char="•"/>
            </a:pPr>
            <a:r>
              <a:rPr lang="ro-RO" sz="900" dirty="0" smtClean="0"/>
              <a:t>Programul inspecțiilor (vezi mai sus) este:</a:t>
            </a:r>
          </a:p>
          <a:p>
            <a:pPr marL="171450" lvl="0" indent="-171450" algn="just">
              <a:spcBef>
                <a:spcPts val="600"/>
              </a:spcBef>
              <a:buFont typeface="Arial" panose="020B0604020202020204" pitchFamily="34" charset="0"/>
              <a:buChar char="•"/>
            </a:pPr>
            <a:r>
              <a:rPr lang="ro-RO" sz="900" dirty="0" smtClean="0"/>
              <a:t>Inspecția calității din partea rețelei Moore Stephens la fiecare 3 ani pentru angajamente, in scopul de a oferi asigurare rezonabila ca politicile si procedurile Moore Stephens din domeniul controlului</a:t>
            </a:r>
          </a:p>
          <a:p>
            <a:pPr marL="171450" lvl="0" indent="-171450" algn="just">
              <a:spcBef>
                <a:spcPts val="600"/>
              </a:spcBef>
              <a:buFont typeface="Arial" panose="020B0604020202020204" pitchFamily="34" charset="0"/>
              <a:buChar char="•"/>
            </a:pPr>
            <a:r>
              <a:rPr lang="ro-RO" sz="900" dirty="0" smtClean="0"/>
              <a:t>Determinarea masurilor corective si a îmbunătățirilor in cadrul sistemului de control al calității</a:t>
            </a:r>
          </a:p>
          <a:p>
            <a:pPr marL="171450" indent="-171450" algn="just">
              <a:spcBef>
                <a:spcPts val="600"/>
              </a:spcBef>
              <a:buFont typeface="Arial" panose="020B0604020202020204" pitchFamily="34" charset="0"/>
              <a:buChar char="•"/>
            </a:pPr>
            <a:r>
              <a:rPr lang="ro-RO" sz="900" dirty="0" smtClean="0"/>
              <a:t>Follow-up pentru a ne asigura ca masurile necesare asupra politicilor si procedurilor de control al calității sunt realizate in mod regulat</a:t>
            </a:r>
          </a:p>
          <a:p>
            <a:pPr algn="just">
              <a:spcBef>
                <a:spcPts val="600"/>
              </a:spcBef>
            </a:pPr>
            <a:r>
              <a:rPr lang="ro-RO" sz="900" dirty="0"/>
              <a:t>In iunie 2017 “MOORE STEPHENS KSC” S.R.L. a fost supusă verificării </a:t>
            </a:r>
            <a:r>
              <a:rPr lang="ro-RO" sz="900" dirty="0" smtClean="0"/>
              <a:t>calității </a:t>
            </a:r>
            <a:r>
              <a:rPr lang="ro-RO" sz="900" dirty="0"/>
              <a:t>lucrărilor de audit </a:t>
            </a:r>
            <a:r>
              <a:rPr lang="ro-RO" sz="900" dirty="0" smtClean="0"/>
              <a:t>și </a:t>
            </a:r>
            <a:r>
              <a:rPr lang="ro-RO" sz="900" dirty="0"/>
              <a:t>a altor </a:t>
            </a:r>
            <a:r>
              <a:rPr lang="ro-RO" sz="900" dirty="0" smtClean="0"/>
              <a:t>activități desfășurate </a:t>
            </a:r>
            <a:r>
              <a:rPr lang="ro-RO" sz="900" dirty="0"/>
              <a:t>în perioada de gestiune 2015-2016 din partea </a:t>
            </a:r>
            <a:r>
              <a:rPr lang="ro-RO" sz="900" dirty="0" smtClean="0"/>
              <a:t>Asociației </a:t>
            </a:r>
            <a:r>
              <a:rPr lang="ro-RO" sz="900" dirty="0"/>
              <a:t>Contabililor </a:t>
            </a:r>
            <a:r>
              <a:rPr lang="ro-RO" sz="900" dirty="0" smtClean="0"/>
              <a:t>și </a:t>
            </a:r>
            <a:r>
              <a:rPr lang="ro-RO" sz="900" dirty="0"/>
              <a:t>Auditorilor </a:t>
            </a:r>
            <a:r>
              <a:rPr lang="ro-RO" sz="900" dirty="0" smtClean="0"/>
              <a:t>Profesioniști </a:t>
            </a:r>
            <a:r>
              <a:rPr lang="ro-RO" sz="900" dirty="0"/>
              <a:t>din Moldova (ACAP), la care societatea de audit este membru. In urma </a:t>
            </a:r>
            <a:r>
              <a:rPr lang="ro-RO" sz="900" dirty="0" smtClean="0"/>
              <a:t>inspecției </a:t>
            </a:r>
            <a:r>
              <a:rPr lang="ro-RO" sz="900" dirty="0"/>
              <a:t>s-a constatat că Societatea cu Răspundere Limitată „MOORE STEPHENS KSC” a respectat </a:t>
            </a:r>
            <a:r>
              <a:rPr lang="ro-RO" sz="900" dirty="0" smtClean="0"/>
              <a:t>cerințele </a:t>
            </a:r>
            <a:r>
              <a:rPr lang="ro-RO" sz="900" dirty="0"/>
              <a:t>de calitate a lucrărilor de audit </a:t>
            </a:r>
            <a:r>
              <a:rPr lang="ro-RO" sz="900" dirty="0" smtClean="0"/>
              <a:t>aplicându-i </a:t>
            </a:r>
            <a:r>
              <a:rPr lang="ro-RO" sz="900" dirty="0"/>
              <a:t>calificativul A, potrivit pct. 42 din Regulamentul privind </a:t>
            </a:r>
            <a:r>
              <a:rPr lang="ro-RO" sz="900" dirty="0" smtClean="0"/>
              <a:t>inspecția </a:t>
            </a:r>
            <a:r>
              <a:rPr lang="ro-RO" sz="900" dirty="0"/>
              <a:t>controlului </a:t>
            </a:r>
            <a:r>
              <a:rPr lang="ro-RO" sz="900" dirty="0" smtClean="0"/>
              <a:t>calității activității </a:t>
            </a:r>
            <a:r>
              <a:rPr lang="ro-RO" sz="900" dirty="0"/>
              <a:t>de audit </a:t>
            </a:r>
            <a:r>
              <a:rPr lang="ro-RO" sz="900" dirty="0" smtClean="0"/>
              <a:t>și </a:t>
            </a:r>
            <a:r>
              <a:rPr lang="ro-RO" sz="900" dirty="0"/>
              <a:t>a altor servicii conexe aprobat de Consiliul director al ACAP la data de 26.12.2012, procesul-verbal nr. 06, modificat </a:t>
            </a:r>
            <a:r>
              <a:rPr lang="ro-RO" sz="900" dirty="0" smtClean="0"/>
              <a:t>și completată </a:t>
            </a:r>
            <a:r>
              <a:rPr lang="ro-RO" sz="900" dirty="0"/>
              <a:t>25.03.2014. </a:t>
            </a:r>
            <a:endParaRPr lang="ro-RO" sz="900" dirty="0" smtClean="0"/>
          </a:p>
          <a:p>
            <a:pPr marL="171450" indent="-171450" algn="just">
              <a:buFont typeface="Arial" panose="020B0604020202020204" pitchFamily="34" charset="0"/>
              <a:buChar char="•"/>
            </a:pPr>
            <a:endParaRPr lang="ro-RO" sz="900" dirty="0" smtClean="0"/>
          </a:p>
          <a:p>
            <a:pPr algn="just"/>
            <a:r>
              <a:rPr lang="ro-RO" sz="900" dirty="0" smtClean="0"/>
              <a:t/>
            </a:r>
            <a:br>
              <a:rPr lang="ro-RO" sz="900" dirty="0" smtClean="0"/>
            </a:br>
            <a:endParaRPr lang="ro-RO" sz="900" dirty="0"/>
          </a:p>
        </p:txBody>
      </p:sp>
      <p:sp>
        <p:nvSpPr>
          <p:cNvPr id="12" name="object 12"/>
          <p:cNvSpPr/>
          <p:nvPr/>
        </p:nvSpPr>
        <p:spPr>
          <a:xfrm>
            <a:off x="1187450" y="3293584"/>
            <a:ext cx="819785" cy="819785"/>
          </a:xfrm>
          <a:custGeom>
            <a:avLst/>
            <a:gdLst/>
            <a:ahLst/>
            <a:cxnLst/>
            <a:rect l="l" t="t" r="r" b="b"/>
            <a:pathLst>
              <a:path w="819785" h="819785">
                <a:moveTo>
                  <a:pt x="409625" y="0"/>
                </a:moveTo>
                <a:lnTo>
                  <a:pt x="361855" y="2755"/>
                </a:lnTo>
                <a:lnTo>
                  <a:pt x="315703" y="10818"/>
                </a:lnTo>
                <a:lnTo>
                  <a:pt x="271477" y="23881"/>
                </a:lnTo>
                <a:lnTo>
                  <a:pt x="229484" y="41636"/>
                </a:lnTo>
                <a:lnTo>
                  <a:pt x="190032" y="63775"/>
                </a:lnTo>
                <a:lnTo>
                  <a:pt x="153427" y="89992"/>
                </a:lnTo>
                <a:lnTo>
                  <a:pt x="119978" y="119980"/>
                </a:lnTo>
                <a:lnTo>
                  <a:pt x="89991" y="153430"/>
                </a:lnTo>
                <a:lnTo>
                  <a:pt x="63775" y="190035"/>
                </a:lnTo>
                <a:lnTo>
                  <a:pt x="41635" y="229489"/>
                </a:lnTo>
                <a:lnTo>
                  <a:pt x="23881" y="271484"/>
                </a:lnTo>
                <a:lnTo>
                  <a:pt x="10818" y="315711"/>
                </a:lnTo>
                <a:lnTo>
                  <a:pt x="2755" y="361865"/>
                </a:lnTo>
                <a:lnTo>
                  <a:pt x="0" y="409638"/>
                </a:lnTo>
                <a:lnTo>
                  <a:pt x="2755" y="457411"/>
                </a:lnTo>
                <a:lnTo>
                  <a:pt x="10818" y="503565"/>
                </a:lnTo>
                <a:lnTo>
                  <a:pt x="23881" y="547792"/>
                </a:lnTo>
                <a:lnTo>
                  <a:pt x="41635" y="589787"/>
                </a:lnTo>
                <a:lnTo>
                  <a:pt x="63775" y="629241"/>
                </a:lnTo>
                <a:lnTo>
                  <a:pt x="89991" y="665846"/>
                </a:lnTo>
                <a:lnTo>
                  <a:pt x="119978" y="699296"/>
                </a:lnTo>
                <a:lnTo>
                  <a:pt x="153427" y="729284"/>
                </a:lnTo>
                <a:lnTo>
                  <a:pt x="190032" y="755501"/>
                </a:lnTo>
                <a:lnTo>
                  <a:pt x="229484" y="777640"/>
                </a:lnTo>
                <a:lnTo>
                  <a:pt x="271477" y="795395"/>
                </a:lnTo>
                <a:lnTo>
                  <a:pt x="315703" y="808458"/>
                </a:lnTo>
                <a:lnTo>
                  <a:pt x="361855" y="816521"/>
                </a:lnTo>
                <a:lnTo>
                  <a:pt x="409625" y="819277"/>
                </a:lnTo>
                <a:lnTo>
                  <a:pt x="457398" y="816521"/>
                </a:lnTo>
                <a:lnTo>
                  <a:pt x="503552" y="808458"/>
                </a:lnTo>
                <a:lnTo>
                  <a:pt x="547780" y="795395"/>
                </a:lnTo>
                <a:lnTo>
                  <a:pt x="589774" y="777640"/>
                </a:lnTo>
                <a:lnTo>
                  <a:pt x="629228" y="755501"/>
                </a:lnTo>
                <a:lnTo>
                  <a:pt x="665834" y="729284"/>
                </a:lnTo>
                <a:lnTo>
                  <a:pt x="699284" y="699296"/>
                </a:lnTo>
                <a:lnTo>
                  <a:pt x="729271" y="665846"/>
                </a:lnTo>
                <a:lnTo>
                  <a:pt x="755488" y="629241"/>
                </a:lnTo>
                <a:lnTo>
                  <a:pt x="777628" y="589787"/>
                </a:lnTo>
                <a:lnTo>
                  <a:pt x="795383" y="547792"/>
                </a:lnTo>
                <a:lnTo>
                  <a:pt x="808445" y="503565"/>
                </a:lnTo>
                <a:lnTo>
                  <a:pt x="816508" y="457411"/>
                </a:lnTo>
                <a:lnTo>
                  <a:pt x="819264" y="409638"/>
                </a:lnTo>
                <a:lnTo>
                  <a:pt x="816508" y="361865"/>
                </a:lnTo>
                <a:lnTo>
                  <a:pt x="808445" y="315711"/>
                </a:lnTo>
                <a:lnTo>
                  <a:pt x="795383" y="271484"/>
                </a:lnTo>
                <a:lnTo>
                  <a:pt x="777628" y="229489"/>
                </a:lnTo>
                <a:lnTo>
                  <a:pt x="755488" y="190035"/>
                </a:lnTo>
                <a:lnTo>
                  <a:pt x="729271" y="153430"/>
                </a:lnTo>
                <a:lnTo>
                  <a:pt x="699284" y="119980"/>
                </a:lnTo>
                <a:lnTo>
                  <a:pt x="665834" y="89992"/>
                </a:lnTo>
                <a:lnTo>
                  <a:pt x="629228" y="63775"/>
                </a:lnTo>
                <a:lnTo>
                  <a:pt x="589774" y="41636"/>
                </a:lnTo>
                <a:lnTo>
                  <a:pt x="547780" y="23881"/>
                </a:lnTo>
                <a:lnTo>
                  <a:pt x="503552" y="10818"/>
                </a:lnTo>
                <a:lnTo>
                  <a:pt x="457398" y="2755"/>
                </a:lnTo>
                <a:lnTo>
                  <a:pt x="409625" y="0"/>
                </a:lnTo>
                <a:close/>
              </a:path>
            </a:pathLst>
          </a:custGeom>
          <a:solidFill>
            <a:srgbClr val="C03A28"/>
          </a:solidFill>
        </p:spPr>
        <p:txBody>
          <a:bodyPr wrap="square" lIns="0" tIns="0" rIns="0" bIns="0" rtlCol="0"/>
          <a:lstStyle/>
          <a:p>
            <a:endParaRPr lang="ro-RO" dirty="0"/>
          </a:p>
        </p:txBody>
      </p:sp>
      <p:sp>
        <p:nvSpPr>
          <p:cNvPr id="13" name="object 13"/>
          <p:cNvSpPr/>
          <p:nvPr/>
        </p:nvSpPr>
        <p:spPr>
          <a:xfrm>
            <a:off x="1998154" y="3881543"/>
            <a:ext cx="819785" cy="819785"/>
          </a:xfrm>
          <a:custGeom>
            <a:avLst/>
            <a:gdLst/>
            <a:ahLst/>
            <a:cxnLst/>
            <a:rect l="l" t="t" r="r" b="b"/>
            <a:pathLst>
              <a:path w="819785" h="819785">
                <a:moveTo>
                  <a:pt x="409625" y="0"/>
                </a:moveTo>
                <a:lnTo>
                  <a:pt x="361855" y="2755"/>
                </a:lnTo>
                <a:lnTo>
                  <a:pt x="315703" y="10818"/>
                </a:lnTo>
                <a:lnTo>
                  <a:pt x="271477" y="23881"/>
                </a:lnTo>
                <a:lnTo>
                  <a:pt x="229484" y="41636"/>
                </a:lnTo>
                <a:lnTo>
                  <a:pt x="190032" y="63775"/>
                </a:lnTo>
                <a:lnTo>
                  <a:pt x="153427" y="89992"/>
                </a:lnTo>
                <a:lnTo>
                  <a:pt x="119978" y="119980"/>
                </a:lnTo>
                <a:lnTo>
                  <a:pt x="89991" y="153430"/>
                </a:lnTo>
                <a:lnTo>
                  <a:pt x="63775" y="190035"/>
                </a:lnTo>
                <a:lnTo>
                  <a:pt x="41635" y="229489"/>
                </a:lnTo>
                <a:lnTo>
                  <a:pt x="23881" y="271484"/>
                </a:lnTo>
                <a:lnTo>
                  <a:pt x="10818" y="315711"/>
                </a:lnTo>
                <a:lnTo>
                  <a:pt x="2755" y="361865"/>
                </a:lnTo>
                <a:lnTo>
                  <a:pt x="0" y="409638"/>
                </a:lnTo>
                <a:lnTo>
                  <a:pt x="2755" y="457411"/>
                </a:lnTo>
                <a:lnTo>
                  <a:pt x="10818" y="503565"/>
                </a:lnTo>
                <a:lnTo>
                  <a:pt x="23881" y="547792"/>
                </a:lnTo>
                <a:lnTo>
                  <a:pt x="41635" y="589787"/>
                </a:lnTo>
                <a:lnTo>
                  <a:pt x="63775" y="629241"/>
                </a:lnTo>
                <a:lnTo>
                  <a:pt x="89991" y="665846"/>
                </a:lnTo>
                <a:lnTo>
                  <a:pt x="119978" y="699296"/>
                </a:lnTo>
                <a:lnTo>
                  <a:pt x="153427" y="729284"/>
                </a:lnTo>
                <a:lnTo>
                  <a:pt x="190032" y="755501"/>
                </a:lnTo>
                <a:lnTo>
                  <a:pt x="229484" y="777640"/>
                </a:lnTo>
                <a:lnTo>
                  <a:pt x="271477" y="795395"/>
                </a:lnTo>
                <a:lnTo>
                  <a:pt x="315703" y="808458"/>
                </a:lnTo>
                <a:lnTo>
                  <a:pt x="361855" y="816521"/>
                </a:lnTo>
                <a:lnTo>
                  <a:pt x="409625" y="819276"/>
                </a:lnTo>
                <a:lnTo>
                  <a:pt x="457398" y="816521"/>
                </a:lnTo>
                <a:lnTo>
                  <a:pt x="503552" y="808458"/>
                </a:lnTo>
                <a:lnTo>
                  <a:pt x="547780" y="795395"/>
                </a:lnTo>
                <a:lnTo>
                  <a:pt x="589774" y="777640"/>
                </a:lnTo>
                <a:lnTo>
                  <a:pt x="629228" y="755501"/>
                </a:lnTo>
                <a:lnTo>
                  <a:pt x="665834" y="729284"/>
                </a:lnTo>
                <a:lnTo>
                  <a:pt x="699284" y="699296"/>
                </a:lnTo>
                <a:lnTo>
                  <a:pt x="729271" y="665846"/>
                </a:lnTo>
                <a:lnTo>
                  <a:pt x="755488" y="629241"/>
                </a:lnTo>
                <a:lnTo>
                  <a:pt x="777628" y="589787"/>
                </a:lnTo>
                <a:lnTo>
                  <a:pt x="795383" y="547792"/>
                </a:lnTo>
                <a:lnTo>
                  <a:pt x="808445" y="503565"/>
                </a:lnTo>
                <a:lnTo>
                  <a:pt x="816508" y="457411"/>
                </a:lnTo>
                <a:lnTo>
                  <a:pt x="819264" y="409638"/>
                </a:lnTo>
                <a:lnTo>
                  <a:pt x="816508" y="361865"/>
                </a:lnTo>
                <a:lnTo>
                  <a:pt x="808445" y="315711"/>
                </a:lnTo>
                <a:lnTo>
                  <a:pt x="795383" y="271484"/>
                </a:lnTo>
                <a:lnTo>
                  <a:pt x="777628" y="229489"/>
                </a:lnTo>
                <a:lnTo>
                  <a:pt x="755488" y="190035"/>
                </a:lnTo>
                <a:lnTo>
                  <a:pt x="729271" y="153430"/>
                </a:lnTo>
                <a:lnTo>
                  <a:pt x="699284" y="119980"/>
                </a:lnTo>
                <a:lnTo>
                  <a:pt x="665834" y="89992"/>
                </a:lnTo>
                <a:lnTo>
                  <a:pt x="629228" y="63775"/>
                </a:lnTo>
                <a:lnTo>
                  <a:pt x="589774" y="41636"/>
                </a:lnTo>
                <a:lnTo>
                  <a:pt x="547780" y="23881"/>
                </a:lnTo>
                <a:lnTo>
                  <a:pt x="503552" y="10818"/>
                </a:lnTo>
                <a:lnTo>
                  <a:pt x="457398" y="2755"/>
                </a:lnTo>
                <a:lnTo>
                  <a:pt x="409625" y="0"/>
                </a:lnTo>
                <a:close/>
              </a:path>
            </a:pathLst>
          </a:custGeom>
          <a:solidFill>
            <a:srgbClr val="76C158"/>
          </a:solidFill>
        </p:spPr>
        <p:txBody>
          <a:bodyPr wrap="square" lIns="0" tIns="0" rIns="0" bIns="0" rtlCol="0"/>
          <a:lstStyle/>
          <a:p>
            <a:endParaRPr lang="ro-RO" dirty="0"/>
          </a:p>
        </p:txBody>
      </p:sp>
      <p:sp>
        <p:nvSpPr>
          <p:cNvPr id="14" name="object 14"/>
          <p:cNvSpPr/>
          <p:nvPr/>
        </p:nvSpPr>
        <p:spPr>
          <a:xfrm>
            <a:off x="371843" y="3881543"/>
            <a:ext cx="819785" cy="819785"/>
          </a:xfrm>
          <a:custGeom>
            <a:avLst/>
            <a:gdLst/>
            <a:ahLst/>
            <a:cxnLst/>
            <a:rect l="l" t="t" r="r" b="b"/>
            <a:pathLst>
              <a:path w="819785" h="819785">
                <a:moveTo>
                  <a:pt x="409625" y="0"/>
                </a:moveTo>
                <a:lnTo>
                  <a:pt x="361855" y="2755"/>
                </a:lnTo>
                <a:lnTo>
                  <a:pt x="315703" y="10818"/>
                </a:lnTo>
                <a:lnTo>
                  <a:pt x="271477" y="23881"/>
                </a:lnTo>
                <a:lnTo>
                  <a:pt x="229484" y="41636"/>
                </a:lnTo>
                <a:lnTo>
                  <a:pt x="190032" y="63775"/>
                </a:lnTo>
                <a:lnTo>
                  <a:pt x="153427" y="89992"/>
                </a:lnTo>
                <a:lnTo>
                  <a:pt x="119978" y="119980"/>
                </a:lnTo>
                <a:lnTo>
                  <a:pt x="89991" y="153430"/>
                </a:lnTo>
                <a:lnTo>
                  <a:pt x="63775" y="190035"/>
                </a:lnTo>
                <a:lnTo>
                  <a:pt x="41635" y="229489"/>
                </a:lnTo>
                <a:lnTo>
                  <a:pt x="23881" y="271484"/>
                </a:lnTo>
                <a:lnTo>
                  <a:pt x="10818" y="315711"/>
                </a:lnTo>
                <a:lnTo>
                  <a:pt x="2755" y="361865"/>
                </a:lnTo>
                <a:lnTo>
                  <a:pt x="0" y="409638"/>
                </a:lnTo>
                <a:lnTo>
                  <a:pt x="2755" y="457411"/>
                </a:lnTo>
                <a:lnTo>
                  <a:pt x="10818" y="503565"/>
                </a:lnTo>
                <a:lnTo>
                  <a:pt x="23881" y="547792"/>
                </a:lnTo>
                <a:lnTo>
                  <a:pt x="41635" y="589787"/>
                </a:lnTo>
                <a:lnTo>
                  <a:pt x="63775" y="629241"/>
                </a:lnTo>
                <a:lnTo>
                  <a:pt x="89991" y="665846"/>
                </a:lnTo>
                <a:lnTo>
                  <a:pt x="119978" y="699296"/>
                </a:lnTo>
                <a:lnTo>
                  <a:pt x="153427" y="729284"/>
                </a:lnTo>
                <a:lnTo>
                  <a:pt x="190032" y="755501"/>
                </a:lnTo>
                <a:lnTo>
                  <a:pt x="229484" y="777640"/>
                </a:lnTo>
                <a:lnTo>
                  <a:pt x="271477" y="795395"/>
                </a:lnTo>
                <a:lnTo>
                  <a:pt x="315703" y="808458"/>
                </a:lnTo>
                <a:lnTo>
                  <a:pt x="361855" y="816521"/>
                </a:lnTo>
                <a:lnTo>
                  <a:pt x="409625" y="819276"/>
                </a:lnTo>
                <a:lnTo>
                  <a:pt x="457398" y="816521"/>
                </a:lnTo>
                <a:lnTo>
                  <a:pt x="503552" y="808458"/>
                </a:lnTo>
                <a:lnTo>
                  <a:pt x="547780" y="795395"/>
                </a:lnTo>
                <a:lnTo>
                  <a:pt x="589774" y="777640"/>
                </a:lnTo>
                <a:lnTo>
                  <a:pt x="629228" y="755501"/>
                </a:lnTo>
                <a:lnTo>
                  <a:pt x="665834" y="729284"/>
                </a:lnTo>
                <a:lnTo>
                  <a:pt x="699284" y="699296"/>
                </a:lnTo>
                <a:lnTo>
                  <a:pt x="729271" y="665846"/>
                </a:lnTo>
                <a:lnTo>
                  <a:pt x="755488" y="629241"/>
                </a:lnTo>
                <a:lnTo>
                  <a:pt x="777628" y="589787"/>
                </a:lnTo>
                <a:lnTo>
                  <a:pt x="795383" y="547792"/>
                </a:lnTo>
                <a:lnTo>
                  <a:pt x="808445" y="503565"/>
                </a:lnTo>
                <a:lnTo>
                  <a:pt x="816508" y="457411"/>
                </a:lnTo>
                <a:lnTo>
                  <a:pt x="819264" y="409638"/>
                </a:lnTo>
                <a:lnTo>
                  <a:pt x="816508" y="361865"/>
                </a:lnTo>
                <a:lnTo>
                  <a:pt x="808445" y="315711"/>
                </a:lnTo>
                <a:lnTo>
                  <a:pt x="795383" y="271484"/>
                </a:lnTo>
                <a:lnTo>
                  <a:pt x="777628" y="229489"/>
                </a:lnTo>
                <a:lnTo>
                  <a:pt x="755488" y="190035"/>
                </a:lnTo>
                <a:lnTo>
                  <a:pt x="729271" y="153430"/>
                </a:lnTo>
                <a:lnTo>
                  <a:pt x="699284" y="119980"/>
                </a:lnTo>
                <a:lnTo>
                  <a:pt x="665834" y="89992"/>
                </a:lnTo>
                <a:lnTo>
                  <a:pt x="629228" y="63775"/>
                </a:lnTo>
                <a:lnTo>
                  <a:pt x="589774" y="41636"/>
                </a:lnTo>
                <a:lnTo>
                  <a:pt x="547780" y="23881"/>
                </a:lnTo>
                <a:lnTo>
                  <a:pt x="503552" y="10818"/>
                </a:lnTo>
                <a:lnTo>
                  <a:pt x="457398" y="2755"/>
                </a:lnTo>
                <a:lnTo>
                  <a:pt x="409625" y="0"/>
                </a:lnTo>
                <a:close/>
              </a:path>
            </a:pathLst>
          </a:custGeom>
          <a:solidFill>
            <a:srgbClr val="DFB046"/>
          </a:solidFill>
        </p:spPr>
        <p:txBody>
          <a:bodyPr wrap="square" lIns="0" tIns="0" rIns="0" bIns="0" rtlCol="0"/>
          <a:lstStyle/>
          <a:p>
            <a:endParaRPr lang="ro-RO" dirty="0"/>
          </a:p>
        </p:txBody>
      </p:sp>
      <p:sp>
        <p:nvSpPr>
          <p:cNvPr id="15" name="object 15"/>
          <p:cNvSpPr/>
          <p:nvPr/>
        </p:nvSpPr>
        <p:spPr>
          <a:xfrm>
            <a:off x="684212" y="4836520"/>
            <a:ext cx="819785" cy="819785"/>
          </a:xfrm>
          <a:custGeom>
            <a:avLst/>
            <a:gdLst/>
            <a:ahLst/>
            <a:cxnLst/>
            <a:rect l="l" t="t" r="r" b="b"/>
            <a:pathLst>
              <a:path w="819785" h="819785">
                <a:moveTo>
                  <a:pt x="409625" y="0"/>
                </a:moveTo>
                <a:lnTo>
                  <a:pt x="361855" y="2755"/>
                </a:lnTo>
                <a:lnTo>
                  <a:pt x="315703" y="10818"/>
                </a:lnTo>
                <a:lnTo>
                  <a:pt x="271477" y="23881"/>
                </a:lnTo>
                <a:lnTo>
                  <a:pt x="229484" y="41636"/>
                </a:lnTo>
                <a:lnTo>
                  <a:pt x="190032" y="63775"/>
                </a:lnTo>
                <a:lnTo>
                  <a:pt x="153427" y="89992"/>
                </a:lnTo>
                <a:lnTo>
                  <a:pt x="119978" y="119980"/>
                </a:lnTo>
                <a:lnTo>
                  <a:pt x="89991" y="153430"/>
                </a:lnTo>
                <a:lnTo>
                  <a:pt x="63775" y="190035"/>
                </a:lnTo>
                <a:lnTo>
                  <a:pt x="41635" y="229489"/>
                </a:lnTo>
                <a:lnTo>
                  <a:pt x="23881" y="271484"/>
                </a:lnTo>
                <a:lnTo>
                  <a:pt x="10818" y="315711"/>
                </a:lnTo>
                <a:lnTo>
                  <a:pt x="2755" y="361865"/>
                </a:lnTo>
                <a:lnTo>
                  <a:pt x="0" y="409638"/>
                </a:lnTo>
                <a:lnTo>
                  <a:pt x="2755" y="457411"/>
                </a:lnTo>
                <a:lnTo>
                  <a:pt x="10818" y="503565"/>
                </a:lnTo>
                <a:lnTo>
                  <a:pt x="23881" y="547792"/>
                </a:lnTo>
                <a:lnTo>
                  <a:pt x="41635" y="589787"/>
                </a:lnTo>
                <a:lnTo>
                  <a:pt x="63775" y="629241"/>
                </a:lnTo>
                <a:lnTo>
                  <a:pt x="89991" y="665846"/>
                </a:lnTo>
                <a:lnTo>
                  <a:pt x="119978" y="699296"/>
                </a:lnTo>
                <a:lnTo>
                  <a:pt x="153427" y="729284"/>
                </a:lnTo>
                <a:lnTo>
                  <a:pt x="190032" y="755501"/>
                </a:lnTo>
                <a:lnTo>
                  <a:pt x="229484" y="777640"/>
                </a:lnTo>
                <a:lnTo>
                  <a:pt x="271477" y="795395"/>
                </a:lnTo>
                <a:lnTo>
                  <a:pt x="315703" y="808458"/>
                </a:lnTo>
                <a:lnTo>
                  <a:pt x="361855" y="816521"/>
                </a:lnTo>
                <a:lnTo>
                  <a:pt x="409625" y="819276"/>
                </a:lnTo>
                <a:lnTo>
                  <a:pt x="457398" y="816521"/>
                </a:lnTo>
                <a:lnTo>
                  <a:pt x="503552" y="808458"/>
                </a:lnTo>
                <a:lnTo>
                  <a:pt x="547780" y="795395"/>
                </a:lnTo>
                <a:lnTo>
                  <a:pt x="589774" y="777640"/>
                </a:lnTo>
                <a:lnTo>
                  <a:pt x="629228" y="755501"/>
                </a:lnTo>
                <a:lnTo>
                  <a:pt x="665834" y="729284"/>
                </a:lnTo>
                <a:lnTo>
                  <a:pt x="699284" y="699296"/>
                </a:lnTo>
                <a:lnTo>
                  <a:pt x="729271" y="665846"/>
                </a:lnTo>
                <a:lnTo>
                  <a:pt x="755488" y="629241"/>
                </a:lnTo>
                <a:lnTo>
                  <a:pt x="777628" y="589787"/>
                </a:lnTo>
                <a:lnTo>
                  <a:pt x="795383" y="547792"/>
                </a:lnTo>
                <a:lnTo>
                  <a:pt x="808445" y="503565"/>
                </a:lnTo>
                <a:lnTo>
                  <a:pt x="816508" y="457411"/>
                </a:lnTo>
                <a:lnTo>
                  <a:pt x="819264" y="409638"/>
                </a:lnTo>
                <a:lnTo>
                  <a:pt x="816508" y="361865"/>
                </a:lnTo>
                <a:lnTo>
                  <a:pt x="808445" y="315711"/>
                </a:lnTo>
                <a:lnTo>
                  <a:pt x="795383" y="271484"/>
                </a:lnTo>
                <a:lnTo>
                  <a:pt x="777628" y="229489"/>
                </a:lnTo>
                <a:lnTo>
                  <a:pt x="755488" y="190035"/>
                </a:lnTo>
                <a:lnTo>
                  <a:pt x="729271" y="153430"/>
                </a:lnTo>
                <a:lnTo>
                  <a:pt x="699284" y="119980"/>
                </a:lnTo>
                <a:lnTo>
                  <a:pt x="665834" y="89992"/>
                </a:lnTo>
                <a:lnTo>
                  <a:pt x="629228" y="63775"/>
                </a:lnTo>
                <a:lnTo>
                  <a:pt x="589774" y="41636"/>
                </a:lnTo>
                <a:lnTo>
                  <a:pt x="547780" y="23881"/>
                </a:lnTo>
                <a:lnTo>
                  <a:pt x="503552" y="10818"/>
                </a:lnTo>
                <a:lnTo>
                  <a:pt x="457398" y="2755"/>
                </a:lnTo>
                <a:lnTo>
                  <a:pt x="409625" y="0"/>
                </a:lnTo>
                <a:close/>
              </a:path>
            </a:pathLst>
          </a:custGeom>
          <a:solidFill>
            <a:srgbClr val="45C5E2"/>
          </a:solidFill>
        </p:spPr>
        <p:txBody>
          <a:bodyPr wrap="square" lIns="0" tIns="0" rIns="0" bIns="0" rtlCol="0"/>
          <a:lstStyle/>
          <a:p>
            <a:endParaRPr lang="ro-RO" dirty="0"/>
          </a:p>
        </p:txBody>
      </p:sp>
      <p:sp>
        <p:nvSpPr>
          <p:cNvPr id="16" name="object 16"/>
          <p:cNvSpPr/>
          <p:nvPr/>
        </p:nvSpPr>
        <p:spPr>
          <a:xfrm>
            <a:off x="1690979" y="4836520"/>
            <a:ext cx="819785" cy="819785"/>
          </a:xfrm>
          <a:custGeom>
            <a:avLst/>
            <a:gdLst/>
            <a:ahLst/>
            <a:cxnLst/>
            <a:rect l="l" t="t" r="r" b="b"/>
            <a:pathLst>
              <a:path w="819785" h="819785">
                <a:moveTo>
                  <a:pt x="409625" y="0"/>
                </a:moveTo>
                <a:lnTo>
                  <a:pt x="361855" y="2755"/>
                </a:lnTo>
                <a:lnTo>
                  <a:pt x="315703" y="10818"/>
                </a:lnTo>
                <a:lnTo>
                  <a:pt x="271477" y="23881"/>
                </a:lnTo>
                <a:lnTo>
                  <a:pt x="229484" y="41636"/>
                </a:lnTo>
                <a:lnTo>
                  <a:pt x="190032" y="63775"/>
                </a:lnTo>
                <a:lnTo>
                  <a:pt x="153427" y="89992"/>
                </a:lnTo>
                <a:lnTo>
                  <a:pt x="119978" y="119980"/>
                </a:lnTo>
                <a:lnTo>
                  <a:pt x="89991" y="153430"/>
                </a:lnTo>
                <a:lnTo>
                  <a:pt x="63775" y="190035"/>
                </a:lnTo>
                <a:lnTo>
                  <a:pt x="41635" y="229489"/>
                </a:lnTo>
                <a:lnTo>
                  <a:pt x="23881" y="271484"/>
                </a:lnTo>
                <a:lnTo>
                  <a:pt x="10818" y="315711"/>
                </a:lnTo>
                <a:lnTo>
                  <a:pt x="2755" y="361865"/>
                </a:lnTo>
                <a:lnTo>
                  <a:pt x="0" y="409638"/>
                </a:lnTo>
                <a:lnTo>
                  <a:pt x="2755" y="457411"/>
                </a:lnTo>
                <a:lnTo>
                  <a:pt x="10818" y="503565"/>
                </a:lnTo>
                <a:lnTo>
                  <a:pt x="23881" y="547792"/>
                </a:lnTo>
                <a:lnTo>
                  <a:pt x="41635" y="589787"/>
                </a:lnTo>
                <a:lnTo>
                  <a:pt x="63775" y="629241"/>
                </a:lnTo>
                <a:lnTo>
                  <a:pt x="89991" y="665846"/>
                </a:lnTo>
                <a:lnTo>
                  <a:pt x="119978" y="699296"/>
                </a:lnTo>
                <a:lnTo>
                  <a:pt x="153427" y="729284"/>
                </a:lnTo>
                <a:lnTo>
                  <a:pt x="190032" y="755501"/>
                </a:lnTo>
                <a:lnTo>
                  <a:pt x="229484" y="777640"/>
                </a:lnTo>
                <a:lnTo>
                  <a:pt x="271477" y="795395"/>
                </a:lnTo>
                <a:lnTo>
                  <a:pt x="315703" y="808458"/>
                </a:lnTo>
                <a:lnTo>
                  <a:pt x="361855" y="816521"/>
                </a:lnTo>
                <a:lnTo>
                  <a:pt x="409625" y="819276"/>
                </a:lnTo>
                <a:lnTo>
                  <a:pt x="457398" y="816521"/>
                </a:lnTo>
                <a:lnTo>
                  <a:pt x="503552" y="808458"/>
                </a:lnTo>
                <a:lnTo>
                  <a:pt x="547780" y="795395"/>
                </a:lnTo>
                <a:lnTo>
                  <a:pt x="589774" y="777640"/>
                </a:lnTo>
                <a:lnTo>
                  <a:pt x="629228" y="755501"/>
                </a:lnTo>
                <a:lnTo>
                  <a:pt x="665834" y="729284"/>
                </a:lnTo>
                <a:lnTo>
                  <a:pt x="699284" y="699296"/>
                </a:lnTo>
                <a:lnTo>
                  <a:pt x="729271" y="665846"/>
                </a:lnTo>
                <a:lnTo>
                  <a:pt x="755488" y="629241"/>
                </a:lnTo>
                <a:lnTo>
                  <a:pt x="777628" y="589787"/>
                </a:lnTo>
                <a:lnTo>
                  <a:pt x="795383" y="547792"/>
                </a:lnTo>
                <a:lnTo>
                  <a:pt x="808445" y="503565"/>
                </a:lnTo>
                <a:lnTo>
                  <a:pt x="816508" y="457411"/>
                </a:lnTo>
                <a:lnTo>
                  <a:pt x="819264" y="409638"/>
                </a:lnTo>
                <a:lnTo>
                  <a:pt x="816508" y="361865"/>
                </a:lnTo>
                <a:lnTo>
                  <a:pt x="808445" y="315711"/>
                </a:lnTo>
                <a:lnTo>
                  <a:pt x="795383" y="271484"/>
                </a:lnTo>
                <a:lnTo>
                  <a:pt x="777628" y="229489"/>
                </a:lnTo>
                <a:lnTo>
                  <a:pt x="755488" y="190035"/>
                </a:lnTo>
                <a:lnTo>
                  <a:pt x="729271" y="153430"/>
                </a:lnTo>
                <a:lnTo>
                  <a:pt x="699284" y="119980"/>
                </a:lnTo>
                <a:lnTo>
                  <a:pt x="665834" y="89992"/>
                </a:lnTo>
                <a:lnTo>
                  <a:pt x="629228" y="63775"/>
                </a:lnTo>
                <a:lnTo>
                  <a:pt x="589774" y="41636"/>
                </a:lnTo>
                <a:lnTo>
                  <a:pt x="547780" y="23881"/>
                </a:lnTo>
                <a:lnTo>
                  <a:pt x="503552" y="10818"/>
                </a:lnTo>
                <a:lnTo>
                  <a:pt x="457398" y="2755"/>
                </a:lnTo>
                <a:lnTo>
                  <a:pt x="409625" y="0"/>
                </a:lnTo>
                <a:close/>
              </a:path>
            </a:pathLst>
          </a:custGeom>
          <a:solidFill>
            <a:srgbClr val="8891C8"/>
          </a:solidFill>
        </p:spPr>
        <p:txBody>
          <a:bodyPr wrap="square" lIns="0" tIns="0" rIns="0" bIns="0" rtlCol="0"/>
          <a:lstStyle/>
          <a:p>
            <a:endParaRPr lang="ro-RO" dirty="0"/>
          </a:p>
        </p:txBody>
      </p:sp>
      <p:sp>
        <p:nvSpPr>
          <p:cNvPr id="17" name="object 17"/>
          <p:cNvSpPr/>
          <p:nvPr/>
        </p:nvSpPr>
        <p:spPr>
          <a:xfrm>
            <a:off x="1524267" y="5163545"/>
            <a:ext cx="146050" cy="173355"/>
          </a:xfrm>
          <a:custGeom>
            <a:avLst/>
            <a:gdLst/>
            <a:ahLst/>
            <a:cxnLst/>
            <a:rect l="l" t="t" r="r" b="b"/>
            <a:pathLst>
              <a:path w="146050" h="173354">
                <a:moveTo>
                  <a:pt x="64769" y="0"/>
                </a:moveTo>
                <a:lnTo>
                  <a:pt x="0" y="86398"/>
                </a:lnTo>
                <a:lnTo>
                  <a:pt x="64769" y="172796"/>
                </a:lnTo>
                <a:lnTo>
                  <a:pt x="64769" y="134124"/>
                </a:lnTo>
                <a:lnTo>
                  <a:pt x="145643" y="134124"/>
                </a:lnTo>
                <a:lnTo>
                  <a:pt x="145643" y="38671"/>
                </a:lnTo>
                <a:lnTo>
                  <a:pt x="64769" y="38671"/>
                </a:lnTo>
                <a:lnTo>
                  <a:pt x="64769" y="0"/>
                </a:lnTo>
                <a:close/>
              </a:path>
            </a:pathLst>
          </a:custGeom>
          <a:solidFill>
            <a:srgbClr val="8891C8"/>
          </a:solidFill>
        </p:spPr>
        <p:txBody>
          <a:bodyPr wrap="square" lIns="0" tIns="0" rIns="0" bIns="0" rtlCol="0"/>
          <a:lstStyle/>
          <a:p>
            <a:endParaRPr lang="ro-RO" dirty="0"/>
          </a:p>
        </p:txBody>
      </p:sp>
      <p:sp>
        <p:nvSpPr>
          <p:cNvPr id="18" name="object 18"/>
          <p:cNvSpPr/>
          <p:nvPr/>
        </p:nvSpPr>
        <p:spPr>
          <a:xfrm>
            <a:off x="2169782" y="4686063"/>
            <a:ext cx="164465" cy="153670"/>
          </a:xfrm>
          <a:custGeom>
            <a:avLst/>
            <a:gdLst/>
            <a:ahLst/>
            <a:cxnLst/>
            <a:rect l="l" t="t" r="r" b="b"/>
            <a:pathLst>
              <a:path w="164464" h="153670">
                <a:moveTo>
                  <a:pt x="0" y="64973"/>
                </a:moveTo>
                <a:lnTo>
                  <a:pt x="62153" y="153263"/>
                </a:lnTo>
                <a:lnTo>
                  <a:pt x="164338" y="118363"/>
                </a:lnTo>
                <a:lnTo>
                  <a:pt x="127558" y="106413"/>
                </a:lnTo>
                <a:lnTo>
                  <a:pt x="137146" y="76911"/>
                </a:lnTo>
                <a:lnTo>
                  <a:pt x="36779" y="76911"/>
                </a:lnTo>
                <a:lnTo>
                  <a:pt x="0" y="64973"/>
                </a:lnTo>
                <a:close/>
              </a:path>
              <a:path w="164464" h="153670">
                <a:moveTo>
                  <a:pt x="61760" y="0"/>
                </a:moveTo>
                <a:lnTo>
                  <a:pt x="36779" y="76911"/>
                </a:lnTo>
                <a:lnTo>
                  <a:pt x="137146" y="76911"/>
                </a:lnTo>
                <a:lnTo>
                  <a:pt x="152552" y="29502"/>
                </a:lnTo>
                <a:lnTo>
                  <a:pt x="61760" y="0"/>
                </a:lnTo>
                <a:close/>
              </a:path>
            </a:pathLst>
          </a:custGeom>
          <a:solidFill>
            <a:srgbClr val="76C158"/>
          </a:solidFill>
        </p:spPr>
        <p:txBody>
          <a:bodyPr wrap="square" lIns="0" tIns="0" rIns="0" bIns="0" rtlCol="0"/>
          <a:lstStyle/>
          <a:p>
            <a:endParaRPr lang="ro-RO" dirty="0"/>
          </a:p>
        </p:txBody>
      </p:sp>
      <p:sp>
        <p:nvSpPr>
          <p:cNvPr id="19" name="object 19"/>
          <p:cNvSpPr/>
          <p:nvPr/>
        </p:nvSpPr>
        <p:spPr>
          <a:xfrm>
            <a:off x="1909470" y="3915071"/>
            <a:ext cx="146050" cy="156210"/>
          </a:xfrm>
          <a:custGeom>
            <a:avLst/>
            <a:gdLst/>
            <a:ahLst/>
            <a:cxnLst/>
            <a:rect l="l" t="t" r="r" b="b"/>
            <a:pathLst>
              <a:path w="146050" h="156210">
                <a:moveTo>
                  <a:pt x="56121" y="0"/>
                </a:moveTo>
                <a:lnTo>
                  <a:pt x="0" y="77228"/>
                </a:lnTo>
                <a:lnTo>
                  <a:pt x="65430" y="124764"/>
                </a:lnTo>
                <a:lnTo>
                  <a:pt x="42710" y="156044"/>
                </a:lnTo>
                <a:lnTo>
                  <a:pt x="145884" y="124218"/>
                </a:lnTo>
                <a:lnTo>
                  <a:pt x="144739" y="47536"/>
                </a:lnTo>
                <a:lnTo>
                  <a:pt x="121539" y="47536"/>
                </a:lnTo>
                <a:lnTo>
                  <a:pt x="56121" y="0"/>
                </a:lnTo>
                <a:close/>
              </a:path>
              <a:path w="146050" h="156210">
                <a:moveTo>
                  <a:pt x="144272" y="16256"/>
                </a:moveTo>
                <a:lnTo>
                  <a:pt x="121539" y="47536"/>
                </a:lnTo>
                <a:lnTo>
                  <a:pt x="144739" y="47536"/>
                </a:lnTo>
                <a:lnTo>
                  <a:pt x="144272" y="16256"/>
                </a:lnTo>
                <a:close/>
              </a:path>
            </a:pathLst>
          </a:custGeom>
          <a:solidFill>
            <a:srgbClr val="C03A28"/>
          </a:solidFill>
        </p:spPr>
        <p:txBody>
          <a:bodyPr wrap="square" lIns="0" tIns="0" rIns="0" bIns="0" rtlCol="0"/>
          <a:lstStyle/>
          <a:p>
            <a:endParaRPr lang="ro-RO" dirty="0"/>
          </a:p>
        </p:txBody>
      </p:sp>
      <p:sp>
        <p:nvSpPr>
          <p:cNvPr id="20" name="object 20"/>
          <p:cNvSpPr/>
          <p:nvPr/>
        </p:nvSpPr>
        <p:spPr>
          <a:xfrm>
            <a:off x="1098829" y="3931353"/>
            <a:ext cx="146050" cy="156210"/>
          </a:xfrm>
          <a:custGeom>
            <a:avLst/>
            <a:gdLst/>
            <a:ahLst/>
            <a:cxnLst/>
            <a:rect l="l" t="t" r="r" b="b"/>
            <a:pathLst>
              <a:path w="146050" h="156210">
                <a:moveTo>
                  <a:pt x="42710" y="0"/>
                </a:moveTo>
                <a:lnTo>
                  <a:pt x="65430" y="31280"/>
                </a:lnTo>
                <a:lnTo>
                  <a:pt x="0" y="78816"/>
                </a:lnTo>
                <a:lnTo>
                  <a:pt x="56121" y="156044"/>
                </a:lnTo>
                <a:lnTo>
                  <a:pt x="121538" y="108508"/>
                </a:lnTo>
                <a:lnTo>
                  <a:pt x="144739" y="108508"/>
                </a:lnTo>
                <a:lnTo>
                  <a:pt x="145884" y="31826"/>
                </a:lnTo>
                <a:lnTo>
                  <a:pt x="42710" y="0"/>
                </a:lnTo>
                <a:close/>
              </a:path>
              <a:path w="146050" h="156210">
                <a:moveTo>
                  <a:pt x="144739" y="108508"/>
                </a:moveTo>
                <a:lnTo>
                  <a:pt x="121538" y="108508"/>
                </a:lnTo>
                <a:lnTo>
                  <a:pt x="144271" y="139788"/>
                </a:lnTo>
                <a:lnTo>
                  <a:pt x="144739" y="108508"/>
                </a:lnTo>
                <a:close/>
              </a:path>
            </a:pathLst>
          </a:custGeom>
          <a:solidFill>
            <a:srgbClr val="DFB046"/>
          </a:solidFill>
        </p:spPr>
        <p:txBody>
          <a:bodyPr wrap="square" lIns="0" tIns="0" rIns="0" bIns="0" rtlCol="0"/>
          <a:lstStyle/>
          <a:p>
            <a:endParaRPr lang="ro-RO" dirty="0"/>
          </a:p>
        </p:txBody>
      </p:sp>
      <p:sp>
        <p:nvSpPr>
          <p:cNvPr id="21" name="object 21"/>
          <p:cNvSpPr/>
          <p:nvPr/>
        </p:nvSpPr>
        <p:spPr>
          <a:xfrm>
            <a:off x="852106" y="4701646"/>
            <a:ext cx="164465" cy="153670"/>
          </a:xfrm>
          <a:custGeom>
            <a:avLst/>
            <a:gdLst/>
            <a:ahLst/>
            <a:cxnLst/>
            <a:rect l="l" t="t" r="r" b="b"/>
            <a:pathLst>
              <a:path w="164464" h="153670">
                <a:moveTo>
                  <a:pt x="137146" y="76352"/>
                </a:moveTo>
                <a:lnTo>
                  <a:pt x="36779" y="76352"/>
                </a:lnTo>
                <a:lnTo>
                  <a:pt x="61760" y="153263"/>
                </a:lnTo>
                <a:lnTo>
                  <a:pt x="152552" y="123761"/>
                </a:lnTo>
                <a:lnTo>
                  <a:pt x="137146" y="76352"/>
                </a:lnTo>
                <a:close/>
              </a:path>
              <a:path w="164464" h="153670">
                <a:moveTo>
                  <a:pt x="62153" y="0"/>
                </a:moveTo>
                <a:lnTo>
                  <a:pt x="0" y="88290"/>
                </a:lnTo>
                <a:lnTo>
                  <a:pt x="36779" y="76352"/>
                </a:lnTo>
                <a:lnTo>
                  <a:pt x="137146" y="76352"/>
                </a:lnTo>
                <a:lnTo>
                  <a:pt x="127558" y="46850"/>
                </a:lnTo>
                <a:lnTo>
                  <a:pt x="164338" y="34899"/>
                </a:lnTo>
                <a:lnTo>
                  <a:pt x="62153" y="0"/>
                </a:lnTo>
                <a:close/>
              </a:path>
            </a:pathLst>
          </a:custGeom>
          <a:solidFill>
            <a:srgbClr val="45C5E2"/>
          </a:solidFill>
        </p:spPr>
        <p:txBody>
          <a:bodyPr wrap="square" lIns="0" tIns="0" rIns="0" bIns="0" rtlCol="0"/>
          <a:lstStyle/>
          <a:p>
            <a:endParaRPr lang="ro-RO" dirty="0"/>
          </a:p>
        </p:txBody>
      </p:sp>
      <p:sp>
        <p:nvSpPr>
          <p:cNvPr id="22" name="object 22"/>
          <p:cNvSpPr txBox="1"/>
          <p:nvPr/>
        </p:nvSpPr>
        <p:spPr>
          <a:xfrm>
            <a:off x="1318895" y="3523342"/>
            <a:ext cx="556895" cy="269433"/>
          </a:xfrm>
          <a:prstGeom prst="rect">
            <a:avLst/>
          </a:prstGeom>
        </p:spPr>
        <p:txBody>
          <a:bodyPr vert="horz" wrap="square" lIns="0" tIns="0" rIns="0" bIns="0" rtlCol="0">
            <a:spAutoFit/>
          </a:bodyPr>
          <a:lstStyle/>
          <a:p>
            <a:pPr marL="12700" marR="5080" indent="170180">
              <a:lnSpc>
                <a:spcPct val="102899"/>
              </a:lnSpc>
            </a:pPr>
            <a:r>
              <a:rPr lang="ro-RO" sz="850" spc="-10" dirty="0" smtClean="0">
                <a:solidFill>
                  <a:srgbClr val="FFFFFF"/>
                </a:solidFill>
                <a:latin typeface="Trebuchet MS"/>
                <a:cs typeface="Trebuchet MS"/>
              </a:rPr>
              <a:t>Analiza riscului</a:t>
            </a:r>
            <a:endParaRPr lang="ro-RO" sz="850" dirty="0">
              <a:latin typeface="Trebuchet MS"/>
              <a:cs typeface="Trebuchet MS"/>
            </a:endParaRPr>
          </a:p>
        </p:txBody>
      </p:sp>
      <p:sp>
        <p:nvSpPr>
          <p:cNvPr id="23" name="object 23"/>
          <p:cNvSpPr txBox="1"/>
          <p:nvPr/>
        </p:nvSpPr>
        <p:spPr>
          <a:xfrm>
            <a:off x="1796364" y="5176258"/>
            <a:ext cx="607060" cy="130805"/>
          </a:xfrm>
          <a:prstGeom prst="rect">
            <a:avLst/>
          </a:prstGeom>
        </p:spPr>
        <p:txBody>
          <a:bodyPr vert="horz" wrap="square" lIns="0" tIns="0" rIns="0" bIns="0" rtlCol="0">
            <a:spAutoFit/>
          </a:bodyPr>
          <a:lstStyle/>
          <a:p>
            <a:pPr marL="12700">
              <a:lnSpc>
                <a:spcPct val="100000"/>
              </a:lnSpc>
            </a:pPr>
            <a:r>
              <a:rPr lang="ro-RO" sz="850" spc="-25" dirty="0" smtClean="0">
                <a:solidFill>
                  <a:srgbClr val="FFFFFF"/>
                </a:solidFill>
                <a:latin typeface="Trebuchet MS"/>
                <a:cs typeface="Trebuchet MS"/>
              </a:rPr>
              <a:t>Asigurarea IT</a:t>
            </a:r>
            <a:endParaRPr lang="ro-RO" sz="850" dirty="0">
              <a:latin typeface="Trebuchet MS"/>
              <a:cs typeface="Trebuchet MS"/>
            </a:endParaRPr>
          </a:p>
        </p:txBody>
      </p:sp>
      <p:sp>
        <p:nvSpPr>
          <p:cNvPr id="24" name="object 24"/>
          <p:cNvSpPr txBox="1"/>
          <p:nvPr/>
        </p:nvSpPr>
        <p:spPr>
          <a:xfrm>
            <a:off x="873607" y="5111503"/>
            <a:ext cx="543320" cy="269433"/>
          </a:xfrm>
          <a:prstGeom prst="rect">
            <a:avLst/>
          </a:prstGeom>
        </p:spPr>
        <p:txBody>
          <a:bodyPr vert="horz" wrap="square" lIns="0" tIns="0" rIns="0" bIns="0" rtlCol="0">
            <a:spAutoFit/>
          </a:bodyPr>
          <a:lstStyle/>
          <a:p>
            <a:pPr marL="12700" marR="5080" indent="90170">
              <a:lnSpc>
                <a:spcPct val="102899"/>
              </a:lnSpc>
            </a:pPr>
            <a:r>
              <a:rPr lang="ro-RO" sz="850" spc="10" dirty="0" smtClean="0">
                <a:solidFill>
                  <a:srgbClr val="FFFFFF"/>
                </a:solidFill>
                <a:latin typeface="Trebuchet MS"/>
                <a:cs typeface="Trebuchet MS"/>
              </a:rPr>
              <a:t>Analiza datelor</a:t>
            </a:r>
            <a:endParaRPr lang="ro-RO" sz="850" dirty="0">
              <a:latin typeface="Trebuchet MS"/>
              <a:cs typeface="Trebuchet MS"/>
            </a:endParaRPr>
          </a:p>
        </p:txBody>
      </p:sp>
      <p:sp>
        <p:nvSpPr>
          <p:cNvPr id="25" name="object 25"/>
          <p:cNvSpPr txBox="1"/>
          <p:nvPr/>
        </p:nvSpPr>
        <p:spPr>
          <a:xfrm>
            <a:off x="537337" y="4149453"/>
            <a:ext cx="561492" cy="269433"/>
          </a:xfrm>
          <a:prstGeom prst="rect">
            <a:avLst/>
          </a:prstGeom>
        </p:spPr>
        <p:txBody>
          <a:bodyPr vert="horz" wrap="square" lIns="0" tIns="0" rIns="0" bIns="0" rtlCol="0">
            <a:spAutoFit/>
          </a:bodyPr>
          <a:lstStyle/>
          <a:p>
            <a:pPr marL="12700" marR="5080" indent="17780">
              <a:lnSpc>
                <a:spcPct val="102899"/>
              </a:lnSpc>
            </a:pPr>
            <a:r>
              <a:rPr lang="ro-RO" sz="850" spc="-15" dirty="0" smtClean="0">
                <a:solidFill>
                  <a:srgbClr val="FFFFFF"/>
                </a:solidFill>
                <a:latin typeface="Trebuchet MS"/>
                <a:cs typeface="Trebuchet MS"/>
              </a:rPr>
              <a:t>Raportarea financiara</a:t>
            </a:r>
            <a:endParaRPr lang="ro-RO" sz="850" dirty="0">
              <a:latin typeface="Trebuchet MS"/>
              <a:cs typeface="Trebuchet MS"/>
            </a:endParaRPr>
          </a:p>
        </p:txBody>
      </p:sp>
      <p:sp>
        <p:nvSpPr>
          <p:cNvPr id="26" name="object 26"/>
          <p:cNvSpPr txBox="1"/>
          <p:nvPr/>
        </p:nvSpPr>
        <p:spPr>
          <a:xfrm>
            <a:off x="2103907" y="4007072"/>
            <a:ext cx="612775" cy="673582"/>
          </a:xfrm>
          <a:prstGeom prst="rect">
            <a:avLst/>
          </a:prstGeom>
        </p:spPr>
        <p:txBody>
          <a:bodyPr vert="horz" wrap="square" lIns="0" tIns="0" rIns="0" bIns="0" rtlCol="0">
            <a:spAutoFit/>
          </a:bodyPr>
          <a:lstStyle/>
          <a:p>
            <a:pPr marL="12700" marR="5080" algn="ctr">
              <a:lnSpc>
                <a:spcPct val="102899"/>
              </a:lnSpc>
            </a:pPr>
            <a:r>
              <a:rPr lang="ro-RO" sz="850" spc="-5" dirty="0" smtClean="0">
                <a:solidFill>
                  <a:srgbClr val="FFFFFF"/>
                </a:solidFill>
                <a:latin typeface="Trebuchet MS"/>
                <a:cs typeface="Trebuchet MS"/>
              </a:rPr>
              <a:t>Control intern pentru raportarea financiara</a:t>
            </a:r>
            <a:endParaRPr lang="ro-RO" sz="850" dirty="0">
              <a:latin typeface="Trebuchet MS"/>
              <a:cs typeface="Trebuchet MS"/>
            </a:endParaRPr>
          </a:p>
        </p:txBody>
      </p:sp>
      <p:sp>
        <p:nvSpPr>
          <p:cNvPr id="27" name="object 27"/>
          <p:cNvSpPr/>
          <p:nvPr/>
        </p:nvSpPr>
        <p:spPr>
          <a:xfrm>
            <a:off x="615632" y="7350783"/>
            <a:ext cx="2520315" cy="1449070"/>
          </a:xfrm>
          <a:custGeom>
            <a:avLst/>
            <a:gdLst/>
            <a:ahLst/>
            <a:cxnLst/>
            <a:rect l="l" t="t" r="r" b="b"/>
            <a:pathLst>
              <a:path w="2520315" h="1449070">
                <a:moveTo>
                  <a:pt x="2520010" y="0"/>
                </a:moveTo>
                <a:lnTo>
                  <a:pt x="252006" y="0"/>
                </a:lnTo>
                <a:lnTo>
                  <a:pt x="106315" y="3937"/>
                </a:lnTo>
                <a:lnTo>
                  <a:pt x="31500" y="31500"/>
                </a:lnTo>
                <a:lnTo>
                  <a:pt x="3937" y="106315"/>
                </a:lnTo>
                <a:lnTo>
                  <a:pt x="0" y="252006"/>
                </a:lnTo>
                <a:lnTo>
                  <a:pt x="0" y="1448993"/>
                </a:lnTo>
                <a:lnTo>
                  <a:pt x="2268004" y="1448993"/>
                </a:lnTo>
                <a:lnTo>
                  <a:pt x="2413695" y="1445056"/>
                </a:lnTo>
                <a:lnTo>
                  <a:pt x="2488509" y="1417494"/>
                </a:lnTo>
                <a:lnTo>
                  <a:pt x="2516072" y="1342684"/>
                </a:lnTo>
                <a:lnTo>
                  <a:pt x="2520010" y="1197000"/>
                </a:lnTo>
                <a:lnTo>
                  <a:pt x="2520010" y="0"/>
                </a:lnTo>
                <a:close/>
              </a:path>
            </a:pathLst>
          </a:custGeom>
          <a:solidFill>
            <a:srgbClr val="50C8E8"/>
          </a:solidFill>
        </p:spPr>
        <p:txBody>
          <a:bodyPr wrap="square" lIns="0" tIns="0" rIns="0" bIns="0" rtlCol="0"/>
          <a:lstStyle/>
          <a:p>
            <a:endParaRPr lang="ro-RO" dirty="0"/>
          </a:p>
        </p:txBody>
      </p:sp>
      <p:sp>
        <p:nvSpPr>
          <p:cNvPr id="28" name="object 28"/>
          <p:cNvSpPr txBox="1"/>
          <p:nvPr/>
        </p:nvSpPr>
        <p:spPr>
          <a:xfrm>
            <a:off x="750531" y="7518867"/>
            <a:ext cx="2349627" cy="1090363"/>
          </a:xfrm>
          <a:prstGeom prst="rect">
            <a:avLst/>
          </a:prstGeom>
        </p:spPr>
        <p:txBody>
          <a:bodyPr vert="horz" wrap="square" lIns="0" tIns="0" rIns="0" bIns="0" rtlCol="0">
            <a:spAutoFit/>
          </a:bodyPr>
          <a:lstStyle/>
          <a:p>
            <a:pPr marL="12700" marR="5080">
              <a:lnSpc>
                <a:spcPct val="109000"/>
              </a:lnSpc>
            </a:pPr>
            <a:r>
              <a:rPr lang="ro-RO" sz="1300" spc="80" dirty="0" smtClean="0">
                <a:solidFill>
                  <a:srgbClr val="FFFFFF"/>
                </a:solidFill>
                <a:latin typeface="Calibri"/>
                <a:cs typeface="Calibri"/>
              </a:rPr>
              <a:t>“Echipa</a:t>
            </a:r>
            <a:r>
              <a:rPr lang="ro-RO" sz="1300" spc="-30" dirty="0" smtClean="0">
                <a:solidFill>
                  <a:srgbClr val="FFFFFF"/>
                </a:solidFill>
                <a:latin typeface="Calibri"/>
                <a:cs typeface="Calibri"/>
              </a:rPr>
              <a:t> </a:t>
            </a:r>
            <a:r>
              <a:rPr lang="ro-RO" sz="1300" spc="60" dirty="0" smtClean="0">
                <a:solidFill>
                  <a:srgbClr val="FFFFFF"/>
                </a:solidFill>
                <a:latin typeface="Calibri"/>
                <a:cs typeface="Calibri"/>
              </a:rPr>
              <a:t>Moore</a:t>
            </a:r>
            <a:r>
              <a:rPr lang="ro-RO" sz="1300" spc="-30" dirty="0" smtClean="0">
                <a:solidFill>
                  <a:srgbClr val="FFFFFF"/>
                </a:solidFill>
                <a:latin typeface="Calibri"/>
                <a:cs typeface="Calibri"/>
              </a:rPr>
              <a:t> </a:t>
            </a:r>
            <a:r>
              <a:rPr lang="ro-RO" sz="1300" spc="35" dirty="0" smtClean="0">
                <a:solidFill>
                  <a:srgbClr val="FFFFFF"/>
                </a:solidFill>
                <a:latin typeface="Calibri"/>
                <a:cs typeface="Calibri"/>
              </a:rPr>
              <a:t>Stephens KSC demonstrează angajament către inovație, management eficient al proiectului si un înalt grad de calitate a serviciul</a:t>
            </a:r>
            <a:r>
              <a:rPr lang="ro-RO" sz="1300" spc="25" dirty="0" smtClean="0">
                <a:solidFill>
                  <a:srgbClr val="FFFFFF"/>
                </a:solidFill>
                <a:latin typeface="Calibri"/>
                <a:cs typeface="Calibri"/>
              </a:rPr>
              <a:t>.”</a:t>
            </a:r>
            <a:endParaRPr lang="ro-RO" sz="1300" dirty="0">
              <a:latin typeface="Calibri"/>
              <a:cs typeface="Calibri"/>
            </a:endParaRPr>
          </a:p>
        </p:txBody>
      </p:sp>
      <p:sp>
        <p:nvSpPr>
          <p:cNvPr id="29" name="object 29"/>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o-RO" dirty="0" smtClean="0"/>
              <a:t>1</a:t>
            </a:r>
            <a:r>
              <a:rPr lang="ru-RU" dirty="0" smtClean="0"/>
              <a:t>2</a:t>
            </a:r>
            <a:endParaRPr lang="ro-RO" dirty="0"/>
          </a:p>
        </p:txBody>
      </p:sp>
      <p:sp>
        <p:nvSpPr>
          <p:cNvPr id="32"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smtClean="0"/>
              <a:t>Declarația de Transparenta </a:t>
            </a:r>
            <a:r>
              <a:rPr lang="ro-RO" spc="-25" dirty="0" smtClean="0"/>
              <a:t>2017</a:t>
            </a:r>
            <a:endParaRPr lang="ro-RO" spc="-25"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00" y="1254583"/>
            <a:ext cx="6508249" cy="523220"/>
          </a:xfrm>
        </p:spPr>
        <p:txBody>
          <a:bodyPr/>
          <a:lstStyle/>
          <a:p>
            <a:r>
              <a:rPr lang="ro-RO" dirty="0" smtClean="0"/>
              <a:t>Entități de interes și alte informații</a:t>
            </a:r>
            <a:endParaRPr lang="ro-RO" dirty="0"/>
          </a:p>
        </p:txBody>
      </p:sp>
      <p:sp>
        <p:nvSpPr>
          <p:cNvPr id="5" name="object 116"/>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o-RO" dirty="0" smtClean="0"/>
              <a:t>1</a:t>
            </a:r>
            <a:r>
              <a:rPr lang="ru-RU" dirty="0" smtClean="0"/>
              <a:t>3</a:t>
            </a:r>
            <a:endParaRPr lang="ro-RO" dirty="0"/>
          </a:p>
        </p:txBody>
      </p:sp>
      <p:sp>
        <p:nvSpPr>
          <p:cNvPr id="6"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err="1" smtClean="0"/>
              <a:t>Declaratia</a:t>
            </a:r>
            <a:r>
              <a:rPr lang="ro-RO" spc="-15" dirty="0" smtClean="0"/>
              <a:t> de Transparenta </a:t>
            </a:r>
            <a:r>
              <a:rPr lang="ro-RO" spc="-25" dirty="0" smtClean="0"/>
              <a:t>2017</a:t>
            </a:r>
            <a:endParaRPr lang="ro-RO" spc="-25" dirty="0"/>
          </a:p>
        </p:txBody>
      </p:sp>
      <p:sp>
        <p:nvSpPr>
          <p:cNvPr id="7" name="TextBox 6"/>
          <p:cNvSpPr txBox="1"/>
          <p:nvPr/>
        </p:nvSpPr>
        <p:spPr>
          <a:xfrm>
            <a:off x="527300" y="2070100"/>
            <a:ext cx="6508249" cy="600164"/>
          </a:xfrm>
          <a:prstGeom prst="rect">
            <a:avLst/>
          </a:prstGeom>
          <a:noFill/>
        </p:spPr>
        <p:txBody>
          <a:bodyPr wrap="square" rtlCol="0">
            <a:spAutoFit/>
          </a:bodyPr>
          <a:lstStyle/>
          <a:p>
            <a:r>
              <a:rPr lang="ro-RO" sz="1100" dirty="0" smtClean="0"/>
              <a:t>Entitățile de interes public pentru care am desfășurat auditul situațiilor financiare</a:t>
            </a:r>
          </a:p>
          <a:p>
            <a:endParaRPr lang="ro-RO" sz="1100" dirty="0" smtClean="0"/>
          </a:p>
          <a:p>
            <a:endParaRPr lang="ro-RO" sz="1100" dirty="0"/>
          </a:p>
        </p:txBody>
      </p:sp>
      <p:graphicFrame>
        <p:nvGraphicFramePr>
          <p:cNvPr id="8" name="Table 7"/>
          <p:cNvGraphicFramePr>
            <a:graphicFrameLocks noGrp="1"/>
          </p:cNvGraphicFramePr>
          <p:nvPr>
            <p:extLst>
              <p:ext uri="{D42A27DB-BD31-4B8C-83A1-F6EECF244321}">
                <p14:modId xmlns:p14="http://schemas.microsoft.com/office/powerpoint/2010/main" val="2962106912"/>
              </p:ext>
            </p:extLst>
          </p:nvPr>
        </p:nvGraphicFramePr>
        <p:xfrm>
          <a:off x="527298" y="2378164"/>
          <a:ext cx="6354322" cy="685800"/>
        </p:xfrm>
        <a:graphic>
          <a:graphicData uri="http://schemas.openxmlformats.org/drawingml/2006/table">
            <a:tbl>
              <a:tblPr firstRow="1" bandRow="1">
                <a:tableStyleId>{2D5ABB26-0587-4C30-8999-92F81FD0307C}</a:tableStyleId>
              </a:tblPr>
              <a:tblGrid>
                <a:gridCol w="3177161">
                  <a:extLst>
                    <a:ext uri="{9D8B030D-6E8A-4147-A177-3AD203B41FA5}">
                      <a16:colId xmlns:a16="http://schemas.microsoft.com/office/drawing/2014/main" val="20000"/>
                    </a:ext>
                  </a:extLst>
                </a:gridCol>
                <a:gridCol w="3177161">
                  <a:extLst>
                    <a:ext uri="{9D8B030D-6E8A-4147-A177-3AD203B41FA5}">
                      <a16:colId xmlns:a16="http://schemas.microsoft.com/office/drawing/2014/main" val="20001"/>
                    </a:ext>
                  </a:extLst>
                </a:gridCol>
              </a:tblGrid>
              <a:tr h="225336">
                <a:tc>
                  <a:txBody>
                    <a:bodyPr/>
                    <a:lstStyle/>
                    <a:p>
                      <a:r>
                        <a:rPr lang="ro-RO" sz="1100" b="1" noProof="0" dirty="0" smtClean="0"/>
                        <a:t>Denumire Societății</a:t>
                      </a:r>
                      <a:endParaRPr lang="ro-RO" sz="1100" b="1" noProof="0" dirty="0"/>
                    </a:p>
                  </a:txBody>
                  <a:tcPr/>
                </a:tc>
                <a:tc>
                  <a:txBody>
                    <a:bodyPr/>
                    <a:lstStyle/>
                    <a:p>
                      <a:r>
                        <a:rPr lang="ro-RO" sz="1100" b="1" noProof="0" dirty="0" smtClean="0"/>
                        <a:t>Tipul angajamentului</a:t>
                      </a:r>
                      <a:endParaRPr lang="ro-RO" sz="1100" b="1" noProof="0" dirty="0"/>
                    </a:p>
                  </a:txBody>
                  <a:tcPr/>
                </a:tc>
                <a:extLst>
                  <a:ext uri="{0D108BD9-81ED-4DB2-BD59-A6C34878D82A}">
                    <a16:rowId xmlns:a16="http://schemas.microsoft.com/office/drawing/2014/main" val="10000"/>
                  </a:ext>
                </a:extLst>
              </a:tr>
              <a:tr h="370840">
                <a:tc>
                  <a:txBody>
                    <a:bodyPr/>
                    <a:lstStyle/>
                    <a:p>
                      <a:r>
                        <a:rPr lang="ro-RO" sz="1100" noProof="0" dirty="0" smtClean="0"/>
                        <a:t>BC</a:t>
                      </a:r>
                      <a:r>
                        <a:rPr lang="ro-RO" sz="1100" baseline="0" noProof="0" dirty="0" smtClean="0"/>
                        <a:t> Moldinconbank SA</a:t>
                      </a:r>
                    </a:p>
                    <a:p>
                      <a:r>
                        <a:rPr lang="ro-RO" sz="1100" b="0" i="0" noProof="0" dirty="0" smtClean="0">
                          <a:solidFill>
                            <a:schemeClr val="tx1"/>
                          </a:solidFill>
                          <a:effectLst/>
                          <a:latin typeface="+mn-lt"/>
                          <a:ea typeface="+mn-ea"/>
                          <a:cs typeface="+mn-cs"/>
                        </a:rPr>
                        <a:t>B.C. Victoriabank S.A.</a:t>
                      </a:r>
                      <a:endParaRPr lang="ro-RO" sz="1100" noProof="0" dirty="0"/>
                    </a:p>
                  </a:txBody>
                  <a:tcPr/>
                </a:tc>
                <a:tc>
                  <a:txBody>
                    <a:bodyPr/>
                    <a:lstStyle/>
                    <a:p>
                      <a:r>
                        <a:rPr lang="ro-RO" sz="1100" noProof="0" dirty="0" smtClean="0"/>
                        <a:t>Auditul situațiilor financiare întocmite</a:t>
                      </a:r>
                      <a:r>
                        <a:rPr lang="ro-RO" sz="1100" baseline="0" noProof="0" dirty="0" smtClean="0"/>
                        <a:t> in conformitate cu IFRS, audit obligatoriu</a:t>
                      </a:r>
                      <a:endParaRPr lang="ro-RO" sz="1100" noProof="0"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508401" y="3125338"/>
            <a:ext cx="6508249" cy="600164"/>
          </a:xfrm>
          <a:prstGeom prst="rect">
            <a:avLst/>
          </a:prstGeom>
          <a:noFill/>
        </p:spPr>
        <p:txBody>
          <a:bodyPr wrap="square" rtlCol="0">
            <a:spAutoFit/>
          </a:bodyPr>
          <a:lstStyle/>
          <a:p>
            <a:r>
              <a:rPr lang="ro-RO" sz="1100" b="1" dirty="0" smtClean="0"/>
              <a:t>Informații generale despre Moore Stephens KSC</a:t>
            </a:r>
          </a:p>
          <a:p>
            <a:endParaRPr lang="ro-RO" sz="1100" b="1" dirty="0" smtClean="0"/>
          </a:p>
          <a:p>
            <a:endParaRPr lang="ro-RO" sz="1100" dirty="0"/>
          </a:p>
        </p:txBody>
      </p:sp>
      <p:graphicFrame>
        <p:nvGraphicFramePr>
          <p:cNvPr id="4" name="Table 3"/>
          <p:cNvGraphicFramePr>
            <a:graphicFrameLocks noGrp="1"/>
          </p:cNvGraphicFramePr>
          <p:nvPr>
            <p:extLst>
              <p:ext uri="{D42A27DB-BD31-4B8C-83A1-F6EECF244321}">
                <p14:modId xmlns:p14="http://schemas.microsoft.com/office/powerpoint/2010/main" val="3857687242"/>
              </p:ext>
            </p:extLst>
          </p:nvPr>
        </p:nvGraphicFramePr>
        <p:xfrm>
          <a:off x="600225" y="3529383"/>
          <a:ext cx="6324600" cy="6550846"/>
        </p:xfrm>
        <a:graphic>
          <a:graphicData uri="http://schemas.openxmlformats.org/drawingml/2006/table">
            <a:tbl>
              <a:tblPr firstRow="1" bandRow="1"/>
              <a:tblGrid>
                <a:gridCol w="3271764">
                  <a:extLst>
                    <a:ext uri="{9D8B030D-6E8A-4147-A177-3AD203B41FA5}">
                      <a16:colId xmlns:a16="http://schemas.microsoft.com/office/drawing/2014/main" val="20000"/>
                    </a:ext>
                  </a:extLst>
                </a:gridCol>
                <a:gridCol w="3052836">
                  <a:extLst>
                    <a:ext uri="{9D8B030D-6E8A-4147-A177-3AD203B41FA5}">
                      <a16:colId xmlns:a16="http://schemas.microsoft.com/office/drawing/2014/main" val="20001"/>
                    </a:ext>
                  </a:extLst>
                </a:gridCol>
              </a:tblGrid>
              <a:tr h="108803">
                <a:tc>
                  <a:txBody>
                    <a:bodyPr/>
                    <a:lstStyle/>
                    <a:p>
                      <a:pPr algn="l" fontAlgn="ctr"/>
                      <a:r>
                        <a:rPr lang="ro-RO" sz="1100" b="0" i="0" u="none" strike="noStrike" noProof="0" dirty="0" smtClean="0">
                          <a:solidFill>
                            <a:srgbClr val="000000"/>
                          </a:solidFill>
                          <a:effectLst/>
                          <a:latin typeface="+mj-lt"/>
                        </a:rPr>
                        <a:t>Administratori:</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Elena Panainte, Andrei Marius Stan</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00"/>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01"/>
                  </a:ext>
                </a:extLst>
              </a:tr>
              <a:tr h="108803">
                <a:tc>
                  <a:txBody>
                    <a:bodyPr/>
                    <a:lstStyle/>
                    <a:p>
                      <a:pPr marL="0" indent="0" algn="l" fontAlgn="ctr"/>
                      <a:r>
                        <a:rPr lang="ro-RO" sz="1100" b="0" i="0" u="none" strike="noStrike" noProof="0" dirty="0" smtClean="0">
                          <a:solidFill>
                            <a:srgbClr val="000000"/>
                          </a:solidFill>
                          <a:effectLst/>
                          <a:latin typeface="+mj-lt"/>
                        </a:rPr>
                        <a:t>Număr de identificare (IDNO)</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1004600066436    </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02"/>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03"/>
                  </a:ext>
                </a:extLst>
              </a:tr>
              <a:tr h="108803">
                <a:tc>
                  <a:txBody>
                    <a:bodyPr/>
                    <a:lstStyle/>
                    <a:p>
                      <a:pPr algn="l" fontAlgn="ctr"/>
                      <a:r>
                        <a:rPr lang="ro-RO" sz="1100" b="0" i="0" u="none" strike="noStrike" noProof="0" dirty="0" smtClean="0">
                          <a:solidFill>
                            <a:srgbClr val="000000"/>
                          </a:solidFill>
                          <a:effectLst/>
                          <a:latin typeface="+mj-lt"/>
                        </a:rPr>
                        <a:t>Licența</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A MM II Nr. 052414</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04"/>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05"/>
                  </a:ext>
                </a:extLst>
              </a:tr>
              <a:tr h="108803">
                <a:tc>
                  <a:txBody>
                    <a:bodyPr/>
                    <a:lstStyle/>
                    <a:p>
                      <a:pPr algn="l" fontAlgn="ctr"/>
                      <a:r>
                        <a:rPr lang="ro-RO" sz="1100" b="0" i="0" u="none" strike="noStrike" noProof="0" dirty="0" smtClean="0">
                          <a:solidFill>
                            <a:srgbClr val="000000"/>
                          </a:solidFill>
                          <a:effectLst/>
                          <a:latin typeface="+mj-lt"/>
                        </a:rPr>
                        <a:t>Apartenenta la organizații profesionale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ACAP</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06"/>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07"/>
                  </a:ext>
                </a:extLst>
              </a:tr>
              <a:tr h="108803">
                <a:tc>
                  <a:txBody>
                    <a:bodyPr/>
                    <a:lstStyle/>
                    <a:p>
                      <a:pPr algn="l" fontAlgn="ctr"/>
                      <a:r>
                        <a:rPr lang="ro-RO" sz="1100" b="0" i="0" u="none" strike="noStrike" noProof="0" dirty="0" smtClean="0">
                          <a:solidFill>
                            <a:srgbClr val="000000"/>
                          </a:solidFill>
                          <a:effectLst/>
                          <a:latin typeface="+mj-lt"/>
                        </a:rPr>
                        <a:t>Apartenenta la rețele internaționale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Moore Stephens International </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08"/>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09"/>
                  </a:ext>
                </a:extLst>
              </a:tr>
              <a:tr h="108803">
                <a:tc>
                  <a:txBody>
                    <a:bodyPr/>
                    <a:lstStyle/>
                    <a:p>
                      <a:pPr algn="l" fontAlgn="ctr"/>
                      <a:r>
                        <a:rPr lang="ro-RO" sz="1100" b="0" i="0" u="none" strike="noStrike" noProof="0" dirty="0" smtClean="0">
                          <a:solidFill>
                            <a:srgbClr val="000000"/>
                          </a:solidFill>
                          <a:effectLst/>
                          <a:latin typeface="+mj-lt"/>
                        </a:rPr>
                        <a:t>Certificări</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ACCA, CISA, CRISC, </a:t>
                      </a:r>
                      <a:r>
                        <a:rPr lang="ro-RO" sz="1100" b="0" i="0" u="none" strike="noStrike" noProof="0" dirty="0" err="1" smtClean="0">
                          <a:solidFill>
                            <a:srgbClr val="000000"/>
                          </a:solidFill>
                          <a:effectLst/>
                          <a:latin typeface="+mj-lt"/>
                        </a:rPr>
                        <a:t>Togaf</a:t>
                      </a:r>
                      <a:r>
                        <a:rPr lang="ro-RO" sz="1100" b="0" i="0" u="none" strike="noStrike" noProof="0" dirty="0" smtClean="0">
                          <a:solidFill>
                            <a:srgbClr val="000000"/>
                          </a:solidFill>
                          <a:effectLst/>
                          <a:latin typeface="+mj-lt"/>
                        </a:rPr>
                        <a:t>, ITILF</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10"/>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11"/>
                  </a:ext>
                </a:extLst>
              </a:tr>
              <a:tr h="108803">
                <a:tc>
                  <a:txBody>
                    <a:bodyPr/>
                    <a:lstStyle/>
                    <a:p>
                      <a:pPr algn="l" fontAlgn="ctr"/>
                      <a:r>
                        <a:rPr lang="ro-RO" sz="1100" b="0" i="0" u="none" strike="noStrike" noProof="0" dirty="0" smtClean="0">
                          <a:solidFill>
                            <a:srgbClr val="000000"/>
                          </a:solidFill>
                          <a:effectLst/>
                          <a:latin typeface="+mj-lt"/>
                        </a:rPr>
                        <a:t>Număr de angajați</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12 persoane – departament audit</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12"/>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13"/>
                  </a:ext>
                </a:extLst>
              </a:tr>
              <a:tr h="108803">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4 persoane – departament administrativ</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14"/>
                  </a:ext>
                </a:extLst>
              </a:tr>
              <a:tr h="108803">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Total: 16 persoane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15"/>
                  </a:ext>
                </a:extLst>
              </a:tr>
              <a:tr h="108803">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ct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16"/>
                  </a:ext>
                </a:extLst>
              </a:tr>
              <a:tr h="108803">
                <a:tc>
                  <a:txBody>
                    <a:bodyPr/>
                    <a:lstStyle/>
                    <a:p>
                      <a:pPr algn="l" fontAlgn="ctr"/>
                      <a:r>
                        <a:rPr lang="ro-RO" sz="1100" b="0" i="0" u="none" strike="noStrike" noProof="0" dirty="0" smtClean="0">
                          <a:solidFill>
                            <a:srgbClr val="000000"/>
                          </a:solidFill>
                          <a:effectLst/>
                          <a:latin typeface="+mj-lt"/>
                        </a:rPr>
                        <a:t>Număr de stagiari</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17"/>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18"/>
                  </a:ext>
                </a:extLst>
              </a:tr>
              <a:tr h="652820">
                <a:tc>
                  <a:txBody>
                    <a:bodyPr/>
                    <a:lstStyle/>
                    <a:p>
                      <a:pPr algn="l" fontAlgn="ctr"/>
                      <a:r>
                        <a:rPr lang="ro-RO" sz="1100" b="0" i="0" u="none" strike="noStrike" noProof="0" dirty="0" smtClean="0">
                          <a:solidFill>
                            <a:srgbClr val="000000"/>
                          </a:solidFill>
                          <a:effectLst/>
                          <a:latin typeface="+mj-lt"/>
                        </a:rPr>
                        <a:t>Număr de angajați care dețin licența de auditor statutar in R. Moldova</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just" fontAlgn="ctr"/>
                      <a:r>
                        <a:rPr lang="ro-RO" sz="1100" b="0" i="0" u="none" strike="noStrike" noProof="0" dirty="0" smtClean="0">
                          <a:solidFill>
                            <a:srgbClr val="000000"/>
                          </a:solidFill>
                          <a:effectLst/>
                          <a:latin typeface="+mj-lt"/>
                        </a:rPr>
                        <a:t>2 persoane (Panainte Elena certificatul pentru auditul general Seria AG nr: 000278 eliberat 15.04.2011 </a:t>
                      </a:r>
                      <a:r>
                        <a:rPr lang="ro-RO" sz="1100" b="0" i="0" u="none" strike="noStrike" noProof="0" dirty="0" err="1" smtClean="0">
                          <a:solidFill>
                            <a:srgbClr val="000000"/>
                          </a:solidFill>
                          <a:effectLst/>
                          <a:latin typeface="+mj-lt"/>
                        </a:rPr>
                        <a:t>şi</a:t>
                      </a:r>
                      <a:r>
                        <a:rPr lang="ro-RO" sz="1100" b="0" i="0" u="none" strike="noStrike" noProof="0" dirty="0" smtClean="0">
                          <a:solidFill>
                            <a:srgbClr val="000000"/>
                          </a:solidFill>
                          <a:effectLst/>
                          <a:latin typeface="+mj-lt"/>
                        </a:rPr>
                        <a:t> certificatul pentru auditul instituțiilor financiare Seria AIF nr: 0016 eliberat 24.08.2012, </a:t>
                      </a:r>
                      <a:r>
                        <a:rPr lang="ro-RO" sz="1100" b="0" i="0" u="none" strike="noStrike" noProof="0" dirty="0" err="1" smtClean="0">
                          <a:solidFill>
                            <a:srgbClr val="000000"/>
                          </a:solidFill>
                          <a:effectLst/>
                          <a:latin typeface="+mj-lt"/>
                        </a:rPr>
                        <a:t>Benderschi</a:t>
                      </a:r>
                      <a:r>
                        <a:rPr lang="ro-RO" sz="1100" b="0" i="0" u="none" strike="noStrike" noProof="0" dirty="0" smtClean="0">
                          <a:solidFill>
                            <a:srgbClr val="000000"/>
                          </a:solidFill>
                          <a:effectLst/>
                          <a:latin typeface="+mj-lt"/>
                        </a:rPr>
                        <a:t> Vasile certificatul pentru auditul general Seria AG nr: 000121 eliberat 08.02.2008)</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19"/>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20"/>
                  </a:ext>
                </a:extLst>
              </a:tr>
              <a:tr h="108803">
                <a:tc>
                  <a:txBody>
                    <a:bodyPr/>
                    <a:lstStyle/>
                    <a:p>
                      <a:pPr algn="l" fontAlgn="ctr"/>
                      <a:r>
                        <a:rPr lang="ro-RO" sz="1100" b="0" i="0" u="none" strike="noStrike" noProof="0" dirty="0" smtClean="0">
                          <a:solidFill>
                            <a:srgbClr val="000000"/>
                          </a:solidFill>
                          <a:effectLst/>
                          <a:latin typeface="+mj-lt"/>
                        </a:rPr>
                        <a:t>Număr de angajați incluși in licența activității de audit</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2 persoane (Panainte Elena, </a:t>
                      </a:r>
                      <a:r>
                        <a:rPr lang="ro-RO" sz="1100" b="0" i="0" u="none" strike="noStrike" noProof="0" dirty="0" err="1" smtClean="0">
                          <a:solidFill>
                            <a:srgbClr val="000000"/>
                          </a:solidFill>
                          <a:effectLst/>
                          <a:latin typeface="+mj-lt"/>
                        </a:rPr>
                        <a:t>Benderschi</a:t>
                      </a:r>
                      <a:r>
                        <a:rPr lang="ro-RO" sz="1100" b="0" i="0" u="none" strike="noStrike" noProof="0" dirty="0" smtClean="0">
                          <a:solidFill>
                            <a:srgbClr val="000000"/>
                          </a:solidFill>
                          <a:effectLst/>
                          <a:latin typeface="+mj-lt"/>
                        </a:rPr>
                        <a:t> Vasile)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21"/>
                  </a:ext>
                </a:extLst>
              </a:tr>
              <a:tr h="162117">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22"/>
                  </a:ext>
                </a:extLst>
              </a:tr>
              <a:tr h="217607">
                <a:tc>
                  <a:txBody>
                    <a:bodyPr/>
                    <a:lstStyle/>
                    <a:p>
                      <a:pPr algn="l" fontAlgn="ctr"/>
                      <a:r>
                        <a:rPr lang="ro-RO" sz="1100" b="0" i="0" u="none" strike="noStrike" noProof="0" dirty="0" smtClean="0">
                          <a:solidFill>
                            <a:srgbClr val="000000"/>
                          </a:solidFill>
                          <a:effectLst/>
                          <a:latin typeface="+mj-lt"/>
                        </a:rPr>
                        <a:t>Număr de angajați care dețin calificări internaționale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just" fontAlgn="ctr"/>
                      <a:r>
                        <a:rPr lang="ro-RO" sz="1100" b="0" i="0" u="none" strike="noStrike" noProof="0" dirty="0" smtClean="0">
                          <a:solidFill>
                            <a:srgbClr val="000000"/>
                          </a:solidFill>
                          <a:effectLst/>
                          <a:latin typeface="+mj-lt"/>
                        </a:rPr>
                        <a:t>2 persoane (Stan Andrei-Marius - ACCA, CAFR, Panainte Elena - ACCA)</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23"/>
                  </a:ext>
                </a:extLst>
              </a:tr>
              <a:tr h="108803">
                <a:tc>
                  <a:txBody>
                    <a:bodyPr/>
                    <a:lstStyle/>
                    <a:p>
                      <a:pPr algn="l" fontAlgn="ct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just" fontAlgn="ct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24"/>
                  </a:ext>
                </a:extLst>
              </a:tr>
              <a:tr h="292681">
                <a:tc>
                  <a:txBody>
                    <a:bodyPr/>
                    <a:lstStyle/>
                    <a:p>
                      <a:pPr algn="l" fontAlgn="b"/>
                      <a:r>
                        <a:rPr lang="ro-RO" sz="1100" b="0" i="0" u="none" strike="noStrike" noProof="0" dirty="0" smtClean="0">
                          <a:solidFill>
                            <a:srgbClr val="000000"/>
                          </a:solidFill>
                          <a:effectLst/>
                          <a:latin typeface="+mj-lt"/>
                        </a:rPr>
                        <a:t>Informație privind instruirea profesională</a:t>
                      </a:r>
                      <a:br>
                        <a:rPr lang="ro-RO" sz="1100" b="0" i="0" u="none" strike="noStrike" noProof="0" dirty="0" smtClean="0">
                          <a:solidFill>
                            <a:srgbClr val="000000"/>
                          </a:solidFill>
                          <a:effectLst/>
                          <a:latin typeface="+mj-lt"/>
                        </a:rPr>
                      </a:br>
                      <a:r>
                        <a:rPr lang="ro-RO" sz="1100" b="0" i="0" u="none" strike="noStrike" noProof="0" dirty="0" smtClean="0">
                          <a:solidFill>
                            <a:srgbClr val="000000"/>
                          </a:solidFill>
                          <a:effectLst/>
                          <a:latin typeface="+mj-lt"/>
                        </a:rPr>
                        <a:t>continuă a auditorilor salariați ai societății de audit            </a:t>
                      </a:r>
                      <a:br>
                        <a:rPr lang="ro-RO" sz="1100" b="0" i="0" u="none" strike="noStrike" noProof="0" dirty="0" smtClean="0">
                          <a:solidFill>
                            <a:srgbClr val="000000"/>
                          </a:solidFill>
                          <a:effectLst/>
                          <a:latin typeface="+mj-lt"/>
                        </a:rPr>
                      </a:br>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just" fontAlgn="ctr"/>
                      <a:r>
                        <a:rPr lang="ro-RO" sz="1100" b="0" i="0" u="none" strike="noStrike" noProof="0" dirty="0" smtClean="0">
                          <a:solidFill>
                            <a:srgbClr val="000000"/>
                          </a:solidFill>
                          <a:effectLst/>
                          <a:latin typeface="+mj-lt"/>
                        </a:rPr>
                        <a:t>2 persoane (Panainte Elena, </a:t>
                      </a:r>
                      <a:r>
                        <a:rPr lang="ro-RO" sz="1100" b="0" i="0" u="none" strike="noStrike" noProof="0" dirty="0" err="1" smtClean="0">
                          <a:solidFill>
                            <a:srgbClr val="000000"/>
                          </a:solidFill>
                          <a:effectLst/>
                          <a:latin typeface="+mj-lt"/>
                        </a:rPr>
                        <a:t>Benderschi</a:t>
                      </a:r>
                      <a:r>
                        <a:rPr lang="ro-RO" sz="1100" b="0" i="0" u="none" strike="noStrike" noProof="0" dirty="0" smtClean="0">
                          <a:solidFill>
                            <a:srgbClr val="000000"/>
                          </a:solidFill>
                          <a:effectLst/>
                          <a:latin typeface="+mj-lt"/>
                        </a:rPr>
                        <a:t> Vasile)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25"/>
                  </a:ext>
                </a:extLst>
              </a:tr>
              <a:tr h="190406">
                <a:tc>
                  <a:txBody>
                    <a:bodyPr/>
                    <a:lstStyle/>
                    <a:p>
                      <a:pPr algn="l" fontAlgn="b"/>
                      <a:endParaRPr lang="ro-RO" sz="1100" b="0" i="0" u="none" strike="noStrike" noProof="0" dirty="0">
                        <a:solidFill>
                          <a:srgbClr val="000000"/>
                        </a:solidFill>
                        <a:effectLst/>
                        <a:latin typeface="+mj-lt"/>
                      </a:endParaRPr>
                    </a:p>
                  </a:txBody>
                  <a:tcPr marL="5440" marR="5440" marT="5440" marB="0" anchor="b">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26"/>
                  </a:ext>
                </a:extLst>
              </a:tr>
              <a:tr h="108803">
                <a:tc>
                  <a:txBody>
                    <a:bodyPr/>
                    <a:lstStyle/>
                    <a:p>
                      <a:pPr algn="l" fontAlgn="ctr"/>
                      <a:r>
                        <a:rPr lang="ro-RO" sz="1100" b="0" i="0" u="none" strike="noStrike" noProof="0" dirty="0" smtClean="0">
                          <a:solidFill>
                            <a:srgbClr val="000000"/>
                          </a:solidFill>
                          <a:effectLst/>
                          <a:latin typeface="+mj-lt"/>
                        </a:rPr>
                        <a:t>Sisteme informaționale utilizate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err="1" smtClean="0">
                          <a:solidFill>
                            <a:srgbClr val="000000"/>
                          </a:solidFill>
                          <a:effectLst/>
                          <a:latin typeface="+mj-lt"/>
                        </a:rPr>
                        <a:t>CaseWare</a:t>
                      </a:r>
                      <a:r>
                        <a:rPr lang="ro-RO" sz="1100" b="0" i="0" u="none" strike="noStrike" noProof="0" dirty="0" smtClean="0">
                          <a:solidFill>
                            <a:srgbClr val="000000"/>
                          </a:solidFill>
                          <a:effectLst/>
                          <a:latin typeface="+mj-lt"/>
                        </a:rPr>
                        <a:t> International</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27"/>
                  </a:ext>
                </a:extLst>
              </a:tr>
              <a:tr h="162117">
                <a:tc>
                  <a:txBody>
                    <a:bodyPr/>
                    <a:lstStyle/>
                    <a:p>
                      <a:pPr algn="l" fontAlgn="ct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t"/>
                      <a:endParaRPr lang="ro-RO" sz="1100" b="0" i="0" u="none" strike="noStrike" noProof="0" dirty="0">
                        <a:solidFill>
                          <a:srgbClr val="000000"/>
                        </a:solidFill>
                        <a:effectLst/>
                        <a:latin typeface="+mj-lt"/>
                      </a:endParaRPr>
                    </a:p>
                  </a:txBody>
                  <a:tcPr marL="5440" marR="5440" marT="5440" marB="0">
                    <a:lnL>
                      <a:noFill/>
                    </a:lnL>
                    <a:lnR>
                      <a:noFill/>
                    </a:lnR>
                    <a:lnT>
                      <a:noFill/>
                    </a:lnT>
                    <a:lnB>
                      <a:noFill/>
                    </a:lnB>
                  </a:tcPr>
                </a:tc>
                <a:extLst>
                  <a:ext uri="{0D108BD9-81ED-4DB2-BD59-A6C34878D82A}">
                    <a16:rowId xmlns:a16="http://schemas.microsoft.com/office/drawing/2014/main" val="10028"/>
                  </a:ext>
                </a:extLst>
              </a:tr>
              <a:tr h="108803">
                <a:tc>
                  <a:txBody>
                    <a:bodyPr/>
                    <a:lstStyle/>
                    <a:p>
                      <a:pPr algn="l" fontAlgn="ctr"/>
                      <a:r>
                        <a:rPr lang="ro-RO" sz="1100" b="0" i="0" u="none" strike="noStrike" noProof="0" dirty="0" smtClean="0">
                          <a:solidFill>
                            <a:srgbClr val="000000"/>
                          </a:solidFill>
                          <a:effectLst/>
                          <a:latin typeface="+mj-lt"/>
                        </a:rPr>
                        <a:t>Limbi utilizate</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tc>
                  <a:txBody>
                    <a:bodyPr/>
                    <a:lstStyle/>
                    <a:p>
                      <a:pPr algn="l" fontAlgn="ctr"/>
                      <a:r>
                        <a:rPr lang="ro-RO" sz="1100" b="0" i="0" u="none" strike="noStrike" noProof="0" dirty="0" smtClean="0">
                          <a:solidFill>
                            <a:srgbClr val="000000"/>
                          </a:solidFill>
                          <a:effectLst/>
                          <a:latin typeface="+mj-lt"/>
                        </a:rPr>
                        <a:t>Limba Romana, Engleza, Rusa</a:t>
                      </a:r>
                      <a:endParaRPr lang="ro-RO" sz="1100" b="0" i="0" u="none" strike="noStrike" noProof="0" dirty="0">
                        <a:solidFill>
                          <a:srgbClr val="000000"/>
                        </a:solidFill>
                        <a:effectLst/>
                        <a:latin typeface="+mj-lt"/>
                      </a:endParaRPr>
                    </a:p>
                  </a:txBody>
                  <a:tcPr marL="5440" marR="5440" marT="5440" marB="0" anchor="ctr">
                    <a:lnL>
                      <a:noFill/>
                    </a:lnL>
                    <a:lnR>
                      <a:noFill/>
                    </a:lnR>
                    <a:lnT>
                      <a:noFill/>
                    </a:lnT>
                    <a:lnB>
                      <a:noFill/>
                    </a:lnB>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8537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01" y="1318280"/>
            <a:ext cx="6508249" cy="523220"/>
          </a:xfrm>
        </p:spPr>
        <p:txBody>
          <a:bodyPr/>
          <a:lstStyle/>
          <a:p>
            <a:r>
              <a:rPr lang="ro-RO" dirty="0" smtClean="0"/>
              <a:t>Declarația de independență</a:t>
            </a:r>
            <a:endParaRPr lang="ro-RO" dirty="0"/>
          </a:p>
        </p:txBody>
      </p:sp>
      <p:sp>
        <p:nvSpPr>
          <p:cNvPr id="3" name="Text Placeholder 2"/>
          <p:cNvSpPr>
            <a:spLocks noGrp="1"/>
          </p:cNvSpPr>
          <p:nvPr>
            <p:ph type="body" idx="1"/>
          </p:nvPr>
        </p:nvSpPr>
        <p:spPr>
          <a:xfrm>
            <a:off x="1949450" y="2622550"/>
            <a:ext cx="2362200" cy="4293483"/>
          </a:xfrm>
        </p:spPr>
        <p:txBody>
          <a:bodyPr/>
          <a:lstStyle/>
          <a:p>
            <a:pPr algn="just"/>
            <a:r>
              <a:rPr lang="ro-RO" sz="900" b="1" dirty="0" smtClean="0">
                <a:solidFill>
                  <a:srgbClr val="00B0F0"/>
                </a:solidFill>
              </a:rPr>
              <a:t>Declarație in legătura cu politicile firmei de audit privind independenta, care confirma, de asemenea, ca a avut loc o verificare interna a modului in care a fost respectata independenta;</a:t>
            </a:r>
          </a:p>
          <a:p>
            <a:pPr algn="just"/>
            <a:endParaRPr lang="ro-RO" sz="900" b="1" dirty="0" smtClean="0"/>
          </a:p>
          <a:p>
            <a:pPr algn="just"/>
            <a:r>
              <a:rPr lang="ro-RO" sz="900" dirty="0" smtClean="0"/>
              <a:t>Liniile directoare privind independenta companiei sunt localizate pe intranet, unde se găsesc si următoarele:</a:t>
            </a:r>
          </a:p>
          <a:p>
            <a:pPr algn="just"/>
            <a:endParaRPr lang="ro-RO" sz="900" dirty="0" smtClean="0"/>
          </a:p>
          <a:p>
            <a:pPr lvl="0" algn="just"/>
            <a:r>
              <a:rPr lang="ro-RO" sz="900" u="sng" dirty="0" smtClean="0"/>
              <a:t>Manualul de politici si proceduri</a:t>
            </a:r>
            <a:r>
              <a:rPr lang="ro-RO" sz="900" dirty="0" smtClean="0"/>
              <a:t> ce salarizează regulile ISA (Standardele Internaționale de Audit) si IFAC Codul de Etica pentru Profesioniști. Manualul este folosit ca prima resursa pentru documentare cu privire la întrebările legate de independenta.</a:t>
            </a:r>
          </a:p>
          <a:p>
            <a:pPr lvl="0" algn="just"/>
            <a:endParaRPr lang="ro-RO" sz="900" dirty="0" smtClean="0"/>
          </a:p>
          <a:p>
            <a:pPr lvl="0" algn="just"/>
            <a:r>
              <a:rPr lang="ro-RO" sz="900" u="sng" dirty="0" smtClean="0"/>
              <a:t>Baza de date</a:t>
            </a:r>
            <a:r>
              <a:rPr lang="ro-RO" sz="900" dirty="0" smtClean="0"/>
              <a:t> care conține o lista actualizata a tuturor entităților in cadrul cărora ni se interzice sa deținem orice interes financiar si si cu care nu putem avea o relație de afaceri / personala. Toți profesioniștii verifica lista in mod regulat pentru a avea confirmarea faptului ca participațiile lor financiare (participații, împrumuturi, etc) nu sunt in cadrul unor companii aflate pe lista. Profesioniștii trebuie sa verifice lista înainte de a achiziționa orice participații sau de a obține împrumuturi. Baza de date este monitorizata de Mângâind Partener. Pentru a facilita revizuirea, schimbările din lista (adăugirile si eliminările) sunt trimise lunar prin e-mail tuturor profesioniștilor.</a:t>
            </a:r>
          </a:p>
          <a:p>
            <a:pPr lvl="0" algn="just"/>
            <a:endParaRPr lang="ro-RO" sz="900" dirty="0"/>
          </a:p>
        </p:txBody>
      </p:sp>
      <p:sp>
        <p:nvSpPr>
          <p:cNvPr id="4" name="Text Placeholder 2"/>
          <p:cNvSpPr txBox="1">
            <a:spLocks/>
          </p:cNvSpPr>
          <p:nvPr/>
        </p:nvSpPr>
        <p:spPr>
          <a:xfrm>
            <a:off x="4692650" y="2644775"/>
            <a:ext cx="2209800" cy="360098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o-RO" sz="900" kern="0" dirty="0" smtClean="0"/>
              <a:t>In plus, alte masuri cheie ce fac parte din sistemul de control al calității independentei includ:</a:t>
            </a:r>
          </a:p>
          <a:p>
            <a:pPr algn="just"/>
            <a:endParaRPr lang="ro-RO" sz="900" kern="0" dirty="0" smtClean="0"/>
          </a:p>
          <a:p>
            <a:pPr marL="171450" indent="-171450" algn="just">
              <a:buFont typeface="Arial" panose="020B0604020202020204" pitchFamily="34" charset="0"/>
              <a:buChar char="•"/>
            </a:pPr>
            <a:r>
              <a:rPr lang="ro-RO" sz="900" kern="0" dirty="0" smtClean="0"/>
              <a:t>O confirmare online anuala de independenta, completata de toți profesioniștii si care sa includă întrebări referitoare la interese de natura financiara si relații de natura profesionala / personala cu entitățile restricționate;</a:t>
            </a:r>
          </a:p>
          <a:p>
            <a:pPr algn="just"/>
            <a:endParaRPr lang="ro-RO" sz="900" kern="0" dirty="0" smtClean="0"/>
          </a:p>
          <a:p>
            <a:pPr marL="171450" indent="-171450" algn="just">
              <a:buFont typeface="Arial" panose="020B0604020202020204" pitchFamily="34" charset="0"/>
              <a:buChar char="•"/>
            </a:pPr>
            <a:r>
              <a:rPr lang="ro-RO" sz="900" kern="0" dirty="0" smtClean="0"/>
              <a:t>Testarea confirmărilor de independenta ale partenerilor si managerilor înainte de acceptarea / reacceptarea fiecărei misiuni de audit;</a:t>
            </a:r>
          </a:p>
          <a:p>
            <a:pPr algn="just"/>
            <a:endParaRPr lang="ro-RO" sz="900" kern="0" dirty="0" smtClean="0"/>
          </a:p>
          <a:p>
            <a:pPr marL="171450" indent="-171450" algn="just">
              <a:buFont typeface="Arial" panose="020B0604020202020204" pitchFamily="34" charset="0"/>
              <a:buChar char="•"/>
            </a:pPr>
            <a:r>
              <a:rPr lang="ro-RO" sz="900" kern="0" dirty="0" smtClean="0"/>
              <a:t>Confirmări, corespondenta si chestionare anuale pentru uzul tuturor Firmelor Membre Moore Stephens;</a:t>
            </a:r>
          </a:p>
          <a:p>
            <a:pPr algn="just"/>
            <a:endParaRPr lang="ro-RO" sz="900" kern="0" dirty="0" smtClean="0"/>
          </a:p>
          <a:p>
            <a:pPr marL="171450" indent="-171450" algn="just">
              <a:buFont typeface="Arial" panose="020B0604020202020204" pitchFamily="34" charset="0"/>
              <a:buChar char="•"/>
            </a:pPr>
            <a:r>
              <a:rPr lang="ro-RO" sz="900" kern="0" dirty="0" smtClean="0"/>
              <a:t>Testarea indendententei daca Firma oferă alte servicii unui client, se are grija sa nu se îndeplinească si funcții de management sau sa se ia decizii de management.</a:t>
            </a:r>
          </a:p>
          <a:p>
            <a:pPr algn="just"/>
            <a:endParaRPr lang="ro-RO" sz="900" kern="0" dirty="0" smtClean="0"/>
          </a:p>
          <a:p>
            <a:pPr algn="just"/>
            <a:endParaRPr lang="ro-RO" sz="900" kern="0" dirty="0"/>
          </a:p>
        </p:txBody>
      </p:sp>
      <p:sp>
        <p:nvSpPr>
          <p:cNvPr id="5" name="object 116"/>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o-RO" dirty="0" smtClean="0"/>
              <a:t>1</a:t>
            </a:r>
            <a:r>
              <a:rPr lang="ru-RU" dirty="0" smtClean="0"/>
              <a:t>4</a:t>
            </a:r>
            <a:endParaRPr lang="ro-RO" dirty="0"/>
          </a:p>
        </p:txBody>
      </p:sp>
      <p:sp>
        <p:nvSpPr>
          <p:cNvPr id="6"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smtClean="0"/>
              <a:t>Declarația de Transparenta </a:t>
            </a:r>
            <a:r>
              <a:rPr lang="ro-RO" spc="-25" dirty="0" smtClean="0"/>
              <a:t>2017</a:t>
            </a:r>
            <a:endParaRPr lang="ro-RO" spc="-25" dirty="0"/>
          </a:p>
        </p:txBody>
      </p:sp>
      <p:graphicFrame>
        <p:nvGraphicFramePr>
          <p:cNvPr id="11" name="Table 10"/>
          <p:cNvGraphicFramePr>
            <a:graphicFrameLocks noGrp="1"/>
          </p:cNvGraphicFramePr>
          <p:nvPr>
            <p:extLst>
              <p:ext uri="{D42A27DB-BD31-4B8C-83A1-F6EECF244321}">
                <p14:modId xmlns:p14="http://schemas.microsoft.com/office/powerpoint/2010/main" val="3995264607"/>
              </p:ext>
            </p:extLst>
          </p:nvPr>
        </p:nvGraphicFramePr>
        <p:xfrm>
          <a:off x="1949450" y="8318500"/>
          <a:ext cx="5229228" cy="1045842"/>
        </p:xfrm>
        <a:graphic>
          <a:graphicData uri="http://schemas.openxmlformats.org/drawingml/2006/table">
            <a:tbl>
              <a:tblPr/>
              <a:tblGrid>
                <a:gridCol w="1404420">
                  <a:extLst>
                    <a:ext uri="{9D8B030D-6E8A-4147-A177-3AD203B41FA5}">
                      <a16:colId xmlns:a16="http://schemas.microsoft.com/office/drawing/2014/main" val="20000"/>
                    </a:ext>
                  </a:extLst>
                </a:gridCol>
                <a:gridCol w="478101">
                  <a:extLst>
                    <a:ext uri="{9D8B030D-6E8A-4147-A177-3AD203B41FA5}">
                      <a16:colId xmlns:a16="http://schemas.microsoft.com/office/drawing/2014/main" val="20001"/>
                    </a:ext>
                  </a:extLst>
                </a:gridCol>
                <a:gridCol w="478101">
                  <a:extLst>
                    <a:ext uri="{9D8B030D-6E8A-4147-A177-3AD203B41FA5}">
                      <a16:colId xmlns:a16="http://schemas.microsoft.com/office/drawing/2014/main" val="20002"/>
                    </a:ext>
                  </a:extLst>
                </a:gridCol>
                <a:gridCol w="478101">
                  <a:extLst>
                    <a:ext uri="{9D8B030D-6E8A-4147-A177-3AD203B41FA5}">
                      <a16:colId xmlns:a16="http://schemas.microsoft.com/office/drawing/2014/main" val="20003"/>
                    </a:ext>
                  </a:extLst>
                </a:gridCol>
                <a:gridCol w="478101">
                  <a:extLst>
                    <a:ext uri="{9D8B030D-6E8A-4147-A177-3AD203B41FA5}">
                      <a16:colId xmlns:a16="http://schemas.microsoft.com/office/drawing/2014/main" val="20004"/>
                    </a:ext>
                  </a:extLst>
                </a:gridCol>
                <a:gridCol w="478101">
                  <a:extLst>
                    <a:ext uri="{9D8B030D-6E8A-4147-A177-3AD203B41FA5}">
                      <a16:colId xmlns:a16="http://schemas.microsoft.com/office/drawing/2014/main" val="20005"/>
                    </a:ext>
                  </a:extLst>
                </a:gridCol>
                <a:gridCol w="478101">
                  <a:extLst>
                    <a:ext uri="{9D8B030D-6E8A-4147-A177-3AD203B41FA5}">
                      <a16:colId xmlns:a16="http://schemas.microsoft.com/office/drawing/2014/main" val="20006"/>
                    </a:ext>
                  </a:extLst>
                </a:gridCol>
                <a:gridCol w="478101">
                  <a:extLst>
                    <a:ext uri="{9D8B030D-6E8A-4147-A177-3AD203B41FA5}">
                      <a16:colId xmlns:a16="http://schemas.microsoft.com/office/drawing/2014/main" val="20007"/>
                    </a:ext>
                  </a:extLst>
                </a:gridCol>
                <a:gridCol w="478101">
                  <a:extLst>
                    <a:ext uri="{9D8B030D-6E8A-4147-A177-3AD203B41FA5}">
                      <a16:colId xmlns:a16="http://schemas.microsoft.com/office/drawing/2014/main" val="20008"/>
                    </a:ext>
                  </a:extLst>
                </a:gridCol>
              </a:tblGrid>
              <a:tr h="149406">
                <a:tc>
                  <a:txBody>
                    <a:bodyPr/>
                    <a:lstStyle/>
                    <a:p>
                      <a:pPr algn="l" fontAlgn="ctr"/>
                      <a:r>
                        <a:rPr lang="it-IT" sz="900" b="0" i="0" u="sng" strike="noStrike">
                          <a:solidFill>
                            <a:srgbClr val="000000"/>
                          </a:solidFill>
                          <a:effectLst/>
                          <a:latin typeface="Calibri" panose="020F0502020204030204" pitchFamily="34" charset="0"/>
                        </a:rPr>
                        <a:t>26 aprilie 2018</a:t>
                      </a:r>
                      <a:endParaRPr lang="en-US" sz="900" b="0" i="0" u="sng" strike="noStrike">
                        <a:solidFill>
                          <a:srgbClr val="000000"/>
                        </a:solidFill>
                        <a:effectLst/>
                        <a:latin typeface="Calibri" panose="020F0502020204030204" pitchFamily="34" charset="0"/>
                      </a:endParaRPr>
                    </a:p>
                  </a:txBody>
                  <a:tcPr marL="134466" marR="7470" marT="747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extLst>
                  <a:ext uri="{0D108BD9-81ED-4DB2-BD59-A6C34878D82A}">
                    <a16:rowId xmlns:a16="http://schemas.microsoft.com/office/drawing/2014/main" val="10000"/>
                  </a:ext>
                </a:extLst>
              </a:tr>
              <a:tr h="149406">
                <a:tc>
                  <a:txBody>
                    <a:bodyPr/>
                    <a:lstStyle/>
                    <a:p>
                      <a:pPr algn="l" fontAlgn="ctr"/>
                      <a:r>
                        <a:rPr lang="it-IT" sz="700" b="0" i="0" u="none" strike="noStrike">
                          <a:solidFill>
                            <a:srgbClr val="000000"/>
                          </a:solidFill>
                          <a:effectLst/>
                          <a:latin typeface="Calibri" panose="020F0502020204030204" pitchFamily="34" charset="0"/>
                        </a:rPr>
                        <a:t>(data întocmirii)</a:t>
                      </a:r>
                      <a:endParaRPr lang="en-US" sz="700" b="0" i="0" u="none" strike="noStrike">
                        <a:solidFill>
                          <a:srgbClr val="000000"/>
                        </a:solidFill>
                        <a:effectLst/>
                        <a:latin typeface="Calibri" panose="020F0502020204030204" pitchFamily="34" charset="0"/>
                      </a:endParaRPr>
                    </a:p>
                  </a:txBody>
                  <a:tcPr marL="134466" marR="7470" marT="747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extLst>
                  <a:ext uri="{0D108BD9-81ED-4DB2-BD59-A6C34878D82A}">
                    <a16:rowId xmlns:a16="http://schemas.microsoft.com/office/drawing/2014/main" val="10001"/>
                  </a:ext>
                </a:extLst>
              </a:tr>
              <a:tr h="149406">
                <a:tc>
                  <a:txBody>
                    <a:bodyPr/>
                    <a:lstStyle/>
                    <a:p>
                      <a:pPr algn="l" fontAlgn="ctr"/>
                      <a:endParaRPr lang="en-US" sz="500" b="0" i="0" u="none" strike="noStrike">
                        <a:solidFill>
                          <a:srgbClr val="000000"/>
                        </a:solidFill>
                        <a:effectLst/>
                        <a:latin typeface="Calibri" panose="020F0502020204030204" pitchFamily="34" charset="0"/>
                      </a:endParaRPr>
                    </a:p>
                  </a:txBody>
                  <a:tcPr marL="7470" marR="7470" marT="747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extLst>
                  <a:ext uri="{0D108BD9-81ED-4DB2-BD59-A6C34878D82A}">
                    <a16:rowId xmlns:a16="http://schemas.microsoft.com/office/drawing/2014/main" val="10002"/>
                  </a:ext>
                </a:extLst>
              </a:tr>
              <a:tr h="149406">
                <a:tc>
                  <a:txBody>
                    <a:bodyPr/>
                    <a:lstStyle/>
                    <a:p>
                      <a:pPr algn="l" fontAlgn="ctr"/>
                      <a:r>
                        <a:rPr lang="ro-RO" sz="900" b="0" i="0" u="sng" strike="noStrike">
                          <a:solidFill>
                            <a:srgbClr val="000000"/>
                          </a:solidFill>
                          <a:effectLst/>
                          <a:latin typeface="Calibri" panose="020F0502020204030204" pitchFamily="34" charset="0"/>
                        </a:rPr>
                        <a:t>Elena Panainte</a:t>
                      </a:r>
                      <a:endParaRPr lang="en-US" sz="900" b="0" i="0" u="sng" strike="noStrike">
                        <a:solidFill>
                          <a:srgbClr val="000000"/>
                        </a:solidFill>
                        <a:effectLst/>
                        <a:latin typeface="Calibri" panose="020F0502020204030204" pitchFamily="34" charset="0"/>
                      </a:endParaRPr>
                    </a:p>
                  </a:txBody>
                  <a:tcPr marL="134466" marR="7470" marT="747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gridSpan="3">
                  <a:txBody>
                    <a:bodyPr/>
                    <a:lstStyle/>
                    <a:p>
                      <a:pPr algn="l" fontAlgn="ctr"/>
                      <a:r>
                        <a:rPr lang="it-IT" sz="900" b="0" i="0" u="sng" strike="noStrike">
                          <a:solidFill>
                            <a:srgbClr val="000000"/>
                          </a:solidFill>
                          <a:effectLst/>
                          <a:latin typeface="Calibri" panose="020F0502020204030204" pitchFamily="34" charset="0"/>
                        </a:rPr>
                        <a:t>Administrator</a:t>
                      </a:r>
                      <a:r>
                        <a:rPr lang="it-IT" sz="900" b="0" i="0" u="none" strike="noStrike">
                          <a:solidFill>
                            <a:srgbClr val="000000"/>
                          </a:solidFill>
                          <a:effectLst/>
                          <a:latin typeface="Calibri" panose="020F0502020204030204" pitchFamily="34" charset="0"/>
                        </a:rPr>
                        <a:t>                      </a:t>
                      </a:r>
                      <a:r>
                        <a:rPr lang="it-IT" sz="900" b="0" i="0" u="sng" strike="noStrike">
                          <a:solidFill>
                            <a:srgbClr val="000000"/>
                          </a:solidFill>
                          <a:effectLst/>
                          <a:latin typeface="Calibri" panose="020F0502020204030204" pitchFamily="34" charset="0"/>
                        </a:rPr>
                        <a:t> </a:t>
                      </a:r>
                      <a:endParaRPr lang="en-US" sz="900" b="0" i="0" u="sng" strike="noStrike">
                        <a:solidFill>
                          <a:srgbClr val="000000"/>
                        </a:solidFill>
                        <a:effectLst/>
                        <a:latin typeface="Calibri" panose="020F0502020204030204" pitchFamily="34" charset="0"/>
                      </a:endParaRPr>
                    </a:p>
                  </a:txBody>
                  <a:tcPr marL="7470" marR="7470" marT="747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l" fontAlgn="ctr"/>
                      <a:r>
                        <a:rPr lang="en-US" sz="700" b="0" i="0" u="sng" strike="noStrike">
                          <a:solidFill>
                            <a:srgbClr val="000000"/>
                          </a:solidFill>
                          <a:effectLst/>
                          <a:latin typeface="Calibri" panose="020F0502020204030204" pitchFamily="34" charset="0"/>
                        </a:rPr>
                        <a:t>(semnătura conducătorului)</a:t>
                      </a:r>
                    </a:p>
                  </a:txBody>
                  <a:tcPr marL="7470" marR="7470" marT="747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49406">
                <a:tc gridSpan="2">
                  <a:txBody>
                    <a:bodyPr/>
                    <a:lstStyle/>
                    <a:p>
                      <a:pPr algn="l" fontAlgn="ctr"/>
                      <a:r>
                        <a:rPr lang="it-IT" sz="700" b="0" i="0" u="none" strike="noStrike">
                          <a:solidFill>
                            <a:srgbClr val="000000"/>
                          </a:solidFill>
                          <a:effectLst/>
                          <a:latin typeface="Calibri" panose="020F0502020204030204" pitchFamily="34" charset="0"/>
                        </a:rPr>
                        <a:t>(numele, prenumele conducatorului)</a:t>
                      </a:r>
                      <a:endParaRPr lang="en-US" sz="700" b="0" i="0" u="none" strike="noStrike">
                        <a:solidFill>
                          <a:srgbClr val="000000"/>
                        </a:solidFill>
                        <a:effectLst/>
                        <a:latin typeface="Calibri" panose="020F0502020204030204" pitchFamily="34" charset="0"/>
                      </a:endParaRPr>
                    </a:p>
                  </a:txBody>
                  <a:tcPr marL="134466" marR="7470" marT="7470" marB="0" anchor="ctr">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ctr"/>
                      <a:r>
                        <a:rPr lang="it-IT" sz="700" b="0" i="0" u="none" strike="noStrike">
                          <a:solidFill>
                            <a:srgbClr val="000000"/>
                          </a:solidFill>
                          <a:effectLst/>
                          <a:latin typeface="Calibri" panose="020F0502020204030204" pitchFamily="34" charset="0"/>
                        </a:rPr>
                        <a:t>(functia)</a:t>
                      </a:r>
                      <a:endParaRPr lang="en-US" sz="700" b="0" i="0" u="none" strike="noStrike">
                        <a:solidFill>
                          <a:srgbClr val="000000"/>
                        </a:solidFill>
                        <a:effectLst/>
                        <a:latin typeface="Calibri" panose="020F0502020204030204" pitchFamily="34" charset="0"/>
                      </a:endParaRPr>
                    </a:p>
                  </a:txBody>
                  <a:tcPr marL="7470" marR="7470" marT="747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extLst>
                  <a:ext uri="{0D108BD9-81ED-4DB2-BD59-A6C34878D82A}">
                    <a16:rowId xmlns:a16="http://schemas.microsoft.com/office/drawing/2014/main" val="10004"/>
                  </a:ext>
                </a:extLst>
              </a:tr>
              <a:tr h="149406">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extLst>
                  <a:ext uri="{0D108BD9-81ED-4DB2-BD59-A6C34878D82A}">
                    <a16:rowId xmlns:a16="http://schemas.microsoft.com/office/drawing/2014/main" val="10005"/>
                  </a:ext>
                </a:extLst>
              </a:tr>
              <a:tr h="149406">
                <a:tc>
                  <a:txBody>
                    <a:bodyPr/>
                    <a:lstStyle/>
                    <a:p>
                      <a:pPr algn="l" fontAlgn="ctr"/>
                      <a:r>
                        <a:rPr lang="en-US" sz="600" b="0" i="0" u="none" strike="noStrike">
                          <a:solidFill>
                            <a:srgbClr val="000000"/>
                          </a:solidFill>
                          <a:effectLst/>
                          <a:latin typeface="Calibri" panose="020F0502020204030204" pitchFamily="34" charset="0"/>
                        </a:rPr>
                        <a:t>L.Ş</a:t>
                      </a:r>
                    </a:p>
                  </a:txBody>
                  <a:tcPr marL="134466" marR="7470" marT="747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70" marR="7470" marT="747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470" marR="7470" marT="7470" marB="0" anchor="b">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01580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309" cy="10692130"/>
          </a:xfrm>
          <a:custGeom>
            <a:avLst/>
            <a:gdLst/>
            <a:ahLst/>
            <a:cxnLst/>
            <a:rect l="l" t="t" r="r" b="b"/>
            <a:pathLst>
              <a:path w="7560309" h="10692130">
                <a:moveTo>
                  <a:pt x="0" y="10692003"/>
                </a:moveTo>
                <a:lnTo>
                  <a:pt x="7559992" y="10692003"/>
                </a:lnTo>
                <a:lnTo>
                  <a:pt x="7559992" y="0"/>
                </a:lnTo>
                <a:lnTo>
                  <a:pt x="0" y="0"/>
                </a:lnTo>
                <a:lnTo>
                  <a:pt x="0" y="10692003"/>
                </a:lnTo>
                <a:close/>
              </a:path>
            </a:pathLst>
          </a:custGeom>
          <a:solidFill>
            <a:srgbClr val="000000"/>
          </a:solidFill>
        </p:spPr>
        <p:txBody>
          <a:bodyPr wrap="square" lIns="0" tIns="0" rIns="0" bIns="0" rtlCol="0"/>
          <a:lstStyle/>
          <a:p>
            <a:endParaRPr dirty="0"/>
          </a:p>
        </p:txBody>
      </p:sp>
      <p:sp>
        <p:nvSpPr>
          <p:cNvPr id="3" name="object 3"/>
          <p:cNvSpPr/>
          <p:nvPr/>
        </p:nvSpPr>
        <p:spPr>
          <a:xfrm>
            <a:off x="5220563" y="9182760"/>
            <a:ext cx="168910" cy="125730"/>
          </a:xfrm>
          <a:custGeom>
            <a:avLst/>
            <a:gdLst/>
            <a:ahLst/>
            <a:cxnLst/>
            <a:rect l="l" t="t" r="r" b="b"/>
            <a:pathLst>
              <a:path w="168910" h="125729">
                <a:moveTo>
                  <a:pt x="56220" y="36461"/>
                </a:moveTo>
                <a:lnTo>
                  <a:pt x="35153" y="36461"/>
                </a:lnTo>
                <a:lnTo>
                  <a:pt x="83299" y="125234"/>
                </a:lnTo>
                <a:lnTo>
                  <a:pt x="99763" y="92697"/>
                </a:lnTo>
                <a:lnTo>
                  <a:pt x="86753" y="92697"/>
                </a:lnTo>
                <a:lnTo>
                  <a:pt x="56220" y="36461"/>
                </a:lnTo>
                <a:close/>
              </a:path>
              <a:path w="168910" h="125729">
                <a:moveTo>
                  <a:pt x="36423" y="0"/>
                </a:moveTo>
                <a:lnTo>
                  <a:pt x="6883" y="0"/>
                </a:lnTo>
                <a:lnTo>
                  <a:pt x="6883" y="546"/>
                </a:lnTo>
                <a:lnTo>
                  <a:pt x="9800" y="1353"/>
                </a:lnTo>
                <a:lnTo>
                  <a:pt x="15963" y="4348"/>
                </a:lnTo>
                <a:lnTo>
                  <a:pt x="21888" y="10388"/>
                </a:lnTo>
                <a:lnTo>
                  <a:pt x="24091" y="20332"/>
                </a:lnTo>
                <a:lnTo>
                  <a:pt x="18300" y="101726"/>
                </a:lnTo>
                <a:lnTo>
                  <a:pt x="15005" y="111711"/>
                </a:lnTo>
                <a:lnTo>
                  <a:pt x="8807" y="117765"/>
                </a:lnTo>
                <a:lnTo>
                  <a:pt x="2780" y="120759"/>
                </a:lnTo>
                <a:lnTo>
                  <a:pt x="0" y="121564"/>
                </a:lnTo>
                <a:lnTo>
                  <a:pt x="0" y="122110"/>
                </a:lnTo>
                <a:lnTo>
                  <a:pt x="49809" y="122110"/>
                </a:lnTo>
                <a:lnTo>
                  <a:pt x="49809" y="121564"/>
                </a:lnTo>
                <a:lnTo>
                  <a:pt x="46696" y="120731"/>
                </a:lnTo>
                <a:lnTo>
                  <a:pt x="40076" y="117689"/>
                </a:lnTo>
                <a:lnTo>
                  <a:pt x="33659" y="111625"/>
                </a:lnTo>
                <a:lnTo>
                  <a:pt x="31153" y="101726"/>
                </a:lnTo>
                <a:lnTo>
                  <a:pt x="35153" y="36461"/>
                </a:lnTo>
                <a:lnTo>
                  <a:pt x="56220" y="36461"/>
                </a:lnTo>
                <a:lnTo>
                  <a:pt x="36423" y="0"/>
                </a:lnTo>
                <a:close/>
              </a:path>
              <a:path w="168910" h="125729">
                <a:moveTo>
                  <a:pt x="146460" y="36461"/>
                </a:moveTo>
                <a:lnTo>
                  <a:pt x="128219" y="36461"/>
                </a:lnTo>
                <a:lnTo>
                  <a:pt x="133096" y="101726"/>
                </a:lnTo>
                <a:lnTo>
                  <a:pt x="131072" y="111711"/>
                </a:lnTo>
                <a:lnTo>
                  <a:pt x="130958" y="111941"/>
                </a:lnTo>
                <a:lnTo>
                  <a:pt x="125101" y="117894"/>
                </a:lnTo>
                <a:lnTo>
                  <a:pt x="118854" y="120807"/>
                </a:lnTo>
                <a:lnTo>
                  <a:pt x="115887" y="121564"/>
                </a:lnTo>
                <a:lnTo>
                  <a:pt x="115887" y="122110"/>
                </a:lnTo>
                <a:lnTo>
                  <a:pt x="168605" y="122110"/>
                </a:lnTo>
                <a:lnTo>
                  <a:pt x="168605" y="121564"/>
                </a:lnTo>
                <a:lnTo>
                  <a:pt x="165964" y="120807"/>
                </a:lnTo>
                <a:lnTo>
                  <a:pt x="160412" y="117970"/>
                </a:lnTo>
                <a:lnTo>
                  <a:pt x="154601" y="111941"/>
                </a:lnTo>
                <a:lnTo>
                  <a:pt x="151409" y="101726"/>
                </a:lnTo>
                <a:lnTo>
                  <a:pt x="146460" y="36461"/>
                </a:lnTo>
                <a:close/>
              </a:path>
              <a:path w="168910" h="125729">
                <a:moveTo>
                  <a:pt x="162280" y="0"/>
                </a:moveTo>
                <a:lnTo>
                  <a:pt x="132753" y="0"/>
                </a:lnTo>
                <a:lnTo>
                  <a:pt x="86753" y="92697"/>
                </a:lnTo>
                <a:lnTo>
                  <a:pt x="99763" y="92697"/>
                </a:lnTo>
                <a:lnTo>
                  <a:pt x="128219" y="36461"/>
                </a:lnTo>
                <a:lnTo>
                  <a:pt x="146460" y="36461"/>
                </a:lnTo>
                <a:lnTo>
                  <a:pt x="162280" y="546"/>
                </a:lnTo>
                <a:lnTo>
                  <a:pt x="162280" y="0"/>
                </a:lnTo>
                <a:close/>
              </a:path>
            </a:pathLst>
          </a:custGeom>
          <a:solidFill>
            <a:srgbClr val="FFFFFF"/>
          </a:solidFill>
        </p:spPr>
        <p:txBody>
          <a:bodyPr wrap="square" lIns="0" tIns="0" rIns="0" bIns="0" rtlCol="0"/>
          <a:lstStyle/>
          <a:p>
            <a:endParaRPr dirty="0"/>
          </a:p>
        </p:txBody>
      </p:sp>
      <p:sp>
        <p:nvSpPr>
          <p:cNvPr id="4" name="object 4"/>
          <p:cNvSpPr/>
          <p:nvPr/>
        </p:nvSpPr>
        <p:spPr>
          <a:xfrm>
            <a:off x="5385638" y="9180182"/>
            <a:ext cx="133350" cy="128270"/>
          </a:xfrm>
          <a:custGeom>
            <a:avLst/>
            <a:gdLst/>
            <a:ahLst/>
            <a:cxnLst/>
            <a:rect l="l" t="t" r="r" b="b"/>
            <a:pathLst>
              <a:path w="133350" h="128270">
                <a:moveTo>
                  <a:pt x="68059" y="0"/>
                </a:moveTo>
                <a:lnTo>
                  <a:pt x="41308" y="4970"/>
                </a:lnTo>
                <a:lnTo>
                  <a:pt x="19704" y="18541"/>
                </a:lnTo>
                <a:lnTo>
                  <a:pt x="5258" y="38720"/>
                </a:lnTo>
                <a:lnTo>
                  <a:pt x="0" y="63449"/>
                </a:lnTo>
                <a:lnTo>
                  <a:pt x="5285" y="89478"/>
                </a:lnTo>
                <a:lnTo>
                  <a:pt x="19616" y="109769"/>
                </a:lnTo>
                <a:lnTo>
                  <a:pt x="40703" y="122949"/>
                </a:lnTo>
                <a:lnTo>
                  <a:pt x="66255" y="127647"/>
                </a:lnTo>
                <a:lnTo>
                  <a:pt x="91976" y="122778"/>
                </a:lnTo>
                <a:lnTo>
                  <a:pt x="105252" y="114325"/>
                </a:lnTo>
                <a:lnTo>
                  <a:pt x="67170" y="114325"/>
                </a:lnTo>
                <a:lnTo>
                  <a:pt x="47898" y="109761"/>
                </a:lnTo>
                <a:lnTo>
                  <a:pt x="33235" y="97775"/>
                </a:lnTo>
                <a:lnTo>
                  <a:pt x="23907" y="80930"/>
                </a:lnTo>
                <a:lnTo>
                  <a:pt x="20637" y="61785"/>
                </a:lnTo>
                <a:lnTo>
                  <a:pt x="23901" y="42424"/>
                </a:lnTo>
                <a:lnTo>
                  <a:pt x="33189" y="27084"/>
                </a:lnTo>
                <a:lnTo>
                  <a:pt x="47742" y="16985"/>
                </a:lnTo>
                <a:lnTo>
                  <a:pt x="66801" y="13347"/>
                </a:lnTo>
                <a:lnTo>
                  <a:pt x="106733" y="13347"/>
                </a:lnTo>
                <a:lnTo>
                  <a:pt x="94338" y="5090"/>
                </a:lnTo>
                <a:lnTo>
                  <a:pt x="68059" y="0"/>
                </a:lnTo>
                <a:close/>
              </a:path>
              <a:path w="133350" h="128270">
                <a:moveTo>
                  <a:pt x="106733" y="13347"/>
                </a:moveTo>
                <a:lnTo>
                  <a:pt x="66801" y="13347"/>
                </a:lnTo>
                <a:lnTo>
                  <a:pt x="85995" y="17811"/>
                </a:lnTo>
                <a:lnTo>
                  <a:pt x="100336" y="29659"/>
                </a:lnTo>
                <a:lnTo>
                  <a:pt x="109314" y="46571"/>
                </a:lnTo>
                <a:lnTo>
                  <a:pt x="112420" y="66230"/>
                </a:lnTo>
                <a:lnTo>
                  <a:pt x="109220" y="85371"/>
                </a:lnTo>
                <a:lnTo>
                  <a:pt x="100115" y="100612"/>
                </a:lnTo>
                <a:lnTo>
                  <a:pt x="85851" y="110686"/>
                </a:lnTo>
                <a:lnTo>
                  <a:pt x="67170" y="114325"/>
                </a:lnTo>
                <a:lnTo>
                  <a:pt x="105252" y="114325"/>
                </a:lnTo>
                <a:lnTo>
                  <a:pt x="113245" y="109235"/>
                </a:lnTo>
                <a:lnTo>
                  <a:pt x="127724" y="88621"/>
                </a:lnTo>
                <a:lnTo>
                  <a:pt x="133070" y="62534"/>
                </a:lnTo>
                <a:lnTo>
                  <a:pt x="128275" y="38704"/>
                </a:lnTo>
                <a:lnTo>
                  <a:pt x="114895" y="18784"/>
                </a:lnTo>
                <a:lnTo>
                  <a:pt x="106733" y="13347"/>
                </a:lnTo>
                <a:close/>
              </a:path>
            </a:pathLst>
          </a:custGeom>
          <a:solidFill>
            <a:srgbClr val="FFFFFF"/>
          </a:solidFill>
        </p:spPr>
        <p:txBody>
          <a:bodyPr wrap="square" lIns="0" tIns="0" rIns="0" bIns="0" rtlCol="0"/>
          <a:lstStyle/>
          <a:p>
            <a:endParaRPr dirty="0"/>
          </a:p>
        </p:txBody>
      </p:sp>
      <p:sp>
        <p:nvSpPr>
          <p:cNvPr id="5" name="object 5"/>
          <p:cNvSpPr/>
          <p:nvPr/>
        </p:nvSpPr>
        <p:spPr>
          <a:xfrm>
            <a:off x="5533288" y="9180182"/>
            <a:ext cx="133350" cy="128270"/>
          </a:xfrm>
          <a:custGeom>
            <a:avLst/>
            <a:gdLst/>
            <a:ahLst/>
            <a:cxnLst/>
            <a:rect l="l" t="t" r="r" b="b"/>
            <a:pathLst>
              <a:path w="133350" h="128270">
                <a:moveTo>
                  <a:pt x="68072" y="0"/>
                </a:moveTo>
                <a:lnTo>
                  <a:pt x="41314" y="4970"/>
                </a:lnTo>
                <a:lnTo>
                  <a:pt x="19705" y="18541"/>
                </a:lnTo>
                <a:lnTo>
                  <a:pt x="5258" y="38720"/>
                </a:lnTo>
                <a:lnTo>
                  <a:pt x="0" y="63449"/>
                </a:lnTo>
                <a:lnTo>
                  <a:pt x="5285" y="89478"/>
                </a:lnTo>
                <a:lnTo>
                  <a:pt x="19616" y="109769"/>
                </a:lnTo>
                <a:lnTo>
                  <a:pt x="40703" y="122949"/>
                </a:lnTo>
                <a:lnTo>
                  <a:pt x="66255" y="127647"/>
                </a:lnTo>
                <a:lnTo>
                  <a:pt x="91980" y="122778"/>
                </a:lnTo>
                <a:lnTo>
                  <a:pt x="105261" y="114325"/>
                </a:lnTo>
                <a:lnTo>
                  <a:pt x="67170" y="114325"/>
                </a:lnTo>
                <a:lnTo>
                  <a:pt x="47910" y="109761"/>
                </a:lnTo>
                <a:lnTo>
                  <a:pt x="33251" y="97775"/>
                </a:lnTo>
                <a:lnTo>
                  <a:pt x="23922" y="80930"/>
                </a:lnTo>
                <a:lnTo>
                  <a:pt x="20650" y="61785"/>
                </a:lnTo>
                <a:lnTo>
                  <a:pt x="23916" y="42424"/>
                </a:lnTo>
                <a:lnTo>
                  <a:pt x="33207" y="27084"/>
                </a:lnTo>
                <a:lnTo>
                  <a:pt x="47760" y="16985"/>
                </a:lnTo>
                <a:lnTo>
                  <a:pt x="66814" y="13347"/>
                </a:lnTo>
                <a:lnTo>
                  <a:pt x="106756" y="13347"/>
                </a:lnTo>
                <a:lnTo>
                  <a:pt x="94359" y="5090"/>
                </a:lnTo>
                <a:lnTo>
                  <a:pt x="68072" y="0"/>
                </a:lnTo>
                <a:close/>
              </a:path>
              <a:path w="133350" h="128270">
                <a:moveTo>
                  <a:pt x="106756" y="13347"/>
                </a:moveTo>
                <a:lnTo>
                  <a:pt x="66814" y="13347"/>
                </a:lnTo>
                <a:lnTo>
                  <a:pt x="86013" y="17811"/>
                </a:lnTo>
                <a:lnTo>
                  <a:pt x="100353" y="29659"/>
                </a:lnTo>
                <a:lnTo>
                  <a:pt x="109328" y="46571"/>
                </a:lnTo>
                <a:lnTo>
                  <a:pt x="112433" y="66230"/>
                </a:lnTo>
                <a:lnTo>
                  <a:pt x="109234" y="85371"/>
                </a:lnTo>
                <a:lnTo>
                  <a:pt x="100131" y="100612"/>
                </a:lnTo>
                <a:lnTo>
                  <a:pt x="85863" y="110686"/>
                </a:lnTo>
                <a:lnTo>
                  <a:pt x="67170" y="114325"/>
                </a:lnTo>
                <a:lnTo>
                  <a:pt x="105261" y="114325"/>
                </a:lnTo>
                <a:lnTo>
                  <a:pt x="113258" y="109235"/>
                </a:lnTo>
                <a:lnTo>
                  <a:pt x="127745" y="88621"/>
                </a:lnTo>
                <a:lnTo>
                  <a:pt x="133096" y="62534"/>
                </a:lnTo>
                <a:lnTo>
                  <a:pt x="128300" y="38704"/>
                </a:lnTo>
                <a:lnTo>
                  <a:pt x="114919" y="18784"/>
                </a:lnTo>
                <a:lnTo>
                  <a:pt x="106756" y="13347"/>
                </a:lnTo>
                <a:close/>
              </a:path>
            </a:pathLst>
          </a:custGeom>
          <a:solidFill>
            <a:srgbClr val="FFFFFF"/>
          </a:solidFill>
        </p:spPr>
        <p:txBody>
          <a:bodyPr wrap="square" lIns="0" tIns="0" rIns="0" bIns="0" rtlCol="0"/>
          <a:lstStyle/>
          <a:p>
            <a:endParaRPr dirty="0"/>
          </a:p>
        </p:txBody>
      </p:sp>
      <p:sp>
        <p:nvSpPr>
          <p:cNvPr id="6" name="object 6"/>
          <p:cNvSpPr/>
          <p:nvPr/>
        </p:nvSpPr>
        <p:spPr>
          <a:xfrm>
            <a:off x="5668251" y="9182760"/>
            <a:ext cx="113664" cy="123825"/>
          </a:xfrm>
          <a:custGeom>
            <a:avLst/>
            <a:gdLst/>
            <a:ahLst/>
            <a:cxnLst/>
            <a:rect l="l" t="t" r="r" b="b"/>
            <a:pathLst>
              <a:path w="113664" h="123825">
                <a:moveTo>
                  <a:pt x="65406" y="63652"/>
                </a:moveTo>
                <a:lnTo>
                  <a:pt x="47624" y="63652"/>
                </a:lnTo>
                <a:lnTo>
                  <a:pt x="54686" y="72732"/>
                </a:lnTo>
                <a:lnTo>
                  <a:pt x="57530" y="77604"/>
                </a:lnTo>
                <a:lnTo>
                  <a:pt x="61139" y="85077"/>
                </a:lnTo>
                <a:lnTo>
                  <a:pt x="64646" y="92749"/>
                </a:lnTo>
                <a:lnTo>
                  <a:pt x="67182" y="98221"/>
                </a:lnTo>
                <a:lnTo>
                  <a:pt x="71084" y="105783"/>
                </a:lnTo>
                <a:lnTo>
                  <a:pt x="76800" y="114096"/>
                </a:lnTo>
                <a:lnTo>
                  <a:pt x="84720" y="120810"/>
                </a:lnTo>
                <a:lnTo>
                  <a:pt x="95237" y="123570"/>
                </a:lnTo>
                <a:lnTo>
                  <a:pt x="98869" y="123570"/>
                </a:lnTo>
                <a:lnTo>
                  <a:pt x="110299" y="122110"/>
                </a:lnTo>
                <a:lnTo>
                  <a:pt x="113255" y="113207"/>
                </a:lnTo>
                <a:lnTo>
                  <a:pt x="101968" y="113207"/>
                </a:lnTo>
                <a:lnTo>
                  <a:pt x="97967" y="110629"/>
                </a:lnTo>
                <a:lnTo>
                  <a:pt x="93209" y="105534"/>
                </a:lnTo>
                <a:lnTo>
                  <a:pt x="88574" y="97413"/>
                </a:lnTo>
                <a:lnTo>
                  <a:pt x="83432" y="87071"/>
                </a:lnTo>
                <a:lnTo>
                  <a:pt x="77152" y="75310"/>
                </a:lnTo>
                <a:lnTo>
                  <a:pt x="72618" y="67170"/>
                </a:lnTo>
                <a:lnTo>
                  <a:pt x="65406" y="63652"/>
                </a:lnTo>
                <a:close/>
              </a:path>
              <a:path w="113664" h="123825">
                <a:moveTo>
                  <a:pt x="52158" y="0"/>
                </a:moveTo>
                <a:lnTo>
                  <a:pt x="0" y="0"/>
                </a:lnTo>
                <a:lnTo>
                  <a:pt x="0" y="546"/>
                </a:lnTo>
                <a:lnTo>
                  <a:pt x="2758" y="1602"/>
                </a:lnTo>
                <a:lnTo>
                  <a:pt x="8666" y="5091"/>
                </a:lnTo>
                <a:lnTo>
                  <a:pt x="14542" y="11492"/>
                </a:lnTo>
                <a:lnTo>
                  <a:pt x="17208" y="21285"/>
                </a:lnTo>
                <a:lnTo>
                  <a:pt x="17208" y="101726"/>
                </a:lnTo>
                <a:lnTo>
                  <a:pt x="14542" y="111786"/>
                </a:lnTo>
                <a:lnTo>
                  <a:pt x="8666" y="117832"/>
                </a:lnTo>
                <a:lnTo>
                  <a:pt x="2758" y="120784"/>
                </a:lnTo>
                <a:lnTo>
                  <a:pt x="0" y="121564"/>
                </a:lnTo>
                <a:lnTo>
                  <a:pt x="0" y="122110"/>
                </a:lnTo>
                <a:lnTo>
                  <a:pt x="52704" y="122110"/>
                </a:lnTo>
                <a:lnTo>
                  <a:pt x="52704" y="121564"/>
                </a:lnTo>
                <a:lnTo>
                  <a:pt x="50043" y="120784"/>
                </a:lnTo>
                <a:lnTo>
                  <a:pt x="44189" y="117832"/>
                </a:lnTo>
                <a:lnTo>
                  <a:pt x="38335" y="111786"/>
                </a:lnTo>
                <a:lnTo>
                  <a:pt x="35674" y="101726"/>
                </a:lnTo>
                <a:lnTo>
                  <a:pt x="35674" y="65316"/>
                </a:lnTo>
                <a:lnTo>
                  <a:pt x="36029" y="65316"/>
                </a:lnTo>
                <a:lnTo>
                  <a:pt x="47624" y="63652"/>
                </a:lnTo>
                <a:lnTo>
                  <a:pt x="65406" y="63652"/>
                </a:lnTo>
                <a:lnTo>
                  <a:pt x="64287" y="63106"/>
                </a:lnTo>
                <a:lnTo>
                  <a:pt x="57962" y="61239"/>
                </a:lnTo>
                <a:lnTo>
                  <a:pt x="72081" y="58496"/>
                </a:lnTo>
                <a:lnTo>
                  <a:pt x="82805" y="52933"/>
                </a:lnTo>
                <a:lnTo>
                  <a:pt x="35509" y="52933"/>
                </a:lnTo>
                <a:lnTo>
                  <a:pt x="35509" y="11658"/>
                </a:lnTo>
                <a:lnTo>
                  <a:pt x="86399" y="11658"/>
                </a:lnTo>
                <a:lnTo>
                  <a:pt x="82645" y="7518"/>
                </a:lnTo>
                <a:lnTo>
                  <a:pt x="69022" y="1807"/>
                </a:lnTo>
                <a:lnTo>
                  <a:pt x="52158" y="0"/>
                </a:lnTo>
                <a:close/>
              </a:path>
              <a:path w="113664" h="123825">
                <a:moveTo>
                  <a:pt x="113360" y="111925"/>
                </a:moveTo>
                <a:lnTo>
                  <a:pt x="111188" y="112864"/>
                </a:lnTo>
                <a:lnTo>
                  <a:pt x="109207" y="113207"/>
                </a:lnTo>
                <a:lnTo>
                  <a:pt x="113255" y="113207"/>
                </a:lnTo>
                <a:lnTo>
                  <a:pt x="113550" y="112318"/>
                </a:lnTo>
                <a:lnTo>
                  <a:pt x="113360" y="111925"/>
                </a:lnTo>
                <a:close/>
              </a:path>
              <a:path w="113664" h="123825">
                <a:moveTo>
                  <a:pt x="86399" y="11658"/>
                </a:moveTo>
                <a:lnTo>
                  <a:pt x="47815" y="11658"/>
                </a:lnTo>
                <a:lnTo>
                  <a:pt x="60218" y="13178"/>
                </a:lnTo>
                <a:lnTo>
                  <a:pt x="68448" y="17438"/>
                </a:lnTo>
                <a:lnTo>
                  <a:pt x="73013" y="23986"/>
                </a:lnTo>
                <a:lnTo>
                  <a:pt x="74421" y="32372"/>
                </a:lnTo>
                <a:lnTo>
                  <a:pt x="72782" y="40744"/>
                </a:lnTo>
                <a:lnTo>
                  <a:pt x="67833" y="47239"/>
                </a:lnTo>
                <a:lnTo>
                  <a:pt x="59527" y="51440"/>
                </a:lnTo>
                <a:lnTo>
                  <a:pt x="47815" y="52933"/>
                </a:lnTo>
                <a:lnTo>
                  <a:pt x="82805" y="52933"/>
                </a:lnTo>
                <a:lnTo>
                  <a:pt x="83913" y="52358"/>
                </a:lnTo>
                <a:lnTo>
                  <a:pt x="92047" y="43444"/>
                </a:lnTo>
                <a:lnTo>
                  <a:pt x="95072" y="32372"/>
                </a:lnTo>
                <a:lnTo>
                  <a:pt x="91753" y="17562"/>
                </a:lnTo>
                <a:lnTo>
                  <a:pt x="86399" y="11658"/>
                </a:lnTo>
                <a:close/>
              </a:path>
            </a:pathLst>
          </a:custGeom>
          <a:solidFill>
            <a:srgbClr val="FFFFFF"/>
          </a:solidFill>
        </p:spPr>
        <p:txBody>
          <a:bodyPr wrap="square" lIns="0" tIns="0" rIns="0" bIns="0" rtlCol="0"/>
          <a:lstStyle/>
          <a:p>
            <a:endParaRPr dirty="0"/>
          </a:p>
        </p:txBody>
      </p:sp>
      <p:sp>
        <p:nvSpPr>
          <p:cNvPr id="7" name="object 7"/>
          <p:cNvSpPr/>
          <p:nvPr/>
        </p:nvSpPr>
        <p:spPr>
          <a:xfrm>
            <a:off x="5789104" y="9182760"/>
            <a:ext cx="99060" cy="122555"/>
          </a:xfrm>
          <a:custGeom>
            <a:avLst/>
            <a:gdLst/>
            <a:ahLst/>
            <a:cxnLst/>
            <a:rect l="l" t="t" r="r" b="b"/>
            <a:pathLst>
              <a:path w="99060" h="122554">
                <a:moveTo>
                  <a:pt x="83858" y="0"/>
                </a:moveTo>
                <a:lnTo>
                  <a:pt x="0" y="0"/>
                </a:lnTo>
                <a:lnTo>
                  <a:pt x="0" y="546"/>
                </a:lnTo>
                <a:lnTo>
                  <a:pt x="2769" y="1356"/>
                </a:lnTo>
                <a:lnTo>
                  <a:pt x="8675" y="4373"/>
                </a:lnTo>
                <a:lnTo>
                  <a:pt x="14546" y="10474"/>
                </a:lnTo>
                <a:lnTo>
                  <a:pt x="17208" y="20535"/>
                </a:lnTo>
                <a:lnTo>
                  <a:pt x="17208" y="101726"/>
                </a:lnTo>
                <a:lnTo>
                  <a:pt x="14546" y="111711"/>
                </a:lnTo>
                <a:lnTo>
                  <a:pt x="8675" y="117765"/>
                </a:lnTo>
                <a:lnTo>
                  <a:pt x="2769" y="120759"/>
                </a:lnTo>
                <a:lnTo>
                  <a:pt x="0" y="121564"/>
                </a:lnTo>
                <a:lnTo>
                  <a:pt x="0" y="122110"/>
                </a:lnTo>
                <a:lnTo>
                  <a:pt x="90728" y="122110"/>
                </a:lnTo>
                <a:lnTo>
                  <a:pt x="93574" y="109702"/>
                </a:lnTo>
                <a:lnTo>
                  <a:pt x="35496" y="109702"/>
                </a:lnTo>
                <a:lnTo>
                  <a:pt x="35496" y="66027"/>
                </a:lnTo>
                <a:lnTo>
                  <a:pt x="82588" y="66027"/>
                </a:lnTo>
                <a:lnTo>
                  <a:pt x="82588" y="53644"/>
                </a:lnTo>
                <a:lnTo>
                  <a:pt x="35496" y="53644"/>
                </a:lnTo>
                <a:lnTo>
                  <a:pt x="35496" y="12395"/>
                </a:lnTo>
                <a:lnTo>
                  <a:pt x="84184" y="12395"/>
                </a:lnTo>
                <a:lnTo>
                  <a:pt x="83858" y="0"/>
                </a:lnTo>
                <a:close/>
              </a:path>
              <a:path w="99060" h="122554">
                <a:moveTo>
                  <a:pt x="98526" y="86220"/>
                </a:moveTo>
                <a:lnTo>
                  <a:pt x="91567" y="97695"/>
                </a:lnTo>
                <a:lnTo>
                  <a:pt x="81781" y="104900"/>
                </a:lnTo>
                <a:lnTo>
                  <a:pt x="71491" y="108635"/>
                </a:lnTo>
                <a:lnTo>
                  <a:pt x="63017" y="109702"/>
                </a:lnTo>
                <a:lnTo>
                  <a:pt x="93574" y="109702"/>
                </a:lnTo>
                <a:lnTo>
                  <a:pt x="98882" y="86563"/>
                </a:lnTo>
                <a:lnTo>
                  <a:pt x="98526" y="86220"/>
                </a:lnTo>
                <a:close/>
              </a:path>
              <a:path w="99060" h="122554">
                <a:moveTo>
                  <a:pt x="82588" y="66027"/>
                </a:moveTo>
                <a:lnTo>
                  <a:pt x="56146" y="66027"/>
                </a:lnTo>
                <a:lnTo>
                  <a:pt x="63273" y="66189"/>
                </a:lnTo>
                <a:lnTo>
                  <a:pt x="70518" y="67325"/>
                </a:lnTo>
                <a:lnTo>
                  <a:pt x="77051" y="70409"/>
                </a:lnTo>
                <a:lnTo>
                  <a:pt x="82042" y="76415"/>
                </a:lnTo>
                <a:lnTo>
                  <a:pt x="82588" y="76415"/>
                </a:lnTo>
                <a:lnTo>
                  <a:pt x="82588" y="66027"/>
                </a:lnTo>
                <a:close/>
              </a:path>
              <a:path w="99060" h="122554">
                <a:moveTo>
                  <a:pt x="82588" y="43281"/>
                </a:moveTo>
                <a:lnTo>
                  <a:pt x="82042" y="43281"/>
                </a:lnTo>
                <a:lnTo>
                  <a:pt x="77051" y="49272"/>
                </a:lnTo>
                <a:lnTo>
                  <a:pt x="70518" y="52349"/>
                </a:lnTo>
                <a:lnTo>
                  <a:pt x="63273" y="53482"/>
                </a:lnTo>
                <a:lnTo>
                  <a:pt x="56146" y="53644"/>
                </a:lnTo>
                <a:lnTo>
                  <a:pt x="82588" y="53644"/>
                </a:lnTo>
                <a:lnTo>
                  <a:pt x="82588" y="43281"/>
                </a:lnTo>
                <a:close/>
              </a:path>
              <a:path w="99060" h="122554">
                <a:moveTo>
                  <a:pt x="84184" y="12395"/>
                </a:moveTo>
                <a:lnTo>
                  <a:pt x="54686" y="12395"/>
                </a:lnTo>
                <a:lnTo>
                  <a:pt x="70319" y="14843"/>
                </a:lnTo>
                <a:lnTo>
                  <a:pt x="78879" y="20743"/>
                </a:lnTo>
                <a:lnTo>
                  <a:pt x="82725" y="27927"/>
                </a:lnTo>
                <a:lnTo>
                  <a:pt x="84213" y="34226"/>
                </a:lnTo>
                <a:lnTo>
                  <a:pt x="84759" y="34226"/>
                </a:lnTo>
                <a:lnTo>
                  <a:pt x="84184" y="12395"/>
                </a:lnTo>
                <a:close/>
              </a:path>
            </a:pathLst>
          </a:custGeom>
          <a:solidFill>
            <a:srgbClr val="FFFFFF"/>
          </a:solidFill>
        </p:spPr>
        <p:txBody>
          <a:bodyPr wrap="square" lIns="0" tIns="0" rIns="0" bIns="0" rtlCol="0"/>
          <a:lstStyle/>
          <a:p>
            <a:endParaRPr dirty="0"/>
          </a:p>
        </p:txBody>
      </p:sp>
      <p:sp>
        <p:nvSpPr>
          <p:cNvPr id="8" name="object 8"/>
          <p:cNvSpPr/>
          <p:nvPr/>
        </p:nvSpPr>
        <p:spPr>
          <a:xfrm>
            <a:off x="5953734" y="9180004"/>
            <a:ext cx="83820" cy="128270"/>
          </a:xfrm>
          <a:custGeom>
            <a:avLst/>
            <a:gdLst/>
            <a:ahLst/>
            <a:cxnLst/>
            <a:rect l="l" t="t" r="r" b="b"/>
            <a:pathLst>
              <a:path w="83820" h="128270">
                <a:moveTo>
                  <a:pt x="355" y="80289"/>
                </a:moveTo>
                <a:lnTo>
                  <a:pt x="0" y="80289"/>
                </a:lnTo>
                <a:lnTo>
                  <a:pt x="2171" y="118935"/>
                </a:lnTo>
                <a:lnTo>
                  <a:pt x="9392" y="124075"/>
                </a:lnTo>
                <a:lnTo>
                  <a:pt x="15835" y="126714"/>
                </a:lnTo>
                <a:lnTo>
                  <a:pt x="25133" y="127686"/>
                </a:lnTo>
                <a:lnTo>
                  <a:pt x="40919" y="127825"/>
                </a:lnTo>
                <a:lnTo>
                  <a:pt x="58924" y="124740"/>
                </a:lnTo>
                <a:lnTo>
                  <a:pt x="72223" y="116747"/>
                </a:lnTo>
                <a:lnTo>
                  <a:pt x="73199" y="115442"/>
                </a:lnTo>
                <a:lnTo>
                  <a:pt x="41097" y="115442"/>
                </a:lnTo>
                <a:lnTo>
                  <a:pt x="29461" y="113347"/>
                </a:lnTo>
                <a:lnTo>
                  <a:pt x="18216" y="107076"/>
                </a:lnTo>
                <a:lnTo>
                  <a:pt x="8227" y="96201"/>
                </a:lnTo>
                <a:lnTo>
                  <a:pt x="355" y="80289"/>
                </a:lnTo>
                <a:close/>
              </a:path>
              <a:path w="83820" h="128270">
                <a:moveTo>
                  <a:pt x="43637" y="0"/>
                </a:moveTo>
                <a:lnTo>
                  <a:pt x="30378" y="1134"/>
                </a:lnTo>
                <a:lnTo>
                  <a:pt x="16749" y="5630"/>
                </a:lnTo>
                <a:lnTo>
                  <a:pt x="6109" y="15125"/>
                </a:lnTo>
                <a:lnTo>
                  <a:pt x="1816" y="31254"/>
                </a:lnTo>
                <a:lnTo>
                  <a:pt x="5038" y="43457"/>
                </a:lnTo>
                <a:lnTo>
                  <a:pt x="13333" y="53265"/>
                </a:lnTo>
                <a:lnTo>
                  <a:pt x="24645" y="61685"/>
                </a:lnTo>
                <a:lnTo>
                  <a:pt x="36918" y="69722"/>
                </a:lnTo>
                <a:lnTo>
                  <a:pt x="47503" y="76769"/>
                </a:lnTo>
                <a:lnTo>
                  <a:pt x="56476" y="83291"/>
                </a:lnTo>
                <a:lnTo>
                  <a:pt x="62697" y="89877"/>
                </a:lnTo>
                <a:lnTo>
                  <a:pt x="65024" y="97116"/>
                </a:lnTo>
                <a:lnTo>
                  <a:pt x="63244" y="104607"/>
                </a:lnTo>
                <a:lnTo>
                  <a:pt x="58285" y="110437"/>
                </a:lnTo>
                <a:lnTo>
                  <a:pt x="50713" y="114188"/>
                </a:lnTo>
                <a:lnTo>
                  <a:pt x="41097" y="115442"/>
                </a:lnTo>
                <a:lnTo>
                  <a:pt x="73199" y="115442"/>
                </a:lnTo>
                <a:lnTo>
                  <a:pt x="80461" y="105740"/>
                </a:lnTo>
                <a:lnTo>
                  <a:pt x="83286" y="93611"/>
                </a:lnTo>
                <a:lnTo>
                  <a:pt x="79938" y="80128"/>
                </a:lnTo>
                <a:lnTo>
                  <a:pt x="71297" y="69438"/>
                </a:lnTo>
                <a:lnTo>
                  <a:pt x="59465" y="60380"/>
                </a:lnTo>
                <a:lnTo>
                  <a:pt x="46545" y="51790"/>
                </a:lnTo>
                <a:lnTo>
                  <a:pt x="36907" y="45487"/>
                </a:lnTo>
                <a:lnTo>
                  <a:pt x="28421" y="39511"/>
                </a:lnTo>
                <a:lnTo>
                  <a:pt x="22379" y="33290"/>
                </a:lnTo>
                <a:lnTo>
                  <a:pt x="20078" y="26250"/>
                </a:lnTo>
                <a:lnTo>
                  <a:pt x="22417" y="19195"/>
                </a:lnTo>
                <a:lnTo>
                  <a:pt x="28189" y="15039"/>
                </a:lnTo>
                <a:lnTo>
                  <a:pt x="35525" y="13070"/>
                </a:lnTo>
                <a:lnTo>
                  <a:pt x="42557" y="12572"/>
                </a:lnTo>
                <a:lnTo>
                  <a:pt x="73549" y="12572"/>
                </a:lnTo>
                <a:lnTo>
                  <a:pt x="72986" y="6451"/>
                </a:lnTo>
                <a:lnTo>
                  <a:pt x="65723" y="3579"/>
                </a:lnTo>
                <a:lnTo>
                  <a:pt x="58107" y="1568"/>
                </a:lnTo>
                <a:lnTo>
                  <a:pt x="50593" y="386"/>
                </a:lnTo>
                <a:lnTo>
                  <a:pt x="43637" y="0"/>
                </a:lnTo>
                <a:close/>
              </a:path>
              <a:path w="83820" h="128270">
                <a:moveTo>
                  <a:pt x="73549" y="12572"/>
                </a:moveTo>
                <a:lnTo>
                  <a:pt x="42557" y="12572"/>
                </a:lnTo>
                <a:lnTo>
                  <a:pt x="50344" y="13664"/>
                </a:lnTo>
                <a:lnTo>
                  <a:pt x="58847" y="17425"/>
                </a:lnTo>
                <a:lnTo>
                  <a:pt x="67351" y="24590"/>
                </a:lnTo>
                <a:lnTo>
                  <a:pt x="75145" y="35890"/>
                </a:lnTo>
                <a:lnTo>
                  <a:pt x="75692" y="35890"/>
                </a:lnTo>
                <a:lnTo>
                  <a:pt x="73549" y="12572"/>
                </a:lnTo>
                <a:close/>
              </a:path>
            </a:pathLst>
          </a:custGeom>
          <a:solidFill>
            <a:srgbClr val="FFFFFF"/>
          </a:solidFill>
        </p:spPr>
        <p:txBody>
          <a:bodyPr wrap="square" lIns="0" tIns="0" rIns="0" bIns="0" rtlCol="0"/>
          <a:lstStyle/>
          <a:p>
            <a:endParaRPr dirty="0"/>
          </a:p>
        </p:txBody>
      </p:sp>
      <p:sp>
        <p:nvSpPr>
          <p:cNvPr id="9" name="object 9"/>
          <p:cNvSpPr/>
          <p:nvPr/>
        </p:nvSpPr>
        <p:spPr>
          <a:xfrm>
            <a:off x="6039954" y="9182760"/>
            <a:ext cx="114300" cy="122555"/>
          </a:xfrm>
          <a:custGeom>
            <a:avLst/>
            <a:gdLst/>
            <a:ahLst/>
            <a:cxnLst/>
            <a:rect l="l" t="t" r="r" b="b"/>
            <a:pathLst>
              <a:path w="114300" h="122554">
                <a:moveTo>
                  <a:pt x="66078" y="12407"/>
                </a:moveTo>
                <a:lnTo>
                  <a:pt x="47802" y="12407"/>
                </a:lnTo>
                <a:lnTo>
                  <a:pt x="47802" y="101726"/>
                </a:lnTo>
                <a:lnTo>
                  <a:pt x="45141" y="111711"/>
                </a:lnTo>
                <a:lnTo>
                  <a:pt x="39273" y="117765"/>
                </a:lnTo>
                <a:lnTo>
                  <a:pt x="33374" y="120759"/>
                </a:lnTo>
                <a:lnTo>
                  <a:pt x="30619" y="121564"/>
                </a:lnTo>
                <a:lnTo>
                  <a:pt x="30619" y="122110"/>
                </a:lnTo>
                <a:lnTo>
                  <a:pt x="83299" y="122110"/>
                </a:lnTo>
                <a:lnTo>
                  <a:pt x="83299" y="121564"/>
                </a:lnTo>
                <a:lnTo>
                  <a:pt x="80533" y="120759"/>
                </a:lnTo>
                <a:lnTo>
                  <a:pt x="74622" y="117765"/>
                </a:lnTo>
                <a:lnTo>
                  <a:pt x="68743" y="111711"/>
                </a:lnTo>
                <a:lnTo>
                  <a:pt x="66078" y="101726"/>
                </a:lnTo>
                <a:lnTo>
                  <a:pt x="66078" y="12407"/>
                </a:lnTo>
                <a:close/>
              </a:path>
              <a:path w="114300" h="122554">
                <a:moveTo>
                  <a:pt x="113906" y="0"/>
                </a:moveTo>
                <a:lnTo>
                  <a:pt x="11417" y="0"/>
                </a:lnTo>
                <a:lnTo>
                  <a:pt x="0" y="33134"/>
                </a:lnTo>
                <a:lnTo>
                  <a:pt x="723" y="33134"/>
                </a:lnTo>
                <a:lnTo>
                  <a:pt x="8954" y="21151"/>
                </a:lnTo>
                <a:lnTo>
                  <a:pt x="16225" y="14998"/>
                </a:lnTo>
                <a:lnTo>
                  <a:pt x="26614" y="12731"/>
                </a:lnTo>
                <a:lnTo>
                  <a:pt x="44195" y="12407"/>
                </a:lnTo>
                <a:lnTo>
                  <a:pt x="109635" y="12407"/>
                </a:lnTo>
                <a:lnTo>
                  <a:pt x="113906" y="0"/>
                </a:lnTo>
                <a:close/>
              </a:path>
              <a:path w="114300" h="122554">
                <a:moveTo>
                  <a:pt x="109635" y="12407"/>
                </a:moveTo>
                <a:lnTo>
                  <a:pt x="69354" y="12407"/>
                </a:lnTo>
                <a:lnTo>
                  <a:pt x="75057" y="12731"/>
                </a:lnTo>
                <a:lnTo>
                  <a:pt x="87279" y="14998"/>
                </a:lnTo>
                <a:lnTo>
                  <a:pt x="98688" y="21151"/>
                </a:lnTo>
                <a:lnTo>
                  <a:pt x="101955" y="33134"/>
                </a:lnTo>
                <a:lnTo>
                  <a:pt x="102501" y="33134"/>
                </a:lnTo>
                <a:lnTo>
                  <a:pt x="109635" y="12407"/>
                </a:lnTo>
                <a:close/>
              </a:path>
            </a:pathLst>
          </a:custGeom>
          <a:solidFill>
            <a:srgbClr val="FFFFFF"/>
          </a:solidFill>
        </p:spPr>
        <p:txBody>
          <a:bodyPr wrap="square" lIns="0" tIns="0" rIns="0" bIns="0" rtlCol="0"/>
          <a:lstStyle/>
          <a:p>
            <a:endParaRPr dirty="0"/>
          </a:p>
        </p:txBody>
      </p:sp>
      <p:sp>
        <p:nvSpPr>
          <p:cNvPr id="10" name="object 10"/>
          <p:cNvSpPr/>
          <p:nvPr/>
        </p:nvSpPr>
        <p:spPr>
          <a:xfrm>
            <a:off x="6163500" y="9182760"/>
            <a:ext cx="99060" cy="122555"/>
          </a:xfrm>
          <a:custGeom>
            <a:avLst/>
            <a:gdLst/>
            <a:ahLst/>
            <a:cxnLst/>
            <a:rect l="l" t="t" r="r" b="b"/>
            <a:pathLst>
              <a:path w="99060" h="122554">
                <a:moveTo>
                  <a:pt x="83858" y="0"/>
                </a:moveTo>
                <a:lnTo>
                  <a:pt x="0" y="0"/>
                </a:lnTo>
                <a:lnTo>
                  <a:pt x="0" y="546"/>
                </a:lnTo>
                <a:lnTo>
                  <a:pt x="2758" y="1356"/>
                </a:lnTo>
                <a:lnTo>
                  <a:pt x="8666" y="4373"/>
                </a:lnTo>
                <a:lnTo>
                  <a:pt x="14542" y="10474"/>
                </a:lnTo>
                <a:lnTo>
                  <a:pt x="17208" y="20535"/>
                </a:lnTo>
                <a:lnTo>
                  <a:pt x="17208" y="101726"/>
                </a:lnTo>
                <a:lnTo>
                  <a:pt x="14542" y="111711"/>
                </a:lnTo>
                <a:lnTo>
                  <a:pt x="8666" y="117765"/>
                </a:lnTo>
                <a:lnTo>
                  <a:pt x="2758" y="120759"/>
                </a:lnTo>
                <a:lnTo>
                  <a:pt x="0" y="121564"/>
                </a:lnTo>
                <a:lnTo>
                  <a:pt x="0" y="122110"/>
                </a:lnTo>
                <a:lnTo>
                  <a:pt x="90741" y="122110"/>
                </a:lnTo>
                <a:lnTo>
                  <a:pt x="93583" y="109702"/>
                </a:lnTo>
                <a:lnTo>
                  <a:pt x="35509" y="109702"/>
                </a:lnTo>
                <a:lnTo>
                  <a:pt x="35509" y="66027"/>
                </a:lnTo>
                <a:lnTo>
                  <a:pt x="82575" y="66027"/>
                </a:lnTo>
                <a:lnTo>
                  <a:pt x="82575" y="53644"/>
                </a:lnTo>
                <a:lnTo>
                  <a:pt x="35509" y="53644"/>
                </a:lnTo>
                <a:lnTo>
                  <a:pt x="35509" y="12395"/>
                </a:lnTo>
                <a:lnTo>
                  <a:pt x="84175" y="12395"/>
                </a:lnTo>
                <a:lnTo>
                  <a:pt x="83858" y="0"/>
                </a:lnTo>
                <a:close/>
              </a:path>
              <a:path w="99060" h="122554">
                <a:moveTo>
                  <a:pt x="98513" y="86220"/>
                </a:moveTo>
                <a:lnTo>
                  <a:pt x="91561" y="97695"/>
                </a:lnTo>
                <a:lnTo>
                  <a:pt x="81778" y="104900"/>
                </a:lnTo>
                <a:lnTo>
                  <a:pt x="71485" y="108635"/>
                </a:lnTo>
                <a:lnTo>
                  <a:pt x="63004" y="109702"/>
                </a:lnTo>
                <a:lnTo>
                  <a:pt x="93583" y="109702"/>
                </a:lnTo>
                <a:lnTo>
                  <a:pt x="98882" y="86563"/>
                </a:lnTo>
                <a:lnTo>
                  <a:pt x="98513" y="86220"/>
                </a:lnTo>
                <a:close/>
              </a:path>
              <a:path w="99060" h="122554">
                <a:moveTo>
                  <a:pt x="82575" y="66027"/>
                </a:moveTo>
                <a:lnTo>
                  <a:pt x="56146" y="66027"/>
                </a:lnTo>
                <a:lnTo>
                  <a:pt x="63279" y="66189"/>
                </a:lnTo>
                <a:lnTo>
                  <a:pt x="70524" y="67325"/>
                </a:lnTo>
                <a:lnTo>
                  <a:pt x="77058" y="70409"/>
                </a:lnTo>
                <a:lnTo>
                  <a:pt x="82054" y="76415"/>
                </a:lnTo>
                <a:lnTo>
                  <a:pt x="82575" y="76415"/>
                </a:lnTo>
                <a:lnTo>
                  <a:pt x="82575" y="66027"/>
                </a:lnTo>
                <a:close/>
              </a:path>
              <a:path w="99060" h="122554">
                <a:moveTo>
                  <a:pt x="82575" y="43281"/>
                </a:moveTo>
                <a:lnTo>
                  <a:pt x="82054" y="43281"/>
                </a:lnTo>
                <a:lnTo>
                  <a:pt x="77058" y="49272"/>
                </a:lnTo>
                <a:lnTo>
                  <a:pt x="70524" y="52349"/>
                </a:lnTo>
                <a:lnTo>
                  <a:pt x="63279" y="53482"/>
                </a:lnTo>
                <a:lnTo>
                  <a:pt x="56146" y="53644"/>
                </a:lnTo>
                <a:lnTo>
                  <a:pt x="82575" y="53644"/>
                </a:lnTo>
                <a:lnTo>
                  <a:pt x="82575" y="43281"/>
                </a:lnTo>
                <a:close/>
              </a:path>
              <a:path w="99060" h="122554">
                <a:moveTo>
                  <a:pt x="84175" y="12395"/>
                </a:moveTo>
                <a:lnTo>
                  <a:pt x="54686" y="12395"/>
                </a:lnTo>
                <a:lnTo>
                  <a:pt x="70320" y="14843"/>
                </a:lnTo>
                <a:lnTo>
                  <a:pt x="78884" y="20743"/>
                </a:lnTo>
                <a:lnTo>
                  <a:pt x="82730" y="27927"/>
                </a:lnTo>
                <a:lnTo>
                  <a:pt x="84213" y="34226"/>
                </a:lnTo>
                <a:lnTo>
                  <a:pt x="84734" y="34226"/>
                </a:lnTo>
                <a:lnTo>
                  <a:pt x="84175" y="12395"/>
                </a:lnTo>
                <a:close/>
              </a:path>
            </a:pathLst>
          </a:custGeom>
          <a:solidFill>
            <a:srgbClr val="FFFFFF"/>
          </a:solidFill>
        </p:spPr>
        <p:txBody>
          <a:bodyPr wrap="square" lIns="0" tIns="0" rIns="0" bIns="0" rtlCol="0"/>
          <a:lstStyle/>
          <a:p>
            <a:endParaRPr dirty="0"/>
          </a:p>
        </p:txBody>
      </p:sp>
      <p:sp>
        <p:nvSpPr>
          <p:cNvPr id="11" name="object 11"/>
          <p:cNvSpPr/>
          <p:nvPr/>
        </p:nvSpPr>
        <p:spPr>
          <a:xfrm>
            <a:off x="6266408" y="9182760"/>
            <a:ext cx="95250" cy="122555"/>
          </a:xfrm>
          <a:custGeom>
            <a:avLst/>
            <a:gdLst/>
            <a:ahLst/>
            <a:cxnLst/>
            <a:rect l="l" t="t" r="r" b="b"/>
            <a:pathLst>
              <a:path w="95250" h="122554">
                <a:moveTo>
                  <a:pt x="52133" y="0"/>
                </a:moveTo>
                <a:lnTo>
                  <a:pt x="0" y="0"/>
                </a:lnTo>
                <a:lnTo>
                  <a:pt x="0" y="546"/>
                </a:lnTo>
                <a:lnTo>
                  <a:pt x="2763" y="1356"/>
                </a:lnTo>
                <a:lnTo>
                  <a:pt x="8670" y="4373"/>
                </a:lnTo>
                <a:lnTo>
                  <a:pt x="14544" y="10474"/>
                </a:lnTo>
                <a:lnTo>
                  <a:pt x="17208" y="20535"/>
                </a:lnTo>
                <a:lnTo>
                  <a:pt x="17208" y="101726"/>
                </a:lnTo>
                <a:lnTo>
                  <a:pt x="14544" y="111711"/>
                </a:lnTo>
                <a:lnTo>
                  <a:pt x="8670" y="117765"/>
                </a:lnTo>
                <a:lnTo>
                  <a:pt x="2763" y="120759"/>
                </a:lnTo>
                <a:lnTo>
                  <a:pt x="0" y="121564"/>
                </a:lnTo>
                <a:lnTo>
                  <a:pt x="0" y="122110"/>
                </a:lnTo>
                <a:lnTo>
                  <a:pt x="52679" y="122110"/>
                </a:lnTo>
                <a:lnTo>
                  <a:pt x="52679" y="121564"/>
                </a:lnTo>
                <a:lnTo>
                  <a:pt x="49917" y="120759"/>
                </a:lnTo>
                <a:lnTo>
                  <a:pt x="44015" y="117765"/>
                </a:lnTo>
                <a:lnTo>
                  <a:pt x="38145" y="111711"/>
                </a:lnTo>
                <a:lnTo>
                  <a:pt x="35483" y="101726"/>
                </a:lnTo>
                <a:lnTo>
                  <a:pt x="35483" y="67894"/>
                </a:lnTo>
                <a:lnTo>
                  <a:pt x="52133" y="67894"/>
                </a:lnTo>
                <a:lnTo>
                  <a:pt x="68980" y="65592"/>
                </a:lnTo>
                <a:lnTo>
                  <a:pt x="82554" y="58920"/>
                </a:lnTo>
                <a:lnTo>
                  <a:pt x="85441" y="55511"/>
                </a:lnTo>
                <a:lnTo>
                  <a:pt x="35483" y="55511"/>
                </a:lnTo>
                <a:lnTo>
                  <a:pt x="35483" y="12395"/>
                </a:lnTo>
                <a:lnTo>
                  <a:pt x="86480" y="12395"/>
                </a:lnTo>
                <a:lnTo>
                  <a:pt x="82554" y="7842"/>
                </a:lnTo>
                <a:lnTo>
                  <a:pt x="68980" y="1882"/>
                </a:lnTo>
                <a:lnTo>
                  <a:pt x="52133" y="0"/>
                </a:lnTo>
                <a:close/>
              </a:path>
              <a:path w="95250" h="122554">
                <a:moveTo>
                  <a:pt x="86480" y="12395"/>
                </a:moveTo>
                <a:lnTo>
                  <a:pt x="47802" y="12395"/>
                </a:lnTo>
                <a:lnTo>
                  <a:pt x="60102" y="13952"/>
                </a:lnTo>
                <a:lnTo>
                  <a:pt x="68286" y="18345"/>
                </a:lnTo>
                <a:lnTo>
                  <a:pt x="72825" y="25114"/>
                </a:lnTo>
                <a:lnTo>
                  <a:pt x="74231" y="33858"/>
                </a:lnTo>
                <a:lnTo>
                  <a:pt x="72598" y="42701"/>
                </a:lnTo>
                <a:lnTo>
                  <a:pt x="67675" y="49537"/>
                </a:lnTo>
                <a:lnTo>
                  <a:pt x="59422" y="53948"/>
                </a:lnTo>
                <a:lnTo>
                  <a:pt x="47802" y="55511"/>
                </a:lnTo>
                <a:lnTo>
                  <a:pt x="85441" y="55511"/>
                </a:lnTo>
                <a:lnTo>
                  <a:pt x="91611" y="48225"/>
                </a:lnTo>
                <a:lnTo>
                  <a:pt x="94907" y="33858"/>
                </a:lnTo>
                <a:lnTo>
                  <a:pt x="91603" y="18335"/>
                </a:lnTo>
                <a:lnTo>
                  <a:pt x="86480" y="12395"/>
                </a:lnTo>
                <a:close/>
              </a:path>
            </a:pathLst>
          </a:custGeom>
          <a:solidFill>
            <a:srgbClr val="FFFFFF"/>
          </a:solidFill>
        </p:spPr>
        <p:txBody>
          <a:bodyPr wrap="square" lIns="0" tIns="0" rIns="0" bIns="0" rtlCol="0"/>
          <a:lstStyle/>
          <a:p>
            <a:endParaRPr dirty="0"/>
          </a:p>
        </p:txBody>
      </p:sp>
      <p:sp>
        <p:nvSpPr>
          <p:cNvPr id="12" name="object 12"/>
          <p:cNvSpPr/>
          <p:nvPr/>
        </p:nvSpPr>
        <p:spPr>
          <a:xfrm>
            <a:off x="6366751" y="9182748"/>
            <a:ext cx="137795" cy="122555"/>
          </a:xfrm>
          <a:custGeom>
            <a:avLst/>
            <a:gdLst/>
            <a:ahLst/>
            <a:cxnLst/>
            <a:rect l="l" t="t" r="r" b="b"/>
            <a:pathLst>
              <a:path w="137795" h="122554">
                <a:moveTo>
                  <a:pt x="52704" y="0"/>
                </a:moveTo>
                <a:lnTo>
                  <a:pt x="0" y="0"/>
                </a:lnTo>
                <a:lnTo>
                  <a:pt x="0" y="546"/>
                </a:lnTo>
                <a:lnTo>
                  <a:pt x="2769" y="1356"/>
                </a:lnTo>
                <a:lnTo>
                  <a:pt x="8675" y="4373"/>
                </a:lnTo>
                <a:lnTo>
                  <a:pt x="14546" y="10474"/>
                </a:lnTo>
                <a:lnTo>
                  <a:pt x="17208" y="20535"/>
                </a:lnTo>
                <a:lnTo>
                  <a:pt x="17208" y="101726"/>
                </a:lnTo>
                <a:lnTo>
                  <a:pt x="14546" y="111711"/>
                </a:lnTo>
                <a:lnTo>
                  <a:pt x="8675" y="117765"/>
                </a:lnTo>
                <a:lnTo>
                  <a:pt x="2769" y="120759"/>
                </a:lnTo>
                <a:lnTo>
                  <a:pt x="0" y="121564"/>
                </a:lnTo>
                <a:lnTo>
                  <a:pt x="0" y="122110"/>
                </a:lnTo>
                <a:lnTo>
                  <a:pt x="52704" y="122110"/>
                </a:lnTo>
                <a:lnTo>
                  <a:pt x="52704" y="121564"/>
                </a:lnTo>
                <a:lnTo>
                  <a:pt x="49943" y="120759"/>
                </a:lnTo>
                <a:lnTo>
                  <a:pt x="44040" y="117765"/>
                </a:lnTo>
                <a:lnTo>
                  <a:pt x="38171" y="111711"/>
                </a:lnTo>
                <a:lnTo>
                  <a:pt x="35509" y="101726"/>
                </a:lnTo>
                <a:lnTo>
                  <a:pt x="35509" y="61645"/>
                </a:lnTo>
                <a:lnTo>
                  <a:pt x="120078" y="61645"/>
                </a:lnTo>
                <a:lnTo>
                  <a:pt x="120078" y="49237"/>
                </a:lnTo>
                <a:lnTo>
                  <a:pt x="35509" y="49237"/>
                </a:lnTo>
                <a:lnTo>
                  <a:pt x="35509" y="20535"/>
                </a:lnTo>
                <a:lnTo>
                  <a:pt x="38171" y="10474"/>
                </a:lnTo>
                <a:lnTo>
                  <a:pt x="44040" y="4373"/>
                </a:lnTo>
                <a:lnTo>
                  <a:pt x="49943" y="1356"/>
                </a:lnTo>
                <a:lnTo>
                  <a:pt x="52704" y="546"/>
                </a:lnTo>
                <a:lnTo>
                  <a:pt x="52704" y="0"/>
                </a:lnTo>
                <a:close/>
              </a:path>
              <a:path w="137795" h="122554">
                <a:moveTo>
                  <a:pt x="120078" y="61645"/>
                </a:moveTo>
                <a:lnTo>
                  <a:pt x="101803" y="61645"/>
                </a:lnTo>
                <a:lnTo>
                  <a:pt x="101803" y="101726"/>
                </a:lnTo>
                <a:lnTo>
                  <a:pt x="99135" y="111711"/>
                </a:lnTo>
                <a:lnTo>
                  <a:pt x="93254" y="117765"/>
                </a:lnTo>
                <a:lnTo>
                  <a:pt x="87342" y="120759"/>
                </a:lnTo>
                <a:lnTo>
                  <a:pt x="84581" y="121564"/>
                </a:lnTo>
                <a:lnTo>
                  <a:pt x="84581" y="122110"/>
                </a:lnTo>
                <a:lnTo>
                  <a:pt x="137261" y="122110"/>
                </a:lnTo>
                <a:lnTo>
                  <a:pt x="137261" y="121564"/>
                </a:lnTo>
                <a:lnTo>
                  <a:pt x="134507" y="120759"/>
                </a:lnTo>
                <a:lnTo>
                  <a:pt x="128608" y="117765"/>
                </a:lnTo>
                <a:lnTo>
                  <a:pt x="122740" y="111711"/>
                </a:lnTo>
                <a:lnTo>
                  <a:pt x="120078" y="101726"/>
                </a:lnTo>
                <a:lnTo>
                  <a:pt x="120078" y="61645"/>
                </a:lnTo>
                <a:close/>
              </a:path>
              <a:path w="137795" h="122554">
                <a:moveTo>
                  <a:pt x="137261" y="0"/>
                </a:moveTo>
                <a:lnTo>
                  <a:pt x="84581" y="0"/>
                </a:lnTo>
                <a:lnTo>
                  <a:pt x="84581" y="1117"/>
                </a:lnTo>
                <a:lnTo>
                  <a:pt x="87342" y="1838"/>
                </a:lnTo>
                <a:lnTo>
                  <a:pt x="93254" y="4659"/>
                </a:lnTo>
                <a:lnTo>
                  <a:pt x="99135" y="10563"/>
                </a:lnTo>
                <a:lnTo>
                  <a:pt x="101803" y="20535"/>
                </a:lnTo>
                <a:lnTo>
                  <a:pt x="101803" y="49237"/>
                </a:lnTo>
                <a:lnTo>
                  <a:pt x="120078" y="49237"/>
                </a:lnTo>
                <a:lnTo>
                  <a:pt x="120078" y="20535"/>
                </a:lnTo>
                <a:lnTo>
                  <a:pt x="122740" y="10563"/>
                </a:lnTo>
                <a:lnTo>
                  <a:pt x="128608" y="4659"/>
                </a:lnTo>
                <a:lnTo>
                  <a:pt x="134507" y="1838"/>
                </a:lnTo>
                <a:lnTo>
                  <a:pt x="137261" y="1117"/>
                </a:lnTo>
                <a:lnTo>
                  <a:pt x="137261" y="0"/>
                </a:lnTo>
                <a:close/>
              </a:path>
            </a:pathLst>
          </a:custGeom>
          <a:solidFill>
            <a:srgbClr val="FFFFFF"/>
          </a:solidFill>
        </p:spPr>
        <p:txBody>
          <a:bodyPr wrap="square" lIns="0" tIns="0" rIns="0" bIns="0" rtlCol="0"/>
          <a:lstStyle/>
          <a:p>
            <a:endParaRPr dirty="0"/>
          </a:p>
        </p:txBody>
      </p:sp>
      <p:sp>
        <p:nvSpPr>
          <p:cNvPr id="13" name="object 13"/>
          <p:cNvSpPr/>
          <p:nvPr/>
        </p:nvSpPr>
        <p:spPr>
          <a:xfrm>
            <a:off x="6516789" y="9182760"/>
            <a:ext cx="99060" cy="122555"/>
          </a:xfrm>
          <a:custGeom>
            <a:avLst/>
            <a:gdLst/>
            <a:ahLst/>
            <a:cxnLst/>
            <a:rect l="l" t="t" r="r" b="b"/>
            <a:pathLst>
              <a:path w="99059" h="122554">
                <a:moveTo>
                  <a:pt x="83832" y="0"/>
                </a:moveTo>
                <a:lnTo>
                  <a:pt x="0" y="0"/>
                </a:lnTo>
                <a:lnTo>
                  <a:pt x="0" y="546"/>
                </a:lnTo>
                <a:lnTo>
                  <a:pt x="2755" y="1356"/>
                </a:lnTo>
                <a:lnTo>
                  <a:pt x="8645" y="4373"/>
                </a:lnTo>
                <a:lnTo>
                  <a:pt x="14501" y="10474"/>
                </a:lnTo>
                <a:lnTo>
                  <a:pt x="17157" y="20535"/>
                </a:lnTo>
                <a:lnTo>
                  <a:pt x="17157" y="101726"/>
                </a:lnTo>
                <a:lnTo>
                  <a:pt x="14501" y="111711"/>
                </a:lnTo>
                <a:lnTo>
                  <a:pt x="8645" y="117765"/>
                </a:lnTo>
                <a:lnTo>
                  <a:pt x="2755" y="120759"/>
                </a:lnTo>
                <a:lnTo>
                  <a:pt x="0" y="121564"/>
                </a:lnTo>
                <a:lnTo>
                  <a:pt x="0" y="122110"/>
                </a:lnTo>
                <a:lnTo>
                  <a:pt x="90703" y="122110"/>
                </a:lnTo>
                <a:lnTo>
                  <a:pt x="93553" y="109702"/>
                </a:lnTo>
                <a:lnTo>
                  <a:pt x="35458" y="109702"/>
                </a:lnTo>
                <a:lnTo>
                  <a:pt x="35458" y="66027"/>
                </a:lnTo>
                <a:lnTo>
                  <a:pt x="82562" y="66027"/>
                </a:lnTo>
                <a:lnTo>
                  <a:pt x="82562" y="53644"/>
                </a:lnTo>
                <a:lnTo>
                  <a:pt x="35458" y="53644"/>
                </a:lnTo>
                <a:lnTo>
                  <a:pt x="35458" y="12395"/>
                </a:lnTo>
                <a:lnTo>
                  <a:pt x="84159" y="12395"/>
                </a:lnTo>
                <a:lnTo>
                  <a:pt x="83832" y="0"/>
                </a:lnTo>
                <a:close/>
              </a:path>
              <a:path w="99059" h="122554">
                <a:moveTo>
                  <a:pt x="98513" y="86220"/>
                </a:moveTo>
                <a:lnTo>
                  <a:pt x="91565" y="97695"/>
                </a:lnTo>
                <a:lnTo>
                  <a:pt x="81775" y="104900"/>
                </a:lnTo>
                <a:lnTo>
                  <a:pt x="71471" y="108635"/>
                </a:lnTo>
                <a:lnTo>
                  <a:pt x="62979" y="109702"/>
                </a:lnTo>
                <a:lnTo>
                  <a:pt x="93553" y="109702"/>
                </a:lnTo>
                <a:lnTo>
                  <a:pt x="98869" y="86563"/>
                </a:lnTo>
                <a:lnTo>
                  <a:pt x="98513" y="86220"/>
                </a:lnTo>
                <a:close/>
              </a:path>
              <a:path w="99059" h="122554">
                <a:moveTo>
                  <a:pt x="82562" y="66027"/>
                </a:moveTo>
                <a:lnTo>
                  <a:pt x="56108" y="66027"/>
                </a:lnTo>
                <a:lnTo>
                  <a:pt x="63239" y="66189"/>
                </a:lnTo>
                <a:lnTo>
                  <a:pt x="70492" y="67325"/>
                </a:lnTo>
                <a:lnTo>
                  <a:pt x="77034" y="70409"/>
                </a:lnTo>
                <a:lnTo>
                  <a:pt x="82029" y="76415"/>
                </a:lnTo>
                <a:lnTo>
                  <a:pt x="82562" y="76415"/>
                </a:lnTo>
                <a:lnTo>
                  <a:pt x="82562" y="66027"/>
                </a:lnTo>
                <a:close/>
              </a:path>
              <a:path w="99059" h="122554">
                <a:moveTo>
                  <a:pt x="82562" y="43281"/>
                </a:moveTo>
                <a:lnTo>
                  <a:pt x="82029" y="43281"/>
                </a:lnTo>
                <a:lnTo>
                  <a:pt x="77034" y="49272"/>
                </a:lnTo>
                <a:lnTo>
                  <a:pt x="70492" y="52349"/>
                </a:lnTo>
                <a:lnTo>
                  <a:pt x="63239" y="53482"/>
                </a:lnTo>
                <a:lnTo>
                  <a:pt x="56108" y="53644"/>
                </a:lnTo>
                <a:lnTo>
                  <a:pt x="82562" y="53644"/>
                </a:lnTo>
                <a:lnTo>
                  <a:pt x="82562" y="43281"/>
                </a:lnTo>
                <a:close/>
              </a:path>
              <a:path w="99059" h="122554">
                <a:moveTo>
                  <a:pt x="84159" y="12395"/>
                </a:moveTo>
                <a:lnTo>
                  <a:pt x="54673" y="12395"/>
                </a:lnTo>
                <a:lnTo>
                  <a:pt x="70306" y="14843"/>
                </a:lnTo>
                <a:lnTo>
                  <a:pt x="78868" y="20743"/>
                </a:lnTo>
                <a:lnTo>
                  <a:pt x="82718" y="27927"/>
                </a:lnTo>
                <a:lnTo>
                  <a:pt x="84213" y="34226"/>
                </a:lnTo>
                <a:lnTo>
                  <a:pt x="84734" y="34226"/>
                </a:lnTo>
                <a:lnTo>
                  <a:pt x="84159" y="12395"/>
                </a:lnTo>
                <a:close/>
              </a:path>
            </a:pathLst>
          </a:custGeom>
          <a:solidFill>
            <a:srgbClr val="FFFFFF"/>
          </a:solidFill>
        </p:spPr>
        <p:txBody>
          <a:bodyPr wrap="square" lIns="0" tIns="0" rIns="0" bIns="0" rtlCol="0"/>
          <a:lstStyle/>
          <a:p>
            <a:endParaRPr dirty="0"/>
          </a:p>
        </p:txBody>
      </p:sp>
      <p:sp>
        <p:nvSpPr>
          <p:cNvPr id="14" name="object 14"/>
          <p:cNvSpPr/>
          <p:nvPr/>
        </p:nvSpPr>
        <p:spPr>
          <a:xfrm>
            <a:off x="6618757" y="9182760"/>
            <a:ext cx="129539" cy="124460"/>
          </a:xfrm>
          <a:custGeom>
            <a:avLst/>
            <a:gdLst/>
            <a:ahLst/>
            <a:cxnLst/>
            <a:rect l="l" t="t" r="r" b="b"/>
            <a:pathLst>
              <a:path w="129540" h="124459">
                <a:moveTo>
                  <a:pt x="52535" y="26123"/>
                </a:moveTo>
                <a:lnTo>
                  <a:pt x="29349" y="26123"/>
                </a:lnTo>
                <a:lnTo>
                  <a:pt x="105752" y="124142"/>
                </a:lnTo>
                <a:lnTo>
                  <a:pt x="117525" y="124142"/>
                </a:lnTo>
                <a:lnTo>
                  <a:pt x="117525" y="94183"/>
                </a:lnTo>
                <a:lnTo>
                  <a:pt x="105397" y="94183"/>
                </a:lnTo>
                <a:lnTo>
                  <a:pt x="52535" y="26123"/>
                </a:lnTo>
                <a:close/>
              </a:path>
              <a:path w="129540" h="124459">
                <a:moveTo>
                  <a:pt x="32245" y="0"/>
                </a:moveTo>
                <a:lnTo>
                  <a:pt x="0" y="0"/>
                </a:lnTo>
                <a:lnTo>
                  <a:pt x="0" y="546"/>
                </a:lnTo>
                <a:lnTo>
                  <a:pt x="2763" y="1326"/>
                </a:lnTo>
                <a:lnTo>
                  <a:pt x="8670" y="4278"/>
                </a:lnTo>
                <a:lnTo>
                  <a:pt x="14544" y="10313"/>
                </a:lnTo>
                <a:lnTo>
                  <a:pt x="17208" y="20345"/>
                </a:lnTo>
                <a:lnTo>
                  <a:pt x="17208" y="118046"/>
                </a:lnTo>
                <a:lnTo>
                  <a:pt x="5803" y="121564"/>
                </a:lnTo>
                <a:lnTo>
                  <a:pt x="5803" y="122110"/>
                </a:lnTo>
                <a:lnTo>
                  <a:pt x="40754" y="122110"/>
                </a:lnTo>
                <a:lnTo>
                  <a:pt x="40754" y="121564"/>
                </a:lnTo>
                <a:lnTo>
                  <a:pt x="29349" y="118046"/>
                </a:lnTo>
                <a:lnTo>
                  <a:pt x="29349" y="26123"/>
                </a:lnTo>
                <a:lnTo>
                  <a:pt x="52535" y="26123"/>
                </a:lnTo>
                <a:lnTo>
                  <a:pt x="32245" y="0"/>
                </a:lnTo>
                <a:close/>
              </a:path>
              <a:path w="129540" h="124459">
                <a:moveTo>
                  <a:pt x="128943" y="0"/>
                </a:moveTo>
                <a:lnTo>
                  <a:pt x="93992" y="0"/>
                </a:lnTo>
                <a:lnTo>
                  <a:pt x="93992" y="546"/>
                </a:lnTo>
                <a:lnTo>
                  <a:pt x="95844" y="1870"/>
                </a:lnTo>
                <a:lnTo>
                  <a:pt x="99756" y="6005"/>
                </a:lnTo>
                <a:lnTo>
                  <a:pt x="103638" y="13195"/>
                </a:lnTo>
                <a:lnTo>
                  <a:pt x="105397" y="23685"/>
                </a:lnTo>
                <a:lnTo>
                  <a:pt x="105397" y="94183"/>
                </a:lnTo>
                <a:lnTo>
                  <a:pt x="117525" y="94183"/>
                </a:lnTo>
                <a:lnTo>
                  <a:pt x="117525" y="23685"/>
                </a:lnTo>
                <a:lnTo>
                  <a:pt x="119284" y="13195"/>
                </a:lnTo>
                <a:lnTo>
                  <a:pt x="123167" y="6005"/>
                </a:lnTo>
                <a:lnTo>
                  <a:pt x="127084" y="1870"/>
                </a:lnTo>
                <a:lnTo>
                  <a:pt x="128943" y="546"/>
                </a:lnTo>
                <a:lnTo>
                  <a:pt x="128943" y="0"/>
                </a:lnTo>
                <a:close/>
              </a:path>
            </a:pathLst>
          </a:custGeom>
          <a:solidFill>
            <a:srgbClr val="FFFFFF"/>
          </a:solidFill>
        </p:spPr>
        <p:txBody>
          <a:bodyPr wrap="square" lIns="0" tIns="0" rIns="0" bIns="0" rtlCol="0"/>
          <a:lstStyle/>
          <a:p>
            <a:endParaRPr dirty="0"/>
          </a:p>
        </p:txBody>
      </p:sp>
      <p:sp>
        <p:nvSpPr>
          <p:cNvPr id="15" name="object 15"/>
          <p:cNvSpPr/>
          <p:nvPr/>
        </p:nvSpPr>
        <p:spPr>
          <a:xfrm>
            <a:off x="6756437" y="9180004"/>
            <a:ext cx="83820" cy="128270"/>
          </a:xfrm>
          <a:custGeom>
            <a:avLst/>
            <a:gdLst/>
            <a:ahLst/>
            <a:cxnLst/>
            <a:rect l="l" t="t" r="r" b="b"/>
            <a:pathLst>
              <a:path w="83820" h="128270">
                <a:moveTo>
                  <a:pt x="368" y="80289"/>
                </a:moveTo>
                <a:lnTo>
                  <a:pt x="0" y="80289"/>
                </a:lnTo>
                <a:lnTo>
                  <a:pt x="2184" y="118935"/>
                </a:lnTo>
                <a:lnTo>
                  <a:pt x="9419" y="124075"/>
                </a:lnTo>
                <a:lnTo>
                  <a:pt x="15867" y="126714"/>
                </a:lnTo>
                <a:lnTo>
                  <a:pt x="25160" y="127686"/>
                </a:lnTo>
                <a:lnTo>
                  <a:pt x="40932" y="127825"/>
                </a:lnTo>
                <a:lnTo>
                  <a:pt x="58952" y="124740"/>
                </a:lnTo>
                <a:lnTo>
                  <a:pt x="72258" y="116747"/>
                </a:lnTo>
                <a:lnTo>
                  <a:pt x="73235" y="115442"/>
                </a:lnTo>
                <a:lnTo>
                  <a:pt x="41122" y="115442"/>
                </a:lnTo>
                <a:lnTo>
                  <a:pt x="29477" y="113347"/>
                </a:lnTo>
                <a:lnTo>
                  <a:pt x="18226" y="107076"/>
                </a:lnTo>
                <a:lnTo>
                  <a:pt x="8234" y="96201"/>
                </a:lnTo>
                <a:lnTo>
                  <a:pt x="368" y="80289"/>
                </a:lnTo>
                <a:close/>
              </a:path>
              <a:path w="83820" h="128270">
                <a:moveTo>
                  <a:pt x="43649" y="0"/>
                </a:moveTo>
                <a:lnTo>
                  <a:pt x="30396" y="1134"/>
                </a:lnTo>
                <a:lnTo>
                  <a:pt x="16767" y="5630"/>
                </a:lnTo>
                <a:lnTo>
                  <a:pt x="6123" y="15125"/>
                </a:lnTo>
                <a:lnTo>
                  <a:pt x="1828" y="31254"/>
                </a:lnTo>
                <a:lnTo>
                  <a:pt x="5051" y="43457"/>
                </a:lnTo>
                <a:lnTo>
                  <a:pt x="13349" y="53265"/>
                </a:lnTo>
                <a:lnTo>
                  <a:pt x="24669" y="61685"/>
                </a:lnTo>
                <a:lnTo>
                  <a:pt x="36957" y="69722"/>
                </a:lnTo>
                <a:lnTo>
                  <a:pt x="47532" y="76769"/>
                </a:lnTo>
                <a:lnTo>
                  <a:pt x="56497" y="83291"/>
                </a:lnTo>
                <a:lnTo>
                  <a:pt x="62712" y="89877"/>
                </a:lnTo>
                <a:lnTo>
                  <a:pt x="65036" y="97116"/>
                </a:lnTo>
                <a:lnTo>
                  <a:pt x="63261" y="104607"/>
                </a:lnTo>
                <a:lnTo>
                  <a:pt x="58308" y="110437"/>
                </a:lnTo>
                <a:lnTo>
                  <a:pt x="50742" y="114188"/>
                </a:lnTo>
                <a:lnTo>
                  <a:pt x="41122" y="115442"/>
                </a:lnTo>
                <a:lnTo>
                  <a:pt x="73235" y="115442"/>
                </a:lnTo>
                <a:lnTo>
                  <a:pt x="80499" y="105740"/>
                </a:lnTo>
                <a:lnTo>
                  <a:pt x="83324" y="93611"/>
                </a:lnTo>
                <a:lnTo>
                  <a:pt x="79973" y="80128"/>
                </a:lnTo>
                <a:lnTo>
                  <a:pt x="71323" y="69438"/>
                </a:lnTo>
                <a:lnTo>
                  <a:pt x="59482" y="60380"/>
                </a:lnTo>
                <a:lnTo>
                  <a:pt x="46558" y="51790"/>
                </a:lnTo>
                <a:lnTo>
                  <a:pt x="36924" y="45487"/>
                </a:lnTo>
                <a:lnTo>
                  <a:pt x="28446" y="39511"/>
                </a:lnTo>
                <a:lnTo>
                  <a:pt x="22414" y="33290"/>
                </a:lnTo>
                <a:lnTo>
                  <a:pt x="20116" y="26250"/>
                </a:lnTo>
                <a:lnTo>
                  <a:pt x="22451" y="19195"/>
                </a:lnTo>
                <a:lnTo>
                  <a:pt x="28214" y="15039"/>
                </a:lnTo>
                <a:lnTo>
                  <a:pt x="35541" y="13070"/>
                </a:lnTo>
                <a:lnTo>
                  <a:pt x="42570" y="12572"/>
                </a:lnTo>
                <a:lnTo>
                  <a:pt x="73562" y="12572"/>
                </a:lnTo>
                <a:lnTo>
                  <a:pt x="72999" y="6451"/>
                </a:lnTo>
                <a:lnTo>
                  <a:pt x="65729" y="3579"/>
                </a:lnTo>
                <a:lnTo>
                  <a:pt x="58110" y="1568"/>
                </a:lnTo>
                <a:lnTo>
                  <a:pt x="50598" y="386"/>
                </a:lnTo>
                <a:lnTo>
                  <a:pt x="43649" y="0"/>
                </a:lnTo>
                <a:close/>
              </a:path>
              <a:path w="83820" h="128270">
                <a:moveTo>
                  <a:pt x="73562" y="12572"/>
                </a:moveTo>
                <a:lnTo>
                  <a:pt x="42570" y="12572"/>
                </a:lnTo>
                <a:lnTo>
                  <a:pt x="50357" y="13664"/>
                </a:lnTo>
                <a:lnTo>
                  <a:pt x="58861" y="17425"/>
                </a:lnTo>
                <a:lnTo>
                  <a:pt x="67369" y="24590"/>
                </a:lnTo>
                <a:lnTo>
                  <a:pt x="75171" y="35890"/>
                </a:lnTo>
                <a:lnTo>
                  <a:pt x="75704" y="35890"/>
                </a:lnTo>
                <a:lnTo>
                  <a:pt x="73562" y="12572"/>
                </a:lnTo>
                <a:close/>
              </a:path>
            </a:pathLst>
          </a:custGeom>
          <a:solidFill>
            <a:srgbClr val="FFFFFF"/>
          </a:solidFill>
        </p:spPr>
        <p:txBody>
          <a:bodyPr wrap="square" lIns="0" tIns="0" rIns="0" bIns="0" rtlCol="0"/>
          <a:lstStyle/>
          <a:p>
            <a:endParaRPr dirty="0"/>
          </a:p>
        </p:txBody>
      </p:sp>
      <p:sp>
        <p:nvSpPr>
          <p:cNvPr id="16" name="object 16"/>
          <p:cNvSpPr/>
          <p:nvPr/>
        </p:nvSpPr>
        <p:spPr>
          <a:xfrm>
            <a:off x="5220271" y="9395269"/>
            <a:ext cx="1619885" cy="0"/>
          </a:xfrm>
          <a:custGeom>
            <a:avLst/>
            <a:gdLst/>
            <a:ahLst/>
            <a:cxnLst/>
            <a:rect l="l" t="t" r="r" b="b"/>
            <a:pathLst>
              <a:path w="1619884">
                <a:moveTo>
                  <a:pt x="0" y="0"/>
                </a:moveTo>
                <a:lnTo>
                  <a:pt x="1619732" y="0"/>
                </a:lnTo>
              </a:path>
            </a:pathLst>
          </a:custGeom>
          <a:ln w="36194">
            <a:solidFill>
              <a:srgbClr val="00AEEF"/>
            </a:solidFill>
          </a:ln>
        </p:spPr>
        <p:txBody>
          <a:bodyPr wrap="square" lIns="0" tIns="0" rIns="0" bIns="0" rtlCol="0"/>
          <a:lstStyle/>
          <a:p>
            <a:endParaRPr dirty="0"/>
          </a:p>
        </p:txBody>
      </p:sp>
      <p:sp>
        <p:nvSpPr>
          <p:cNvPr id="17" name="object 17"/>
          <p:cNvSpPr txBox="1"/>
          <p:nvPr/>
        </p:nvSpPr>
        <p:spPr>
          <a:xfrm>
            <a:off x="707299" y="9141094"/>
            <a:ext cx="6071870" cy="971292"/>
          </a:xfrm>
          <a:prstGeom prst="rect">
            <a:avLst/>
          </a:prstGeom>
        </p:spPr>
        <p:txBody>
          <a:bodyPr vert="horz" wrap="square" lIns="0" tIns="0" rIns="0" bIns="0" rtlCol="0">
            <a:spAutoFit/>
          </a:bodyPr>
          <a:lstStyle/>
          <a:p>
            <a:pPr marL="12700" marR="3666490">
              <a:lnSpc>
                <a:spcPct val="107200"/>
              </a:lnSpc>
            </a:pPr>
            <a:r>
              <a:rPr sz="700" spc="5" dirty="0">
                <a:solidFill>
                  <a:srgbClr val="FFFFFF"/>
                </a:solidFill>
                <a:latin typeface="Gill Sans MT"/>
                <a:cs typeface="Gill Sans MT"/>
              </a:rPr>
              <a:t>Moore </a:t>
            </a:r>
            <a:r>
              <a:rPr sz="700" spc="20" dirty="0">
                <a:solidFill>
                  <a:srgbClr val="FFFFFF"/>
                </a:solidFill>
                <a:latin typeface="Gill Sans MT"/>
                <a:cs typeface="Gill Sans MT"/>
              </a:rPr>
              <a:t>Stephens </a:t>
            </a:r>
            <a:r>
              <a:rPr lang="en-US" sz="700" spc="-40" dirty="0" smtClean="0">
                <a:solidFill>
                  <a:srgbClr val="FFFFFF"/>
                </a:solidFill>
                <a:latin typeface="Gill Sans MT"/>
                <a:cs typeface="Gill Sans MT"/>
              </a:rPr>
              <a:t>KSC</a:t>
            </a:r>
            <a:r>
              <a:rPr sz="700" spc="-40" dirty="0" smtClean="0">
                <a:solidFill>
                  <a:srgbClr val="FFFFFF"/>
                </a:solidFill>
                <a:latin typeface="Gill Sans MT"/>
                <a:cs typeface="Gill Sans MT"/>
              </a:rPr>
              <a:t>, </a:t>
            </a:r>
            <a:r>
              <a:rPr sz="700" spc="35" dirty="0" smtClean="0">
                <a:solidFill>
                  <a:srgbClr val="FFFFFF"/>
                </a:solidFill>
                <a:latin typeface="Gill Sans MT"/>
                <a:cs typeface="Gill Sans MT"/>
              </a:rPr>
              <a:t>1</a:t>
            </a:r>
            <a:r>
              <a:rPr lang="en-US" sz="700" spc="35" dirty="0" smtClean="0">
                <a:solidFill>
                  <a:srgbClr val="FFFFFF"/>
                </a:solidFill>
                <a:latin typeface="Gill Sans MT"/>
                <a:cs typeface="Gill Sans MT"/>
              </a:rPr>
              <a:t>175 </a:t>
            </a:r>
            <a:r>
              <a:rPr lang="en-US" sz="700" spc="35" dirty="0" err="1" smtClean="0">
                <a:solidFill>
                  <a:srgbClr val="FFFFFF"/>
                </a:solidFill>
                <a:latin typeface="Gill Sans MT"/>
                <a:cs typeface="Gill Sans MT"/>
              </a:rPr>
              <a:t>Calea</a:t>
            </a:r>
            <a:r>
              <a:rPr lang="en-US" sz="700" spc="35" dirty="0" smtClean="0">
                <a:solidFill>
                  <a:srgbClr val="FFFFFF"/>
                </a:solidFill>
                <a:latin typeface="Gill Sans MT"/>
                <a:cs typeface="Gill Sans MT"/>
              </a:rPr>
              <a:t> Floreasca,            Floreasca Tower 13</a:t>
            </a:r>
            <a:r>
              <a:rPr lang="en-US" sz="700" spc="35" baseline="30000" dirty="0" smtClean="0">
                <a:solidFill>
                  <a:srgbClr val="FFFFFF"/>
                </a:solidFill>
                <a:latin typeface="Gill Sans MT"/>
                <a:cs typeface="Gill Sans MT"/>
              </a:rPr>
              <a:t>th</a:t>
            </a:r>
            <a:r>
              <a:rPr lang="en-US" sz="700" spc="35" dirty="0" smtClean="0">
                <a:solidFill>
                  <a:srgbClr val="FFFFFF"/>
                </a:solidFill>
                <a:latin typeface="Gill Sans MT"/>
                <a:cs typeface="Gill Sans MT"/>
              </a:rPr>
              <a:t> Floor, District 1, </a:t>
            </a:r>
          </a:p>
          <a:p>
            <a:pPr marL="12700" marR="3666490">
              <a:lnSpc>
                <a:spcPct val="107200"/>
              </a:lnSpc>
            </a:pPr>
            <a:r>
              <a:rPr lang="en-US" sz="700" spc="35" dirty="0" smtClean="0">
                <a:solidFill>
                  <a:srgbClr val="FFFFFF"/>
                </a:solidFill>
                <a:latin typeface="Gill Sans MT"/>
                <a:cs typeface="Gill Sans MT"/>
              </a:rPr>
              <a:t>Bucharest - Romania</a:t>
            </a:r>
          </a:p>
          <a:p>
            <a:pPr marL="12700" marR="3666490">
              <a:lnSpc>
                <a:spcPct val="107200"/>
              </a:lnSpc>
            </a:pPr>
            <a:r>
              <a:rPr sz="700" spc="10" dirty="0" smtClean="0">
                <a:solidFill>
                  <a:srgbClr val="FFFFFF"/>
                </a:solidFill>
                <a:latin typeface="Gill Sans MT"/>
                <a:cs typeface="Gill Sans MT"/>
              </a:rPr>
              <a:t> </a:t>
            </a:r>
            <a:r>
              <a:rPr sz="700" spc="-75" dirty="0">
                <a:solidFill>
                  <a:srgbClr val="00AEEF"/>
                </a:solidFill>
                <a:latin typeface="Gill Sans MT"/>
                <a:cs typeface="Gill Sans MT"/>
              </a:rPr>
              <a:t>T  </a:t>
            </a:r>
            <a:r>
              <a:rPr sz="700" spc="25" dirty="0" smtClean="0">
                <a:solidFill>
                  <a:srgbClr val="FFFFFF"/>
                </a:solidFill>
                <a:latin typeface="Gill Sans MT"/>
                <a:cs typeface="Gill Sans MT"/>
              </a:rPr>
              <a:t>+</a:t>
            </a:r>
            <a:r>
              <a:rPr lang="en-US" sz="700" spc="25" dirty="0" smtClean="0">
                <a:solidFill>
                  <a:srgbClr val="FFFFFF"/>
                </a:solidFill>
                <a:latin typeface="Gill Sans MT"/>
                <a:cs typeface="Gill Sans MT"/>
              </a:rPr>
              <a:t>40 374 490 074</a:t>
            </a:r>
            <a:endParaRPr sz="700" dirty="0">
              <a:latin typeface="Gill Sans MT"/>
              <a:cs typeface="Gill Sans MT"/>
            </a:endParaRPr>
          </a:p>
          <a:p>
            <a:pPr marL="12700">
              <a:lnSpc>
                <a:spcPct val="100000"/>
              </a:lnSpc>
              <a:spcBef>
                <a:spcPts val="60"/>
              </a:spcBef>
            </a:pPr>
            <a:r>
              <a:rPr sz="700" b="1" spc="5" dirty="0" smtClean="0">
                <a:solidFill>
                  <a:srgbClr val="00AEEF"/>
                </a:solidFill>
                <a:latin typeface="Gill Sans MT"/>
                <a:cs typeface="Gill Sans MT"/>
              </a:rPr>
              <a:t>www.moorestephens</a:t>
            </a:r>
            <a:r>
              <a:rPr lang="en-US" sz="700" b="1" spc="5" dirty="0" smtClean="0">
                <a:solidFill>
                  <a:srgbClr val="00AEEF"/>
                </a:solidFill>
                <a:latin typeface="Gill Sans MT"/>
                <a:cs typeface="Gill Sans MT"/>
              </a:rPr>
              <a:t>-ksc.ro</a:t>
            </a:r>
            <a:endParaRPr sz="700" dirty="0">
              <a:latin typeface="Gill Sans MT"/>
              <a:cs typeface="Gill Sans MT"/>
            </a:endParaRPr>
          </a:p>
          <a:p>
            <a:pPr>
              <a:lnSpc>
                <a:spcPct val="100000"/>
              </a:lnSpc>
            </a:pPr>
            <a:endParaRPr sz="700" dirty="0">
              <a:latin typeface="Times New Roman"/>
              <a:cs typeface="Times New Roman"/>
            </a:endParaRPr>
          </a:p>
          <a:p>
            <a:pPr marL="12700" marR="5080">
              <a:lnSpc>
                <a:spcPct val="111100"/>
              </a:lnSpc>
              <a:spcBef>
                <a:spcPts val="585"/>
              </a:spcBef>
            </a:pPr>
            <a:r>
              <a:rPr lang="en-US" sz="600" spc="-35" dirty="0" err="1" smtClean="0">
                <a:solidFill>
                  <a:srgbClr val="FFFFFF"/>
                </a:solidFill>
                <a:latin typeface="Gill Sans MT"/>
                <a:cs typeface="Gill Sans MT"/>
              </a:rPr>
              <a:t>Consideram</a:t>
            </a:r>
            <a:r>
              <a:rPr lang="en-US" sz="600" spc="-35" dirty="0" smtClean="0">
                <a:solidFill>
                  <a:srgbClr val="FFFFFF"/>
                </a:solidFill>
                <a:latin typeface="Gill Sans MT"/>
                <a:cs typeface="Gill Sans MT"/>
              </a:rPr>
              <a:t> ca </a:t>
            </a:r>
            <a:r>
              <a:rPr lang="en-US" sz="600" spc="-35" dirty="0" err="1" smtClean="0">
                <a:solidFill>
                  <a:srgbClr val="FFFFFF"/>
                </a:solidFill>
                <a:latin typeface="Gill Sans MT"/>
                <a:cs typeface="Gill Sans MT"/>
              </a:rPr>
              <a:t>informatia</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inclusa</a:t>
            </a:r>
            <a:r>
              <a:rPr lang="en-US" sz="600" spc="-35" dirty="0" smtClean="0">
                <a:solidFill>
                  <a:srgbClr val="FFFFFF"/>
                </a:solidFill>
                <a:latin typeface="Gill Sans MT"/>
                <a:cs typeface="Gill Sans MT"/>
              </a:rPr>
              <a:t> in </a:t>
            </a:r>
            <a:r>
              <a:rPr lang="en-US" sz="600" spc="-35" dirty="0" err="1" smtClean="0">
                <a:solidFill>
                  <a:srgbClr val="FFFFFF"/>
                </a:solidFill>
                <a:latin typeface="Gill Sans MT"/>
                <a:cs typeface="Gill Sans MT"/>
              </a:rPr>
              <a:t>aceasta</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informare</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este</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corecta</a:t>
            </a:r>
            <a:r>
              <a:rPr lang="en-US" sz="600" spc="-35" dirty="0" smtClean="0">
                <a:solidFill>
                  <a:srgbClr val="FFFFFF"/>
                </a:solidFill>
                <a:latin typeface="Gill Sans MT"/>
                <a:cs typeface="Gill Sans MT"/>
              </a:rPr>
              <a:t> si nu ne </a:t>
            </a:r>
            <a:r>
              <a:rPr lang="en-US" sz="600" spc="-35" dirty="0" err="1" smtClean="0">
                <a:solidFill>
                  <a:srgbClr val="FFFFFF"/>
                </a:solidFill>
                <a:latin typeface="Gill Sans MT"/>
                <a:cs typeface="Gill Sans MT"/>
              </a:rPr>
              <a:t>asumam</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responsabilitatea</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pentru</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eventualele</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erori</a:t>
            </a:r>
            <a:r>
              <a:rPr lang="en-US" sz="600" spc="-35" dirty="0" smtClean="0">
                <a:solidFill>
                  <a:srgbClr val="FFFFFF"/>
                </a:solidFill>
                <a:latin typeface="Gill Sans MT"/>
                <a:cs typeface="Gill Sans MT"/>
              </a:rPr>
              <a:t> de </a:t>
            </a:r>
            <a:r>
              <a:rPr lang="en-US" sz="600" spc="-35" dirty="0" err="1" smtClean="0">
                <a:solidFill>
                  <a:srgbClr val="FFFFFF"/>
                </a:solidFill>
                <a:latin typeface="Gill Sans MT"/>
                <a:cs typeface="Gill Sans MT"/>
              </a:rPr>
              <a:t>tipar</a:t>
            </a:r>
            <a:r>
              <a:rPr lang="en-US" sz="600" spc="-35" dirty="0" smtClean="0">
                <a:solidFill>
                  <a:srgbClr val="FFFFFF"/>
                </a:solidFill>
                <a:latin typeface="Gill Sans MT"/>
                <a:cs typeface="Gill Sans MT"/>
              </a:rPr>
              <a:t>/</a:t>
            </a:r>
            <a:r>
              <a:rPr lang="en-US" sz="600" spc="-35" dirty="0" err="1" smtClean="0">
                <a:solidFill>
                  <a:srgbClr val="FFFFFF"/>
                </a:solidFill>
                <a:latin typeface="Gill Sans MT"/>
                <a:cs typeface="Gill Sans MT"/>
              </a:rPr>
              <a:t>redactare</a:t>
            </a:r>
            <a:r>
              <a:rPr lang="en-US" sz="600" spc="-35" dirty="0" smtClean="0">
                <a:solidFill>
                  <a:srgbClr val="FFFFFF"/>
                </a:solidFill>
                <a:latin typeface="Gill Sans MT"/>
                <a:cs typeface="Gill Sans MT"/>
              </a:rPr>
              <a:t>. </a:t>
            </a:r>
            <a:r>
              <a:rPr lang="en-US" sz="600" spc="-35" dirty="0" err="1" smtClean="0">
                <a:solidFill>
                  <a:srgbClr val="FFFFFF"/>
                </a:solidFill>
                <a:latin typeface="Gill Sans MT"/>
                <a:cs typeface="Gill Sans MT"/>
              </a:rPr>
              <a:t>Printat</a:t>
            </a:r>
            <a:r>
              <a:rPr lang="en-US" sz="600" spc="-35" dirty="0" smtClean="0">
                <a:solidFill>
                  <a:srgbClr val="FFFFFF"/>
                </a:solidFill>
                <a:latin typeface="Gill Sans MT"/>
                <a:cs typeface="Gill Sans MT"/>
              </a:rPr>
              <a:t> si </a:t>
            </a:r>
            <a:r>
              <a:rPr lang="en-US" sz="600" spc="-35" dirty="0" err="1" smtClean="0">
                <a:solidFill>
                  <a:srgbClr val="FFFFFF"/>
                </a:solidFill>
                <a:latin typeface="Gill Sans MT"/>
                <a:cs typeface="Gill Sans MT"/>
              </a:rPr>
              <a:t>publicat</a:t>
            </a:r>
            <a:r>
              <a:rPr lang="en-US" sz="600" spc="-35" dirty="0" smtClean="0">
                <a:solidFill>
                  <a:srgbClr val="FFFFFF"/>
                </a:solidFill>
                <a:latin typeface="Gill Sans MT"/>
                <a:cs typeface="Gill Sans MT"/>
              </a:rPr>
              <a:t> de </a:t>
            </a:r>
            <a:r>
              <a:rPr lang="en-US" sz="600" spc="-35" dirty="0" err="1" smtClean="0">
                <a:solidFill>
                  <a:srgbClr val="FFFFFF"/>
                </a:solidFill>
                <a:latin typeface="Gill Sans MT"/>
                <a:cs typeface="Gill Sans MT"/>
              </a:rPr>
              <a:t>catre</a:t>
            </a:r>
            <a:r>
              <a:rPr sz="600" spc="5" dirty="0" smtClean="0">
                <a:solidFill>
                  <a:srgbClr val="FFFFFF"/>
                </a:solidFill>
                <a:latin typeface="Gill Sans MT"/>
                <a:cs typeface="Gill Sans MT"/>
              </a:rPr>
              <a:t> </a:t>
            </a:r>
            <a:r>
              <a:rPr sz="600" spc="35" dirty="0" smtClean="0">
                <a:solidFill>
                  <a:srgbClr val="FFFFFF"/>
                </a:solidFill>
                <a:latin typeface="Gill Sans MT"/>
                <a:cs typeface="Gill Sans MT"/>
              </a:rPr>
              <a:t>© </a:t>
            </a:r>
            <a:r>
              <a:rPr sz="600" spc="5" dirty="0">
                <a:solidFill>
                  <a:srgbClr val="FFFFFF"/>
                </a:solidFill>
                <a:latin typeface="Gill Sans MT"/>
                <a:cs typeface="Gill Sans MT"/>
              </a:rPr>
              <a:t>Moore </a:t>
            </a:r>
            <a:r>
              <a:rPr sz="600" spc="15" dirty="0">
                <a:solidFill>
                  <a:srgbClr val="FFFFFF"/>
                </a:solidFill>
                <a:latin typeface="Gill Sans MT"/>
                <a:cs typeface="Gill Sans MT"/>
              </a:rPr>
              <a:t>Stephens </a:t>
            </a:r>
            <a:r>
              <a:rPr lang="en-US" sz="600" spc="-35" dirty="0" smtClean="0">
                <a:solidFill>
                  <a:srgbClr val="FFFFFF"/>
                </a:solidFill>
                <a:latin typeface="Gill Sans MT"/>
                <a:cs typeface="Gill Sans MT"/>
              </a:rPr>
              <a:t>KSC</a:t>
            </a:r>
            <a:r>
              <a:rPr sz="600" spc="-35" dirty="0" smtClean="0">
                <a:solidFill>
                  <a:srgbClr val="FFFFFF"/>
                </a:solidFill>
                <a:latin typeface="Gill Sans MT"/>
                <a:cs typeface="Gill Sans MT"/>
              </a:rPr>
              <a:t>, </a:t>
            </a:r>
            <a:r>
              <a:rPr lang="en-US" sz="600" spc="-35" dirty="0" smtClean="0">
                <a:solidFill>
                  <a:srgbClr val="FFFFFF"/>
                </a:solidFill>
                <a:latin typeface="Gill Sans MT"/>
                <a:cs typeface="Gill Sans MT"/>
              </a:rPr>
              <a:t>firma </a:t>
            </a:r>
            <a:r>
              <a:rPr lang="en-US" sz="600" spc="-35" dirty="0" err="1" smtClean="0">
                <a:solidFill>
                  <a:srgbClr val="FFFFFF"/>
                </a:solidFill>
                <a:latin typeface="Gill Sans MT"/>
                <a:cs typeface="Gill Sans MT"/>
              </a:rPr>
              <a:t>membra</a:t>
            </a:r>
            <a:r>
              <a:rPr lang="en-US" sz="600" spc="-35" dirty="0" smtClean="0">
                <a:solidFill>
                  <a:srgbClr val="FFFFFF"/>
                </a:solidFill>
                <a:latin typeface="Gill Sans MT"/>
                <a:cs typeface="Gill Sans MT"/>
              </a:rPr>
              <a:t> independent a </a:t>
            </a:r>
            <a:r>
              <a:rPr sz="600" spc="5" dirty="0" smtClean="0">
                <a:solidFill>
                  <a:srgbClr val="FFFFFF"/>
                </a:solidFill>
                <a:latin typeface="Gill Sans MT"/>
                <a:cs typeface="Gill Sans MT"/>
              </a:rPr>
              <a:t>Moore </a:t>
            </a:r>
            <a:r>
              <a:rPr sz="600" spc="15" dirty="0">
                <a:solidFill>
                  <a:srgbClr val="FFFFFF"/>
                </a:solidFill>
                <a:latin typeface="Gill Sans MT"/>
                <a:cs typeface="Gill Sans MT"/>
              </a:rPr>
              <a:t>Stephens </a:t>
            </a:r>
            <a:r>
              <a:rPr sz="600" spc="10" dirty="0">
                <a:solidFill>
                  <a:srgbClr val="FFFFFF"/>
                </a:solidFill>
                <a:latin typeface="Gill Sans MT"/>
                <a:cs typeface="Gill Sans MT"/>
              </a:rPr>
              <a:t>International Limited, </a:t>
            </a:r>
            <a:r>
              <a:rPr lang="en-US" sz="600" spc="10" dirty="0" smtClean="0">
                <a:solidFill>
                  <a:srgbClr val="FFFFFF"/>
                </a:solidFill>
                <a:latin typeface="Gill Sans MT"/>
                <a:cs typeface="Gill Sans MT"/>
              </a:rPr>
              <a:t>o </a:t>
            </a:r>
            <a:r>
              <a:rPr lang="en-US" sz="600" spc="10" dirty="0" err="1" smtClean="0">
                <a:solidFill>
                  <a:srgbClr val="FFFFFF"/>
                </a:solidFill>
                <a:latin typeface="Gill Sans MT"/>
                <a:cs typeface="Gill Sans MT"/>
              </a:rPr>
              <a:t>retea</a:t>
            </a:r>
            <a:r>
              <a:rPr lang="en-US" sz="600" spc="10" dirty="0" smtClean="0">
                <a:solidFill>
                  <a:srgbClr val="FFFFFF"/>
                </a:solidFill>
                <a:latin typeface="Gill Sans MT"/>
                <a:cs typeface="Gill Sans MT"/>
              </a:rPr>
              <a:t> </a:t>
            </a:r>
            <a:r>
              <a:rPr lang="en-US" sz="600" spc="10" dirty="0" err="1" smtClean="0">
                <a:solidFill>
                  <a:srgbClr val="FFFFFF"/>
                </a:solidFill>
                <a:latin typeface="Gill Sans MT"/>
                <a:cs typeface="Gill Sans MT"/>
              </a:rPr>
              <a:t>globala</a:t>
            </a:r>
            <a:r>
              <a:rPr lang="en-US" sz="600" spc="10" dirty="0" smtClean="0">
                <a:solidFill>
                  <a:srgbClr val="FFFFFF"/>
                </a:solidFill>
                <a:latin typeface="Gill Sans MT"/>
                <a:cs typeface="Gill Sans MT"/>
              </a:rPr>
              <a:t> de </a:t>
            </a:r>
            <a:r>
              <a:rPr lang="en-US" sz="600" spc="10" dirty="0" err="1" smtClean="0">
                <a:solidFill>
                  <a:srgbClr val="FFFFFF"/>
                </a:solidFill>
                <a:latin typeface="Gill Sans MT"/>
                <a:cs typeface="Gill Sans MT"/>
              </a:rPr>
              <a:t>firme</a:t>
            </a:r>
            <a:r>
              <a:rPr lang="en-US" sz="600" spc="10" dirty="0" smtClean="0">
                <a:solidFill>
                  <a:srgbClr val="FFFFFF"/>
                </a:solidFill>
                <a:latin typeface="Gill Sans MT"/>
                <a:cs typeface="Gill Sans MT"/>
              </a:rPr>
              <a:t> de </a:t>
            </a:r>
            <a:r>
              <a:rPr lang="en-US" sz="600" spc="10" dirty="0" err="1" smtClean="0">
                <a:solidFill>
                  <a:srgbClr val="FFFFFF"/>
                </a:solidFill>
                <a:latin typeface="Gill Sans MT"/>
                <a:cs typeface="Gill Sans MT"/>
              </a:rPr>
              <a:t>contabilitate</a:t>
            </a:r>
            <a:endParaRPr sz="600" dirty="0">
              <a:latin typeface="Gill Sans MT"/>
              <a:cs typeface="Gill Sans M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1160" rIns="0" bIns="0" rtlCol="0">
            <a:spAutoFit/>
          </a:bodyPr>
          <a:lstStyle/>
          <a:p>
            <a:pPr marL="15240">
              <a:lnSpc>
                <a:spcPct val="100000"/>
              </a:lnSpc>
            </a:pPr>
            <a:r>
              <a:rPr lang="ro-RO" spc="-15" dirty="0" smtClean="0"/>
              <a:t>Cuprins</a:t>
            </a:r>
            <a:endParaRPr lang="ro-RO" spc="-15" dirty="0"/>
          </a:p>
        </p:txBody>
      </p:sp>
      <p:sp>
        <p:nvSpPr>
          <p:cNvPr id="3" name="object 3"/>
          <p:cNvSpPr/>
          <p:nvPr/>
        </p:nvSpPr>
        <p:spPr>
          <a:xfrm>
            <a:off x="1801291" y="274107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4" name="object 4"/>
          <p:cNvSpPr/>
          <p:nvPr/>
        </p:nvSpPr>
        <p:spPr>
          <a:xfrm>
            <a:off x="1801291" y="321732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5" name="object 5"/>
          <p:cNvSpPr/>
          <p:nvPr/>
        </p:nvSpPr>
        <p:spPr>
          <a:xfrm>
            <a:off x="1801291" y="369357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6" name="object 6"/>
          <p:cNvSpPr/>
          <p:nvPr/>
        </p:nvSpPr>
        <p:spPr>
          <a:xfrm>
            <a:off x="1801291" y="416982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7" name="object 7"/>
          <p:cNvSpPr/>
          <p:nvPr/>
        </p:nvSpPr>
        <p:spPr>
          <a:xfrm>
            <a:off x="1801291" y="464607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8" name="object 8"/>
          <p:cNvSpPr/>
          <p:nvPr/>
        </p:nvSpPr>
        <p:spPr>
          <a:xfrm>
            <a:off x="1801291" y="512232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9" name="object 9"/>
          <p:cNvSpPr/>
          <p:nvPr/>
        </p:nvSpPr>
        <p:spPr>
          <a:xfrm>
            <a:off x="1801291" y="559857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10" name="object 10"/>
          <p:cNvSpPr/>
          <p:nvPr/>
        </p:nvSpPr>
        <p:spPr>
          <a:xfrm>
            <a:off x="1801291" y="607482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11" name="object 11"/>
          <p:cNvSpPr/>
          <p:nvPr/>
        </p:nvSpPr>
        <p:spPr>
          <a:xfrm>
            <a:off x="1801291" y="655107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12" name="object 12"/>
          <p:cNvSpPr/>
          <p:nvPr/>
        </p:nvSpPr>
        <p:spPr>
          <a:xfrm>
            <a:off x="1801291" y="7027329"/>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16" name="object 16"/>
          <p:cNvSpPr txBox="1"/>
          <p:nvPr/>
        </p:nvSpPr>
        <p:spPr>
          <a:xfrm>
            <a:off x="1788591" y="2921456"/>
            <a:ext cx="2640330" cy="215444"/>
          </a:xfrm>
          <a:prstGeom prst="rect">
            <a:avLst/>
          </a:prstGeom>
        </p:spPr>
        <p:txBody>
          <a:bodyPr vert="horz" wrap="square" lIns="0" tIns="0" rIns="0" bIns="0" rtlCol="0">
            <a:spAutoFit/>
          </a:bodyPr>
          <a:lstStyle/>
          <a:p>
            <a:pPr marL="12700">
              <a:lnSpc>
                <a:spcPct val="100000"/>
              </a:lnSpc>
            </a:pPr>
            <a:r>
              <a:rPr lang="ro-RO" sz="1400" spc="15" dirty="0" smtClean="0">
                <a:cs typeface="Gill Sans MT"/>
              </a:rPr>
              <a:t>Moore </a:t>
            </a:r>
            <a:r>
              <a:rPr lang="ro-RO" sz="1400" spc="40" dirty="0" smtClean="0">
                <a:cs typeface="Gill Sans MT"/>
              </a:rPr>
              <a:t>Stephens</a:t>
            </a:r>
            <a:r>
              <a:rPr lang="ro-RO" sz="1400" spc="-70" dirty="0" smtClean="0">
                <a:cs typeface="Gill Sans MT"/>
              </a:rPr>
              <a:t> </a:t>
            </a:r>
            <a:r>
              <a:rPr lang="ro-RO" sz="1400" spc="-50" dirty="0" smtClean="0">
                <a:cs typeface="Gill Sans MT"/>
              </a:rPr>
              <a:t>International</a:t>
            </a:r>
            <a:endParaRPr lang="ro-RO" sz="1400" dirty="0">
              <a:cs typeface="Gill Sans MT"/>
            </a:endParaRPr>
          </a:p>
        </p:txBody>
      </p:sp>
      <p:sp>
        <p:nvSpPr>
          <p:cNvPr id="40" name="object 40"/>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a:solidFill>
                  <a:schemeClr val="tx1"/>
                </a:solidFill>
                <a:latin typeface="+mn-lt"/>
              </a:rPr>
              <a:t>2</a:t>
            </a:r>
            <a:endParaRPr lang="ro-RO" dirty="0">
              <a:solidFill>
                <a:schemeClr val="tx1"/>
              </a:solidFill>
              <a:latin typeface="+mn-lt"/>
            </a:endParaRPr>
          </a:p>
        </p:txBody>
      </p:sp>
      <p:sp>
        <p:nvSpPr>
          <p:cNvPr id="41" name="object 41"/>
          <p:cNvSpPr txBox="1">
            <a:spLocks noGrp="1"/>
          </p:cNvSpPr>
          <p:nvPr>
            <p:ph type="ftr" sz="quarter" idx="5"/>
          </p:nvPr>
        </p:nvSpPr>
        <p:spPr>
          <a:xfrm>
            <a:off x="5291045" y="10231558"/>
            <a:ext cx="1782496" cy="102592"/>
          </a:xfrm>
          <a:prstGeom prst="rect">
            <a:avLst/>
          </a:prstGeom>
        </p:spPr>
        <p:txBody>
          <a:bodyPr vert="horz" wrap="square" lIns="0" tIns="0" rIns="0" bIns="0" rtlCol="0">
            <a:spAutoFit/>
          </a:bodyPr>
          <a:lstStyle/>
          <a:p>
            <a:pPr marL="12700">
              <a:lnSpc>
                <a:spcPts val="790"/>
              </a:lnSpc>
            </a:pPr>
            <a:r>
              <a:rPr lang="ro-RO" spc="-15" dirty="0" smtClean="0">
                <a:solidFill>
                  <a:schemeClr val="tx1"/>
                </a:solidFill>
                <a:latin typeface="+mn-lt"/>
              </a:rPr>
              <a:t>Declarația de Transparența 2017</a:t>
            </a:r>
            <a:endParaRPr lang="ro-RO" spc="-25" dirty="0">
              <a:solidFill>
                <a:schemeClr val="tx1"/>
              </a:solidFill>
              <a:latin typeface="+mn-lt"/>
            </a:endParaRPr>
          </a:p>
        </p:txBody>
      </p:sp>
      <p:sp>
        <p:nvSpPr>
          <p:cNvPr id="17" name="object 17"/>
          <p:cNvSpPr txBox="1"/>
          <p:nvPr/>
        </p:nvSpPr>
        <p:spPr>
          <a:xfrm>
            <a:off x="6807886" y="2862707"/>
            <a:ext cx="124460"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4</a:t>
            </a:r>
            <a:endParaRPr lang="ro-RO" sz="1400" dirty="0">
              <a:cs typeface="Gill Sans MT"/>
            </a:endParaRPr>
          </a:p>
        </p:txBody>
      </p:sp>
      <p:sp>
        <p:nvSpPr>
          <p:cNvPr id="19" name="object 19"/>
          <p:cNvSpPr txBox="1"/>
          <p:nvPr/>
        </p:nvSpPr>
        <p:spPr>
          <a:xfrm>
            <a:off x="6807886" y="3339033"/>
            <a:ext cx="124460"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5</a:t>
            </a:r>
            <a:endParaRPr lang="ro-RO" sz="1400" dirty="0">
              <a:cs typeface="Gill Sans MT"/>
            </a:endParaRPr>
          </a:p>
        </p:txBody>
      </p:sp>
      <p:sp>
        <p:nvSpPr>
          <p:cNvPr id="20" name="object 20"/>
          <p:cNvSpPr txBox="1"/>
          <p:nvPr/>
        </p:nvSpPr>
        <p:spPr>
          <a:xfrm>
            <a:off x="1801291" y="3366951"/>
            <a:ext cx="2278380" cy="215444"/>
          </a:xfrm>
          <a:prstGeom prst="rect">
            <a:avLst/>
          </a:prstGeom>
        </p:spPr>
        <p:txBody>
          <a:bodyPr vert="horz" wrap="square" lIns="0" tIns="0" rIns="0" bIns="0" rtlCol="0">
            <a:spAutoFit/>
          </a:bodyPr>
          <a:lstStyle/>
          <a:p>
            <a:pPr marL="12700">
              <a:lnSpc>
                <a:spcPct val="100000"/>
              </a:lnSpc>
            </a:pPr>
            <a:r>
              <a:rPr lang="ro-RO" sz="1400" spc="15" dirty="0" smtClean="0">
                <a:cs typeface="Gill Sans MT"/>
              </a:rPr>
              <a:t>Valorile noastre</a:t>
            </a:r>
            <a:endParaRPr lang="ro-RO" sz="1400" dirty="0">
              <a:cs typeface="Gill Sans MT"/>
            </a:endParaRPr>
          </a:p>
        </p:txBody>
      </p:sp>
      <p:sp>
        <p:nvSpPr>
          <p:cNvPr id="21" name="object 21"/>
          <p:cNvSpPr txBox="1"/>
          <p:nvPr/>
        </p:nvSpPr>
        <p:spPr>
          <a:xfrm>
            <a:off x="6807886" y="3815359"/>
            <a:ext cx="124460" cy="215444"/>
          </a:xfrm>
          <a:prstGeom prst="rect">
            <a:avLst/>
          </a:prstGeom>
        </p:spPr>
        <p:txBody>
          <a:bodyPr vert="horz" wrap="square" lIns="0" tIns="0" rIns="0" bIns="0" rtlCol="0">
            <a:spAutoFit/>
          </a:bodyPr>
          <a:lstStyle/>
          <a:p>
            <a:pPr marL="12700"/>
            <a:r>
              <a:rPr lang="ro-RO" sz="1400" spc="75" dirty="0" smtClean="0">
                <a:cs typeface="Gill Sans MT"/>
              </a:rPr>
              <a:t>6</a:t>
            </a:r>
            <a:endParaRPr lang="ro-RO" sz="1400" spc="75" dirty="0">
              <a:cs typeface="Gill Sans MT"/>
            </a:endParaRPr>
          </a:p>
        </p:txBody>
      </p:sp>
      <p:sp>
        <p:nvSpPr>
          <p:cNvPr id="22" name="object 22"/>
          <p:cNvSpPr txBox="1"/>
          <p:nvPr/>
        </p:nvSpPr>
        <p:spPr>
          <a:xfrm>
            <a:off x="1797050" y="3822700"/>
            <a:ext cx="2330450" cy="215444"/>
          </a:xfrm>
          <a:prstGeom prst="rect">
            <a:avLst/>
          </a:prstGeom>
        </p:spPr>
        <p:txBody>
          <a:bodyPr vert="horz" wrap="square" lIns="0" tIns="0" rIns="0" bIns="0" rtlCol="0">
            <a:spAutoFit/>
          </a:bodyPr>
          <a:lstStyle/>
          <a:p>
            <a:pPr marL="12700">
              <a:lnSpc>
                <a:spcPct val="100000"/>
              </a:lnSpc>
            </a:pPr>
            <a:r>
              <a:rPr lang="ro-RO" sz="1400" spc="25" dirty="0" smtClean="0">
                <a:cs typeface="Gill Sans MT"/>
              </a:rPr>
              <a:t>Guvernanta și </a:t>
            </a:r>
            <a:r>
              <a:rPr lang="ro-RO" sz="1400" spc="75" dirty="0" smtClean="0">
                <a:cs typeface="Gill Sans MT"/>
              </a:rPr>
              <a:t>management</a:t>
            </a:r>
            <a:endParaRPr lang="ro-RO" sz="1400" dirty="0">
              <a:cs typeface="Gill Sans MT"/>
            </a:endParaRPr>
          </a:p>
        </p:txBody>
      </p:sp>
      <p:sp>
        <p:nvSpPr>
          <p:cNvPr id="23" name="object 23"/>
          <p:cNvSpPr txBox="1"/>
          <p:nvPr/>
        </p:nvSpPr>
        <p:spPr>
          <a:xfrm>
            <a:off x="6807886" y="4291685"/>
            <a:ext cx="124460"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7</a:t>
            </a:r>
            <a:endParaRPr lang="ro-RO" sz="1400" dirty="0">
              <a:cs typeface="Gill Sans MT"/>
            </a:endParaRPr>
          </a:p>
        </p:txBody>
      </p:sp>
      <p:sp>
        <p:nvSpPr>
          <p:cNvPr id="24" name="object 24"/>
          <p:cNvSpPr txBox="1"/>
          <p:nvPr/>
        </p:nvSpPr>
        <p:spPr>
          <a:xfrm>
            <a:off x="1801291" y="4301782"/>
            <a:ext cx="1573530" cy="215444"/>
          </a:xfrm>
          <a:prstGeom prst="rect">
            <a:avLst/>
          </a:prstGeom>
        </p:spPr>
        <p:txBody>
          <a:bodyPr vert="horz" wrap="square" lIns="0" tIns="0" rIns="0" bIns="0" rtlCol="0">
            <a:spAutoFit/>
          </a:bodyPr>
          <a:lstStyle/>
          <a:p>
            <a:pPr marL="12700">
              <a:lnSpc>
                <a:spcPct val="100000"/>
              </a:lnSpc>
            </a:pPr>
            <a:r>
              <a:rPr lang="ro-RO" sz="1400" spc="5" dirty="0" smtClean="0">
                <a:cs typeface="Gill Sans MT"/>
              </a:rPr>
              <a:t>Structura firmei</a:t>
            </a:r>
            <a:endParaRPr lang="ro-RO" sz="1400" dirty="0">
              <a:cs typeface="Gill Sans MT"/>
            </a:endParaRPr>
          </a:p>
        </p:txBody>
      </p:sp>
      <p:sp>
        <p:nvSpPr>
          <p:cNvPr id="25" name="object 25"/>
          <p:cNvSpPr txBox="1"/>
          <p:nvPr/>
        </p:nvSpPr>
        <p:spPr>
          <a:xfrm>
            <a:off x="6807886" y="4768012"/>
            <a:ext cx="124460" cy="215444"/>
          </a:xfrm>
          <a:prstGeom prst="rect">
            <a:avLst/>
          </a:prstGeom>
        </p:spPr>
        <p:txBody>
          <a:bodyPr vert="horz" wrap="square" lIns="0" tIns="0" rIns="0" bIns="0" rtlCol="0">
            <a:spAutoFit/>
          </a:bodyPr>
          <a:lstStyle/>
          <a:p>
            <a:pPr marL="12700">
              <a:lnSpc>
                <a:spcPct val="100000"/>
              </a:lnSpc>
            </a:pPr>
            <a:r>
              <a:rPr lang="ru-RU" sz="1400" spc="75" dirty="0">
                <a:cs typeface="Gill Sans MT"/>
              </a:rPr>
              <a:t>9</a:t>
            </a:r>
            <a:endParaRPr lang="ro-RO" sz="1400" dirty="0">
              <a:cs typeface="Gill Sans MT"/>
            </a:endParaRPr>
          </a:p>
        </p:txBody>
      </p:sp>
      <p:sp>
        <p:nvSpPr>
          <p:cNvPr id="26" name="object 26"/>
          <p:cNvSpPr txBox="1"/>
          <p:nvPr/>
        </p:nvSpPr>
        <p:spPr>
          <a:xfrm>
            <a:off x="1788591" y="4825465"/>
            <a:ext cx="2268220" cy="215444"/>
          </a:xfrm>
          <a:prstGeom prst="rect">
            <a:avLst/>
          </a:prstGeom>
        </p:spPr>
        <p:txBody>
          <a:bodyPr vert="horz" wrap="square" lIns="0" tIns="0" rIns="0" bIns="0" rtlCol="0">
            <a:spAutoFit/>
          </a:bodyPr>
          <a:lstStyle/>
          <a:p>
            <a:pPr marL="12700">
              <a:lnSpc>
                <a:spcPct val="100000"/>
              </a:lnSpc>
            </a:pPr>
            <a:r>
              <a:rPr lang="ro-RO" sz="1400" spc="35" dirty="0" smtClean="0">
                <a:cs typeface="Gill Sans MT"/>
              </a:rPr>
              <a:t>Controlul calității</a:t>
            </a:r>
            <a:endParaRPr lang="ro-RO" sz="1400" dirty="0">
              <a:cs typeface="Gill Sans MT"/>
            </a:endParaRPr>
          </a:p>
        </p:txBody>
      </p:sp>
      <p:sp>
        <p:nvSpPr>
          <p:cNvPr id="27" name="object 27"/>
          <p:cNvSpPr txBox="1"/>
          <p:nvPr/>
        </p:nvSpPr>
        <p:spPr>
          <a:xfrm>
            <a:off x="6709029" y="5244338"/>
            <a:ext cx="223317"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10</a:t>
            </a:r>
            <a:endParaRPr lang="ro-RO" sz="1400" dirty="0">
              <a:cs typeface="Gill Sans MT"/>
            </a:endParaRPr>
          </a:p>
        </p:txBody>
      </p:sp>
      <p:sp>
        <p:nvSpPr>
          <p:cNvPr id="28" name="object 28"/>
          <p:cNvSpPr txBox="1"/>
          <p:nvPr/>
        </p:nvSpPr>
        <p:spPr>
          <a:xfrm>
            <a:off x="1788591" y="5267950"/>
            <a:ext cx="1567180" cy="215444"/>
          </a:xfrm>
          <a:prstGeom prst="rect">
            <a:avLst/>
          </a:prstGeom>
        </p:spPr>
        <p:txBody>
          <a:bodyPr vert="horz" wrap="square" lIns="0" tIns="0" rIns="0" bIns="0" rtlCol="0">
            <a:spAutoFit/>
          </a:bodyPr>
          <a:lstStyle/>
          <a:p>
            <a:pPr marL="12700">
              <a:lnSpc>
                <a:spcPct val="100000"/>
              </a:lnSpc>
            </a:pPr>
            <a:r>
              <a:rPr lang="ro-RO" sz="1400" spc="25" dirty="0" smtClean="0">
                <a:cs typeface="Gill Sans MT"/>
              </a:rPr>
              <a:t>Resurse umane</a:t>
            </a:r>
            <a:endParaRPr lang="ro-RO" sz="1400" dirty="0">
              <a:cs typeface="Gill Sans MT"/>
            </a:endParaRPr>
          </a:p>
        </p:txBody>
      </p:sp>
      <p:sp>
        <p:nvSpPr>
          <p:cNvPr id="29" name="object 29"/>
          <p:cNvSpPr txBox="1"/>
          <p:nvPr/>
        </p:nvSpPr>
        <p:spPr>
          <a:xfrm>
            <a:off x="6709029" y="5720664"/>
            <a:ext cx="223520"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1</a:t>
            </a:r>
            <a:r>
              <a:rPr lang="ru-RU" sz="1400" spc="75" dirty="0" smtClean="0">
                <a:cs typeface="Gill Sans MT"/>
              </a:rPr>
              <a:t>2</a:t>
            </a:r>
            <a:endParaRPr lang="ro-RO" sz="1400" dirty="0">
              <a:cs typeface="Gill Sans MT"/>
            </a:endParaRPr>
          </a:p>
        </p:txBody>
      </p:sp>
      <p:sp>
        <p:nvSpPr>
          <p:cNvPr id="30" name="object 30"/>
          <p:cNvSpPr txBox="1"/>
          <p:nvPr/>
        </p:nvSpPr>
        <p:spPr>
          <a:xfrm>
            <a:off x="1809794" y="5748663"/>
            <a:ext cx="2330450" cy="215444"/>
          </a:xfrm>
          <a:prstGeom prst="rect">
            <a:avLst/>
          </a:prstGeom>
        </p:spPr>
        <p:txBody>
          <a:bodyPr vert="horz" wrap="square" lIns="0" tIns="0" rIns="0" bIns="0" rtlCol="0">
            <a:spAutoFit/>
          </a:bodyPr>
          <a:lstStyle/>
          <a:p>
            <a:pPr marL="12700">
              <a:lnSpc>
                <a:spcPct val="100000"/>
              </a:lnSpc>
            </a:pPr>
            <a:r>
              <a:rPr lang="ro-RO" sz="1400" spc="25" dirty="0" smtClean="0">
                <a:cs typeface="Gill Sans MT"/>
              </a:rPr>
              <a:t>Realizarea misiunii de audit</a:t>
            </a:r>
            <a:endParaRPr lang="ro-RO" sz="1400" dirty="0">
              <a:cs typeface="Gill Sans MT"/>
            </a:endParaRPr>
          </a:p>
        </p:txBody>
      </p:sp>
      <p:sp>
        <p:nvSpPr>
          <p:cNvPr id="31" name="object 31"/>
          <p:cNvSpPr txBox="1"/>
          <p:nvPr/>
        </p:nvSpPr>
        <p:spPr>
          <a:xfrm>
            <a:off x="6709029" y="6196990"/>
            <a:ext cx="223520"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13</a:t>
            </a:r>
            <a:endParaRPr lang="ro-RO" sz="1400" dirty="0">
              <a:cs typeface="Gill Sans MT"/>
            </a:endParaRPr>
          </a:p>
        </p:txBody>
      </p:sp>
      <p:sp>
        <p:nvSpPr>
          <p:cNvPr id="32" name="object 32"/>
          <p:cNvSpPr txBox="1"/>
          <p:nvPr/>
        </p:nvSpPr>
        <p:spPr>
          <a:xfrm>
            <a:off x="1840909" y="6707943"/>
            <a:ext cx="2268220" cy="215444"/>
          </a:xfrm>
          <a:prstGeom prst="rect">
            <a:avLst/>
          </a:prstGeom>
        </p:spPr>
        <p:txBody>
          <a:bodyPr vert="horz" wrap="square" lIns="0" tIns="0" rIns="0" bIns="0" rtlCol="0">
            <a:spAutoFit/>
          </a:bodyPr>
          <a:lstStyle/>
          <a:p>
            <a:pPr marL="12700">
              <a:lnSpc>
                <a:spcPct val="100000"/>
              </a:lnSpc>
            </a:pPr>
            <a:r>
              <a:rPr lang="ro-RO" sz="1400" dirty="0" smtClean="0">
                <a:cs typeface="Gill Sans MT"/>
              </a:rPr>
              <a:t>Declarația de independență</a:t>
            </a:r>
            <a:endParaRPr lang="ro-RO" sz="1400" dirty="0">
              <a:cs typeface="Gill Sans MT"/>
            </a:endParaRPr>
          </a:p>
        </p:txBody>
      </p:sp>
      <p:sp>
        <p:nvSpPr>
          <p:cNvPr id="33" name="object 33"/>
          <p:cNvSpPr txBox="1"/>
          <p:nvPr/>
        </p:nvSpPr>
        <p:spPr>
          <a:xfrm>
            <a:off x="6709029" y="6673316"/>
            <a:ext cx="223520"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14</a:t>
            </a:r>
            <a:endParaRPr lang="ro-RO" sz="1400" dirty="0">
              <a:cs typeface="Gill Sans MT"/>
            </a:endParaRPr>
          </a:p>
        </p:txBody>
      </p:sp>
      <p:sp>
        <p:nvSpPr>
          <p:cNvPr id="42" name="object 16"/>
          <p:cNvSpPr txBox="1"/>
          <p:nvPr/>
        </p:nvSpPr>
        <p:spPr>
          <a:xfrm>
            <a:off x="1769858" y="2466688"/>
            <a:ext cx="3379992" cy="215444"/>
          </a:xfrm>
          <a:prstGeom prst="rect">
            <a:avLst/>
          </a:prstGeom>
        </p:spPr>
        <p:txBody>
          <a:bodyPr vert="horz" wrap="square" lIns="0" tIns="0" rIns="0" bIns="0" rtlCol="0">
            <a:spAutoFit/>
          </a:bodyPr>
          <a:lstStyle/>
          <a:p>
            <a:pPr marL="12700">
              <a:lnSpc>
                <a:spcPct val="100000"/>
              </a:lnSpc>
            </a:pPr>
            <a:r>
              <a:rPr lang="ro-RO" sz="1400" spc="15" dirty="0" smtClean="0">
                <a:cs typeface="Gill Sans MT"/>
              </a:rPr>
              <a:t>Metodologia raportului de transparență</a:t>
            </a:r>
            <a:endParaRPr lang="ro-RO" sz="1400" dirty="0">
              <a:cs typeface="Gill Sans MT"/>
            </a:endParaRPr>
          </a:p>
        </p:txBody>
      </p:sp>
      <p:sp>
        <p:nvSpPr>
          <p:cNvPr id="43" name="object 17"/>
          <p:cNvSpPr txBox="1"/>
          <p:nvPr/>
        </p:nvSpPr>
        <p:spPr>
          <a:xfrm>
            <a:off x="6807886" y="2449266"/>
            <a:ext cx="124460" cy="215444"/>
          </a:xfrm>
          <a:prstGeom prst="rect">
            <a:avLst/>
          </a:prstGeom>
        </p:spPr>
        <p:txBody>
          <a:bodyPr vert="horz" wrap="square" lIns="0" tIns="0" rIns="0" bIns="0" rtlCol="0">
            <a:spAutoFit/>
          </a:bodyPr>
          <a:lstStyle/>
          <a:p>
            <a:pPr marL="12700">
              <a:lnSpc>
                <a:spcPct val="100000"/>
              </a:lnSpc>
            </a:pPr>
            <a:r>
              <a:rPr lang="ro-RO" sz="1400" spc="75" dirty="0" smtClean="0">
                <a:cs typeface="Gill Sans MT"/>
              </a:rPr>
              <a:t>3</a:t>
            </a:r>
            <a:endParaRPr lang="ro-RO" sz="1400" dirty="0">
              <a:cs typeface="Gill Sans MT"/>
            </a:endParaRPr>
          </a:p>
        </p:txBody>
      </p:sp>
      <p:sp>
        <p:nvSpPr>
          <p:cNvPr id="38" name="object 3"/>
          <p:cNvSpPr/>
          <p:nvPr/>
        </p:nvSpPr>
        <p:spPr>
          <a:xfrm>
            <a:off x="1760855" y="2374900"/>
            <a:ext cx="5217795" cy="0"/>
          </a:xfrm>
          <a:custGeom>
            <a:avLst/>
            <a:gdLst/>
            <a:ahLst/>
            <a:cxnLst/>
            <a:rect l="l" t="t" r="r" b="b"/>
            <a:pathLst>
              <a:path w="5217795">
                <a:moveTo>
                  <a:pt x="0" y="0"/>
                </a:moveTo>
                <a:lnTo>
                  <a:pt x="5217426" y="0"/>
                </a:lnTo>
              </a:path>
            </a:pathLst>
          </a:custGeom>
          <a:ln w="6350">
            <a:solidFill>
              <a:srgbClr val="00AEEF"/>
            </a:solidFill>
          </a:ln>
        </p:spPr>
        <p:txBody>
          <a:bodyPr wrap="square" lIns="0" tIns="0" rIns="0" bIns="0" rtlCol="0"/>
          <a:lstStyle/>
          <a:p>
            <a:endParaRPr lang="ro-RO" sz="1400" dirty="0"/>
          </a:p>
        </p:txBody>
      </p:sp>
      <p:sp>
        <p:nvSpPr>
          <p:cNvPr id="37" name="object 32"/>
          <p:cNvSpPr txBox="1"/>
          <p:nvPr/>
        </p:nvSpPr>
        <p:spPr>
          <a:xfrm>
            <a:off x="1809794" y="6257204"/>
            <a:ext cx="2796744" cy="215444"/>
          </a:xfrm>
          <a:prstGeom prst="rect">
            <a:avLst/>
          </a:prstGeom>
        </p:spPr>
        <p:txBody>
          <a:bodyPr vert="horz" wrap="square" lIns="0" tIns="0" rIns="0" bIns="0" rtlCol="0">
            <a:spAutoFit/>
          </a:bodyPr>
          <a:lstStyle/>
          <a:p>
            <a:pPr marL="12700">
              <a:lnSpc>
                <a:spcPct val="100000"/>
              </a:lnSpc>
            </a:pPr>
            <a:r>
              <a:rPr lang="ro-RO" sz="1400" dirty="0" smtClean="0">
                <a:cs typeface="Gill Sans MT"/>
              </a:rPr>
              <a:t>Entități de interes și alte informații</a:t>
            </a:r>
            <a:endParaRPr lang="ro-RO" sz="1400" dirty="0">
              <a:cs typeface="Gill Sans M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01" y="1384300"/>
            <a:ext cx="6508249" cy="523220"/>
          </a:xfrm>
        </p:spPr>
        <p:txBody>
          <a:bodyPr/>
          <a:lstStyle/>
          <a:p>
            <a:r>
              <a:rPr lang="ro-RO" dirty="0" smtClean="0">
                <a:latin typeface="+mj-lt"/>
              </a:rPr>
              <a:t>Metodologie</a:t>
            </a:r>
            <a:endParaRPr lang="ro-RO" dirty="0">
              <a:latin typeface="+mj-lt"/>
            </a:endParaRPr>
          </a:p>
        </p:txBody>
      </p:sp>
      <p:sp>
        <p:nvSpPr>
          <p:cNvPr id="3" name="Text Placeholder 2"/>
          <p:cNvSpPr>
            <a:spLocks noGrp="1"/>
          </p:cNvSpPr>
          <p:nvPr>
            <p:ph type="body" idx="1"/>
          </p:nvPr>
        </p:nvSpPr>
        <p:spPr>
          <a:xfrm>
            <a:off x="1568450" y="2423299"/>
            <a:ext cx="2667000" cy="4847481"/>
          </a:xfrm>
        </p:spPr>
        <p:txBody>
          <a:bodyPr/>
          <a:lstStyle/>
          <a:p>
            <a:pPr algn="just"/>
            <a:r>
              <a:rPr lang="ro-RO" sz="900" dirty="0" smtClean="0">
                <a:latin typeface="+mj-lt"/>
              </a:rPr>
              <a:t>Acest raport este publicat în conformitate cu prevederile art. 10, alineatul (5) al Legii nr. 61-XVI din 16 martie 2007 privind activitatea de audit si include următoarele aspect:</a:t>
            </a:r>
          </a:p>
          <a:p>
            <a:pPr algn="just"/>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descriere a formei legale si a acționariatului firmei de audit;</a:t>
            </a:r>
          </a:p>
          <a:p>
            <a:pPr marL="171450" indent="-171450" algn="just">
              <a:buFont typeface="Arial" panose="020B0604020202020204" pitchFamily="34" charset="0"/>
              <a:buChar char="•"/>
            </a:pPr>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descriere a rețelei si a acordurilor legale si structurale din rețea, in cazul in care firma de audit aparține unei rețele;</a:t>
            </a:r>
          </a:p>
          <a:p>
            <a:pPr marL="171450" indent="-171450" algn="just">
              <a:buFont typeface="Arial" panose="020B0604020202020204" pitchFamily="34" charset="0"/>
              <a:buChar char="•"/>
            </a:pPr>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descriere a structurii conducerii firmei de audit;</a:t>
            </a:r>
          </a:p>
          <a:p>
            <a:pPr marL="171450" indent="-171450" algn="just">
              <a:buFont typeface="Arial" panose="020B0604020202020204" pitchFamily="34" charset="0"/>
              <a:buChar char="•"/>
            </a:pPr>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descriere a sistemelor interne de control al calității existente in firma de audit si o declarație a organului administrativ sau de conducere cu privire la eficacitatea funcționarii acestora;</a:t>
            </a:r>
          </a:p>
          <a:p>
            <a:pPr marL="171450" indent="-171450" algn="just">
              <a:buFont typeface="Arial" panose="020B0604020202020204" pitchFamily="34" charset="0"/>
              <a:buChar char="•"/>
            </a:pPr>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indicare a datei la care a avut loc ultima verificare independenta pentru asigurarea calității prevăzută la art. 31;</a:t>
            </a:r>
          </a:p>
          <a:p>
            <a:pPr marL="171450" indent="-171450" algn="just">
              <a:buFont typeface="Arial" panose="020B0604020202020204" pitchFamily="34" charset="0"/>
              <a:buChar char="•"/>
            </a:pPr>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lista cu entitățile de interes public pentru care au fost efectuate audituri statutare de către firma de audit in exercițiul financiar precedent;</a:t>
            </a:r>
          </a:p>
          <a:p>
            <a:pPr marL="171450" indent="-171450" algn="just">
              <a:buFont typeface="Arial" panose="020B0604020202020204" pitchFamily="34" charset="0"/>
              <a:buChar char="•"/>
            </a:pPr>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declarație in legătura cu politicile firmei de audit privind independenta, care confirma, de asemenea, ca a avut loc o verificare interna a modului in care a fost respectata independenta;</a:t>
            </a:r>
          </a:p>
          <a:p>
            <a:pPr marL="171450" indent="-171450" algn="just">
              <a:buFont typeface="Arial" panose="020B0604020202020204" pitchFamily="34" charset="0"/>
              <a:buChar char="•"/>
            </a:pPr>
            <a:endParaRPr lang="ro-RO" sz="900" dirty="0" smtClean="0">
              <a:latin typeface="+mj-lt"/>
            </a:endParaRPr>
          </a:p>
          <a:p>
            <a:pPr marL="171450" indent="-171450" algn="just">
              <a:buFont typeface="Arial" panose="020B0604020202020204" pitchFamily="34" charset="0"/>
              <a:buChar char="•"/>
            </a:pPr>
            <a:r>
              <a:rPr lang="ro-RO" sz="900" dirty="0" smtClean="0">
                <a:latin typeface="+mj-lt"/>
              </a:rPr>
              <a:t>O declarație privind politica pe care o urmează firma de audit cu privire la formarea profesionala continua a auditorilor statutari prevăzută la art. 11;</a:t>
            </a:r>
          </a:p>
        </p:txBody>
      </p:sp>
      <p:sp>
        <p:nvSpPr>
          <p:cNvPr id="4" name="Text Placeholder 2"/>
          <p:cNvSpPr txBox="1">
            <a:spLocks/>
          </p:cNvSpPr>
          <p:nvPr/>
        </p:nvSpPr>
        <p:spPr>
          <a:xfrm>
            <a:off x="4464050" y="2423299"/>
            <a:ext cx="2571499" cy="124649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o-RO" sz="900" kern="0" dirty="0" smtClean="0">
                <a:latin typeface="+mj-lt"/>
              </a:rPr>
              <a:t>Raportul privind transparenta este semnat de auditorul statutar sau de reprezentantul legal al firmei de audit, după caz. Semnarea se poate realiza si prin intermediul semnăturii electronice, potrivit prevederilor legale in vigoare.</a:t>
            </a:r>
          </a:p>
          <a:p>
            <a:pPr algn="just"/>
            <a:endParaRPr lang="ro-RO" sz="900" kern="0" dirty="0" smtClean="0">
              <a:latin typeface="+mj-lt"/>
            </a:endParaRPr>
          </a:p>
          <a:p>
            <a:pPr algn="just"/>
            <a:r>
              <a:rPr lang="ro-RO" sz="900" kern="0" dirty="0" smtClean="0">
                <a:latin typeface="+mj-lt"/>
              </a:rPr>
              <a:t>Toate informațiile prezentate in aceasta declarație sunt valabile la 31 Decembrie 2017.</a:t>
            </a:r>
          </a:p>
          <a:p>
            <a:pPr algn="just"/>
            <a:endParaRPr lang="ro-RO" sz="900" kern="0" dirty="0">
              <a:latin typeface="+mj-lt"/>
            </a:endParaRPr>
          </a:p>
        </p:txBody>
      </p:sp>
      <p:sp>
        <p:nvSpPr>
          <p:cNvPr id="5" name="object 40"/>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a:latin typeface="+mj-lt"/>
              </a:rPr>
              <a:t>3</a:t>
            </a:r>
            <a:endParaRPr lang="ro-RO" dirty="0">
              <a:latin typeface="+mj-lt"/>
            </a:endParaRPr>
          </a:p>
        </p:txBody>
      </p:sp>
      <p:sp>
        <p:nvSpPr>
          <p:cNvPr id="6" name="object 41"/>
          <p:cNvSpPr txBox="1">
            <a:spLocks noGrp="1"/>
          </p:cNvSpPr>
          <p:nvPr>
            <p:ph type="ftr" sz="quarter" idx="5"/>
          </p:nvPr>
        </p:nvSpPr>
        <p:spPr>
          <a:xfrm>
            <a:off x="5149850" y="10259958"/>
            <a:ext cx="1336141" cy="102592"/>
          </a:xfrm>
          <a:prstGeom prst="rect">
            <a:avLst/>
          </a:prstGeom>
        </p:spPr>
        <p:txBody>
          <a:bodyPr vert="horz" wrap="square" lIns="0" tIns="0" rIns="0" bIns="0" rtlCol="0">
            <a:spAutoFit/>
          </a:bodyPr>
          <a:lstStyle/>
          <a:p>
            <a:pPr marL="12700">
              <a:lnSpc>
                <a:spcPts val="790"/>
              </a:lnSpc>
            </a:pPr>
            <a:r>
              <a:rPr lang="ro-RO" spc="-15" dirty="0" err="1" smtClean="0">
                <a:latin typeface="+mj-lt"/>
              </a:rPr>
              <a:t>Declaratia</a:t>
            </a:r>
            <a:r>
              <a:rPr lang="ro-RO" spc="-15" dirty="0" smtClean="0">
                <a:latin typeface="+mj-lt"/>
              </a:rPr>
              <a:t> de </a:t>
            </a:r>
            <a:r>
              <a:rPr lang="ro-RO" spc="-15" dirty="0" err="1" smtClean="0">
                <a:latin typeface="+mj-lt"/>
              </a:rPr>
              <a:t>Transpatenta</a:t>
            </a:r>
            <a:r>
              <a:rPr lang="ro-RO" spc="-15" dirty="0" smtClean="0">
                <a:latin typeface="+mj-lt"/>
              </a:rPr>
              <a:t> 2017</a:t>
            </a:r>
            <a:endParaRPr lang="ro-RO" spc="-25" dirty="0">
              <a:latin typeface="+mj-lt"/>
            </a:endParaRPr>
          </a:p>
        </p:txBody>
      </p:sp>
    </p:spTree>
    <p:extLst>
      <p:ext uri="{BB962C8B-B14F-4D97-AF65-F5344CB8AC3E}">
        <p14:creationId xmlns:p14="http://schemas.microsoft.com/office/powerpoint/2010/main" val="1128667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1160" rIns="0" bIns="0" rtlCol="0">
            <a:spAutoFit/>
          </a:bodyPr>
          <a:lstStyle/>
          <a:p>
            <a:pPr marL="17780">
              <a:lnSpc>
                <a:spcPct val="100000"/>
              </a:lnSpc>
            </a:pPr>
            <a:r>
              <a:rPr lang="ro-RO" spc="-10" dirty="0" smtClean="0"/>
              <a:t>Moore </a:t>
            </a:r>
            <a:r>
              <a:rPr lang="ro-RO" spc="60" dirty="0" smtClean="0"/>
              <a:t>Stephens</a:t>
            </a:r>
            <a:r>
              <a:rPr lang="ro-RO" spc="-250" dirty="0" smtClean="0"/>
              <a:t> </a:t>
            </a:r>
            <a:r>
              <a:rPr lang="ro-RO" spc="15" dirty="0" smtClean="0"/>
              <a:t>International</a:t>
            </a:r>
            <a:endParaRPr lang="ro-RO" spc="15" dirty="0"/>
          </a:p>
        </p:txBody>
      </p:sp>
      <p:sp>
        <p:nvSpPr>
          <p:cNvPr id="3" name="object 3"/>
          <p:cNvSpPr txBox="1"/>
          <p:nvPr/>
        </p:nvSpPr>
        <p:spPr>
          <a:xfrm>
            <a:off x="1493710" y="2236958"/>
            <a:ext cx="2633673" cy="803425"/>
          </a:xfrm>
          <a:prstGeom prst="rect">
            <a:avLst/>
          </a:prstGeom>
        </p:spPr>
        <p:txBody>
          <a:bodyPr vert="horz" wrap="square" lIns="0" tIns="0" rIns="0" bIns="0" rtlCol="0">
            <a:spAutoFit/>
          </a:bodyPr>
          <a:lstStyle/>
          <a:p>
            <a:pPr marL="12700" marR="110489" algn="just">
              <a:lnSpc>
                <a:spcPct val="115700"/>
              </a:lnSpc>
            </a:pPr>
            <a:r>
              <a:rPr lang="ro-RO" sz="900" dirty="0" smtClean="0">
                <a:solidFill>
                  <a:srgbClr val="00B0F0"/>
                </a:solidFill>
              </a:rPr>
              <a:t>Rețeaua Moore Stephens International a avut o creștere impresionanta in ultimii 13 ani – de la $839 mil. In 2003 la $2.91 mil. In 2017, (un plus de 250% ) ceea ce a poziționat-o in Top 10 internațional al rețelelor de contabilitate. </a:t>
            </a:r>
            <a:r>
              <a:rPr lang="ro-RO" sz="900" b="1" spc="40" dirty="0" smtClean="0">
                <a:solidFill>
                  <a:srgbClr val="00B0F0"/>
                </a:solidFill>
                <a:cs typeface="Calibri"/>
              </a:rPr>
              <a:t>.</a:t>
            </a:r>
            <a:endParaRPr lang="ro-RO" sz="900" b="1" spc="60" dirty="0" smtClean="0">
              <a:solidFill>
                <a:srgbClr val="00B0F0"/>
              </a:solidFill>
              <a:cs typeface="Calibri"/>
            </a:endParaRPr>
          </a:p>
        </p:txBody>
      </p:sp>
      <p:sp>
        <p:nvSpPr>
          <p:cNvPr id="4" name="object 4"/>
          <p:cNvSpPr txBox="1"/>
          <p:nvPr/>
        </p:nvSpPr>
        <p:spPr>
          <a:xfrm>
            <a:off x="1493710" y="3254314"/>
            <a:ext cx="2536825" cy="1869743"/>
          </a:xfrm>
          <a:prstGeom prst="rect">
            <a:avLst/>
          </a:prstGeom>
        </p:spPr>
        <p:txBody>
          <a:bodyPr vert="horz" wrap="square" lIns="0" tIns="0" rIns="0" bIns="0" rtlCol="0">
            <a:spAutoFit/>
          </a:bodyPr>
          <a:lstStyle/>
          <a:p>
            <a:pPr marL="12700" marR="5080" algn="just">
              <a:lnSpc>
                <a:spcPct val="150000"/>
              </a:lnSpc>
            </a:pPr>
            <a:r>
              <a:rPr lang="ro-RO" sz="900" spc="-35" dirty="0" smtClean="0">
                <a:cs typeface="Gill Sans MT"/>
              </a:rPr>
              <a:t>Creșterea noastră este datorata extinderii rețelei, diversificarea serviciilor, experiența la nivel de industrie si extinderea pieței naționale si internaționale. Noile firme membre ne-au mărit capacitățile la nivel global, in timp ce ambiția continua a membrilor existenți a dus la o creștere organica semnificativa.</a:t>
            </a:r>
          </a:p>
          <a:p>
            <a:pPr marL="12700" marR="5080" algn="just">
              <a:lnSpc>
                <a:spcPct val="150000"/>
              </a:lnSpc>
            </a:pPr>
            <a:r>
              <a:rPr lang="ro-RO" sz="900" spc="-35" dirty="0" smtClean="0">
                <a:cs typeface="Gill Sans MT"/>
              </a:rPr>
              <a:t>Firmele noastre membre au adus inovație si abilitați antreprenoriale clienților, împreuna cu valorile tradiționale de încredere, onestitate si integritate.</a:t>
            </a:r>
          </a:p>
        </p:txBody>
      </p:sp>
      <p:sp>
        <p:nvSpPr>
          <p:cNvPr id="5" name="object 5"/>
          <p:cNvSpPr txBox="1"/>
          <p:nvPr/>
        </p:nvSpPr>
        <p:spPr>
          <a:xfrm>
            <a:off x="4487341" y="4649962"/>
            <a:ext cx="2531110" cy="1533305"/>
          </a:xfrm>
          <a:prstGeom prst="rect">
            <a:avLst/>
          </a:prstGeom>
        </p:spPr>
        <p:txBody>
          <a:bodyPr vert="horz" wrap="square" lIns="0" tIns="0" rIns="0" bIns="0" rtlCol="0">
            <a:spAutoFit/>
          </a:bodyPr>
          <a:lstStyle/>
          <a:p>
            <a:pPr marL="12700" marR="5080" algn="just">
              <a:lnSpc>
                <a:spcPct val="122600"/>
              </a:lnSpc>
            </a:pPr>
            <a:r>
              <a:rPr lang="ro-RO" sz="900" spc="-35" dirty="0" smtClean="0">
                <a:cs typeface="Gill Sans MT"/>
              </a:rPr>
              <a:t>Obiectivul nostru este sa ne menținem întotdeauna poziția in  Top 10 prin inovație, antreprenorial si colaborare, oferind posibilitatea firmelor noastre membre sa își sporească profiturile si sa se diferențieze pe piețele locale si internaționale. Implementarea strategiei si noii structuri de guvernanta va duce la transparenta si responsabilitate in toate acțiunile noastre si va asigura creșterea firmelor membre printr-o colaborare de tip “rețea internaționala cu același brand”.</a:t>
            </a:r>
          </a:p>
        </p:txBody>
      </p:sp>
      <p:sp>
        <p:nvSpPr>
          <p:cNvPr id="6" name="object 6"/>
          <p:cNvSpPr txBox="1"/>
          <p:nvPr/>
        </p:nvSpPr>
        <p:spPr>
          <a:xfrm>
            <a:off x="1035050" y="9207726"/>
            <a:ext cx="2338947" cy="315471"/>
          </a:xfrm>
          <a:prstGeom prst="rect">
            <a:avLst/>
          </a:prstGeom>
        </p:spPr>
        <p:txBody>
          <a:bodyPr vert="horz" wrap="square" lIns="0" tIns="0" rIns="0" bIns="0" rtlCol="0">
            <a:spAutoFit/>
          </a:bodyPr>
          <a:lstStyle/>
          <a:p>
            <a:pPr marL="12700">
              <a:lnSpc>
                <a:spcPct val="100000"/>
              </a:lnSpc>
            </a:pPr>
            <a:r>
              <a:rPr lang="ro-RO" sz="900" b="1" spc="-15" dirty="0" smtClean="0">
                <a:solidFill>
                  <a:srgbClr val="231F20"/>
                </a:solidFill>
                <a:cs typeface="Gill Sans MT"/>
              </a:rPr>
              <a:t>Richard</a:t>
            </a:r>
            <a:r>
              <a:rPr lang="ro-RO" sz="900" b="1" spc="-70" dirty="0" smtClean="0">
                <a:solidFill>
                  <a:srgbClr val="231F20"/>
                </a:solidFill>
                <a:cs typeface="Gill Sans MT"/>
              </a:rPr>
              <a:t> </a:t>
            </a:r>
            <a:r>
              <a:rPr lang="ro-RO" sz="900" b="1" dirty="0" smtClean="0">
                <a:solidFill>
                  <a:srgbClr val="231F20"/>
                </a:solidFill>
                <a:cs typeface="Gill Sans MT"/>
              </a:rPr>
              <a:t>Moore</a:t>
            </a:r>
            <a:endParaRPr lang="ro-RO" sz="900" dirty="0" smtClean="0">
              <a:cs typeface="Gill Sans MT"/>
            </a:endParaRPr>
          </a:p>
          <a:p>
            <a:pPr marL="12700">
              <a:lnSpc>
                <a:spcPct val="100000"/>
              </a:lnSpc>
              <a:spcBef>
                <a:spcPts val="290"/>
              </a:spcBef>
            </a:pPr>
            <a:r>
              <a:rPr lang="ro-RO" sz="900" spc="20" dirty="0" smtClean="0">
                <a:solidFill>
                  <a:srgbClr val="231F20"/>
                </a:solidFill>
                <a:cs typeface="Gill Sans MT"/>
              </a:rPr>
              <a:t>Președintele </a:t>
            </a:r>
            <a:r>
              <a:rPr lang="ro-RO" sz="900" spc="5" dirty="0" smtClean="0">
                <a:solidFill>
                  <a:srgbClr val="231F20"/>
                </a:solidFill>
                <a:cs typeface="Gill Sans MT"/>
              </a:rPr>
              <a:t>Moore </a:t>
            </a:r>
            <a:r>
              <a:rPr lang="ro-RO" sz="900" spc="25" dirty="0" smtClean="0">
                <a:solidFill>
                  <a:srgbClr val="231F20"/>
                </a:solidFill>
                <a:cs typeface="Gill Sans MT"/>
              </a:rPr>
              <a:t>Stephens</a:t>
            </a:r>
            <a:r>
              <a:rPr lang="ro-RO" sz="900" spc="-60" dirty="0" smtClean="0">
                <a:solidFill>
                  <a:srgbClr val="231F20"/>
                </a:solidFill>
                <a:cs typeface="Gill Sans MT"/>
              </a:rPr>
              <a:t> </a:t>
            </a:r>
            <a:r>
              <a:rPr lang="ro-RO" sz="900" spc="15" dirty="0" smtClean="0">
                <a:solidFill>
                  <a:srgbClr val="231F20"/>
                </a:solidFill>
                <a:cs typeface="Gill Sans MT"/>
              </a:rPr>
              <a:t>International</a:t>
            </a:r>
            <a:endParaRPr lang="ro-RO" sz="900" dirty="0">
              <a:cs typeface="Gill Sans MT"/>
            </a:endParaRPr>
          </a:p>
        </p:txBody>
      </p:sp>
      <p:sp>
        <p:nvSpPr>
          <p:cNvPr id="8" name="object 8"/>
          <p:cNvSpPr/>
          <p:nvPr/>
        </p:nvSpPr>
        <p:spPr>
          <a:xfrm>
            <a:off x="5266804" y="6922211"/>
            <a:ext cx="1477645" cy="1477645"/>
          </a:xfrm>
          <a:custGeom>
            <a:avLst/>
            <a:gdLst/>
            <a:ahLst/>
            <a:cxnLst/>
            <a:rect l="l" t="t" r="r" b="b"/>
            <a:pathLst>
              <a:path w="1477645" h="1477645">
                <a:moveTo>
                  <a:pt x="738555" y="0"/>
                </a:moveTo>
                <a:lnTo>
                  <a:pt x="689994" y="1570"/>
                </a:lnTo>
                <a:lnTo>
                  <a:pt x="642272" y="6219"/>
                </a:lnTo>
                <a:lnTo>
                  <a:pt x="595487" y="13846"/>
                </a:lnTo>
                <a:lnTo>
                  <a:pt x="549734" y="24357"/>
                </a:lnTo>
                <a:lnTo>
                  <a:pt x="505112" y="37652"/>
                </a:lnTo>
                <a:lnTo>
                  <a:pt x="461719" y="53636"/>
                </a:lnTo>
                <a:lnTo>
                  <a:pt x="419651" y="72210"/>
                </a:lnTo>
                <a:lnTo>
                  <a:pt x="379005" y="93277"/>
                </a:lnTo>
                <a:lnTo>
                  <a:pt x="339880" y="116739"/>
                </a:lnTo>
                <a:lnTo>
                  <a:pt x="302371" y="142501"/>
                </a:lnTo>
                <a:lnTo>
                  <a:pt x="266578" y="170463"/>
                </a:lnTo>
                <a:lnTo>
                  <a:pt x="232596" y="200530"/>
                </a:lnTo>
                <a:lnTo>
                  <a:pt x="200524" y="232603"/>
                </a:lnTo>
                <a:lnTo>
                  <a:pt x="170458" y="266585"/>
                </a:lnTo>
                <a:lnTo>
                  <a:pt x="142496" y="302380"/>
                </a:lnTo>
                <a:lnTo>
                  <a:pt x="116736" y="339889"/>
                </a:lnTo>
                <a:lnTo>
                  <a:pt x="93273" y="379015"/>
                </a:lnTo>
                <a:lnTo>
                  <a:pt x="72207" y="419661"/>
                </a:lnTo>
                <a:lnTo>
                  <a:pt x="53634" y="461730"/>
                </a:lnTo>
                <a:lnTo>
                  <a:pt x="37651" y="505124"/>
                </a:lnTo>
                <a:lnTo>
                  <a:pt x="24356" y="549746"/>
                </a:lnTo>
                <a:lnTo>
                  <a:pt x="13846" y="595499"/>
                </a:lnTo>
                <a:lnTo>
                  <a:pt x="6218" y="642285"/>
                </a:lnTo>
                <a:lnTo>
                  <a:pt x="1570" y="690007"/>
                </a:lnTo>
                <a:lnTo>
                  <a:pt x="0" y="738568"/>
                </a:lnTo>
                <a:lnTo>
                  <a:pt x="1570" y="787129"/>
                </a:lnTo>
                <a:lnTo>
                  <a:pt x="6218" y="834851"/>
                </a:lnTo>
                <a:lnTo>
                  <a:pt x="13846" y="881637"/>
                </a:lnTo>
                <a:lnTo>
                  <a:pt x="24356" y="927390"/>
                </a:lnTo>
                <a:lnTo>
                  <a:pt x="37651" y="972012"/>
                </a:lnTo>
                <a:lnTo>
                  <a:pt x="53634" y="1015406"/>
                </a:lnTo>
                <a:lnTo>
                  <a:pt x="72207" y="1057475"/>
                </a:lnTo>
                <a:lnTo>
                  <a:pt x="93273" y="1098121"/>
                </a:lnTo>
                <a:lnTo>
                  <a:pt x="116736" y="1137247"/>
                </a:lnTo>
                <a:lnTo>
                  <a:pt x="142496" y="1174756"/>
                </a:lnTo>
                <a:lnTo>
                  <a:pt x="170458" y="1210551"/>
                </a:lnTo>
                <a:lnTo>
                  <a:pt x="200524" y="1244533"/>
                </a:lnTo>
                <a:lnTo>
                  <a:pt x="232596" y="1276606"/>
                </a:lnTo>
                <a:lnTo>
                  <a:pt x="266578" y="1306673"/>
                </a:lnTo>
                <a:lnTo>
                  <a:pt x="302371" y="1334635"/>
                </a:lnTo>
                <a:lnTo>
                  <a:pt x="339880" y="1360397"/>
                </a:lnTo>
                <a:lnTo>
                  <a:pt x="379005" y="1383859"/>
                </a:lnTo>
                <a:lnTo>
                  <a:pt x="419651" y="1404926"/>
                </a:lnTo>
                <a:lnTo>
                  <a:pt x="461719" y="1423500"/>
                </a:lnTo>
                <a:lnTo>
                  <a:pt x="505112" y="1439484"/>
                </a:lnTo>
                <a:lnTo>
                  <a:pt x="549734" y="1452779"/>
                </a:lnTo>
                <a:lnTo>
                  <a:pt x="595487" y="1463290"/>
                </a:lnTo>
                <a:lnTo>
                  <a:pt x="642272" y="1470917"/>
                </a:lnTo>
                <a:lnTo>
                  <a:pt x="689994" y="1475566"/>
                </a:lnTo>
                <a:lnTo>
                  <a:pt x="738555" y="1477137"/>
                </a:lnTo>
                <a:lnTo>
                  <a:pt x="787116" y="1475566"/>
                </a:lnTo>
                <a:lnTo>
                  <a:pt x="834838" y="1470917"/>
                </a:lnTo>
                <a:lnTo>
                  <a:pt x="881625" y="1463290"/>
                </a:lnTo>
                <a:lnTo>
                  <a:pt x="927377" y="1452779"/>
                </a:lnTo>
                <a:lnTo>
                  <a:pt x="971999" y="1439484"/>
                </a:lnTo>
                <a:lnTo>
                  <a:pt x="1015394" y="1423500"/>
                </a:lnTo>
                <a:lnTo>
                  <a:pt x="1057462" y="1404926"/>
                </a:lnTo>
                <a:lnTo>
                  <a:pt x="1098109" y="1383859"/>
                </a:lnTo>
                <a:lnTo>
                  <a:pt x="1137235" y="1360397"/>
                </a:lnTo>
                <a:lnTo>
                  <a:pt x="1174744" y="1334635"/>
                </a:lnTo>
                <a:lnTo>
                  <a:pt x="1210538" y="1306673"/>
                </a:lnTo>
                <a:lnTo>
                  <a:pt x="1244520" y="1276606"/>
                </a:lnTo>
                <a:lnTo>
                  <a:pt x="1276593" y="1244533"/>
                </a:lnTo>
                <a:lnTo>
                  <a:pt x="1306660" y="1210551"/>
                </a:lnTo>
                <a:lnTo>
                  <a:pt x="1334622" y="1174756"/>
                </a:lnTo>
                <a:lnTo>
                  <a:pt x="1360384" y="1137247"/>
                </a:lnTo>
                <a:lnTo>
                  <a:pt x="1383847" y="1098121"/>
                </a:lnTo>
                <a:lnTo>
                  <a:pt x="1404914" y="1057475"/>
                </a:lnTo>
                <a:lnTo>
                  <a:pt x="1423488" y="1015406"/>
                </a:lnTo>
                <a:lnTo>
                  <a:pt x="1439471" y="972012"/>
                </a:lnTo>
                <a:lnTo>
                  <a:pt x="1452766" y="927390"/>
                </a:lnTo>
                <a:lnTo>
                  <a:pt x="1463277" y="881637"/>
                </a:lnTo>
                <a:lnTo>
                  <a:pt x="1470905" y="834851"/>
                </a:lnTo>
                <a:lnTo>
                  <a:pt x="1475553" y="787129"/>
                </a:lnTo>
                <a:lnTo>
                  <a:pt x="1477124" y="738568"/>
                </a:lnTo>
                <a:lnTo>
                  <a:pt x="1475553" y="690007"/>
                </a:lnTo>
                <a:lnTo>
                  <a:pt x="1470905" y="642285"/>
                </a:lnTo>
                <a:lnTo>
                  <a:pt x="1463277" y="595499"/>
                </a:lnTo>
                <a:lnTo>
                  <a:pt x="1452766" y="549746"/>
                </a:lnTo>
                <a:lnTo>
                  <a:pt x="1439471" y="505124"/>
                </a:lnTo>
                <a:lnTo>
                  <a:pt x="1423488" y="461730"/>
                </a:lnTo>
                <a:lnTo>
                  <a:pt x="1404914" y="419661"/>
                </a:lnTo>
                <a:lnTo>
                  <a:pt x="1383847" y="379015"/>
                </a:lnTo>
                <a:lnTo>
                  <a:pt x="1360384" y="339889"/>
                </a:lnTo>
                <a:lnTo>
                  <a:pt x="1334622" y="302380"/>
                </a:lnTo>
                <a:lnTo>
                  <a:pt x="1306660" y="266585"/>
                </a:lnTo>
                <a:lnTo>
                  <a:pt x="1276593" y="232603"/>
                </a:lnTo>
                <a:lnTo>
                  <a:pt x="1244520" y="200530"/>
                </a:lnTo>
                <a:lnTo>
                  <a:pt x="1210538" y="170463"/>
                </a:lnTo>
                <a:lnTo>
                  <a:pt x="1174744" y="142501"/>
                </a:lnTo>
                <a:lnTo>
                  <a:pt x="1137235" y="116739"/>
                </a:lnTo>
                <a:lnTo>
                  <a:pt x="1098109" y="93277"/>
                </a:lnTo>
                <a:lnTo>
                  <a:pt x="1057462" y="72210"/>
                </a:lnTo>
                <a:lnTo>
                  <a:pt x="1015394" y="53636"/>
                </a:lnTo>
                <a:lnTo>
                  <a:pt x="971999" y="37652"/>
                </a:lnTo>
                <a:lnTo>
                  <a:pt x="927377" y="24357"/>
                </a:lnTo>
                <a:lnTo>
                  <a:pt x="881625" y="13846"/>
                </a:lnTo>
                <a:lnTo>
                  <a:pt x="834838" y="6219"/>
                </a:lnTo>
                <a:lnTo>
                  <a:pt x="787116" y="1570"/>
                </a:lnTo>
                <a:lnTo>
                  <a:pt x="738555" y="0"/>
                </a:lnTo>
                <a:close/>
              </a:path>
            </a:pathLst>
          </a:custGeom>
          <a:solidFill>
            <a:srgbClr val="00AEEF"/>
          </a:solidFill>
        </p:spPr>
        <p:txBody>
          <a:bodyPr wrap="square" lIns="0" tIns="0" rIns="0" bIns="0" rtlCol="0"/>
          <a:lstStyle/>
          <a:p>
            <a:endParaRPr lang="ro-RO" dirty="0"/>
          </a:p>
        </p:txBody>
      </p:sp>
      <p:sp>
        <p:nvSpPr>
          <p:cNvPr id="9" name="object 9"/>
          <p:cNvSpPr txBox="1"/>
          <p:nvPr/>
        </p:nvSpPr>
        <p:spPr>
          <a:xfrm>
            <a:off x="5521515" y="7246213"/>
            <a:ext cx="1087120" cy="771525"/>
          </a:xfrm>
          <a:prstGeom prst="rect">
            <a:avLst/>
          </a:prstGeom>
        </p:spPr>
        <p:txBody>
          <a:bodyPr vert="horz" wrap="square" lIns="0" tIns="0" rIns="0" bIns="0" rtlCol="0">
            <a:spAutoFit/>
          </a:bodyPr>
          <a:lstStyle/>
          <a:p>
            <a:pPr marL="12700">
              <a:lnSpc>
                <a:spcPts val="2970"/>
              </a:lnSpc>
            </a:pPr>
            <a:r>
              <a:rPr lang="ro-RO" sz="2700" spc="-245" dirty="0" smtClean="0">
                <a:solidFill>
                  <a:srgbClr val="FFFFFF"/>
                </a:solidFill>
                <a:latin typeface="Lucida Sans"/>
                <a:cs typeface="Lucida Sans"/>
              </a:rPr>
              <a:t>$2.91</a:t>
            </a:r>
            <a:endParaRPr lang="ro-RO" sz="2700" dirty="0" smtClean="0">
              <a:latin typeface="Lucida Sans"/>
              <a:cs typeface="Lucida Sans"/>
            </a:endParaRPr>
          </a:p>
          <a:p>
            <a:pPr marL="12700">
              <a:lnSpc>
                <a:spcPts val="2970"/>
              </a:lnSpc>
            </a:pPr>
            <a:r>
              <a:rPr lang="ro-RO" sz="2700" spc="-95" dirty="0" smtClean="0">
                <a:solidFill>
                  <a:srgbClr val="FFFFFF"/>
                </a:solidFill>
                <a:latin typeface="Lucida Sans"/>
                <a:cs typeface="Lucida Sans"/>
              </a:rPr>
              <a:t>Mil.</a:t>
            </a:r>
            <a:endParaRPr lang="ro-RO" sz="2700" dirty="0">
              <a:latin typeface="Lucida Sans"/>
              <a:cs typeface="Lucida Sans"/>
            </a:endParaRPr>
          </a:p>
        </p:txBody>
      </p:sp>
      <p:sp>
        <p:nvSpPr>
          <p:cNvPr id="10" name="object 10"/>
          <p:cNvSpPr/>
          <p:nvPr/>
        </p:nvSpPr>
        <p:spPr>
          <a:xfrm>
            <a:off x="4608004" y="7507770"/>
            <a:ext cx="892175" cy="892175"/>
          </a:xfrm>
          <a:custGeom>
            <a:avLst/>
            <a:gdLst/>
            <a:ahLst/>
            <a:cxnLst/>
            <a:rect l="l" t="t" r="r" b="b"/>
            <a:pathLst>
              <a:path w="892175" h="892175">
                <a:moveTo>
                  <a:pt x="445795" y="0"/>
                </a:moveTo>
                <a:lnTo>
                  <a:pt x="397221" y="2615"/>
                </a:lnTo>
                <a:lnTo>
                  <a:pt x="350162" y="10281"/>
                </a:lnTo>
                <a:lnTo>
                  <a:pt x="304891" y="22725"/>
                </a:lnTo>
                <a:lnTo>
                  <a:pt x="261677" y="39676"/>
                </a:lnTo>
                <a:lnTo>
                  <a:pt x="220795" y="60861"/>
                </a:lnTo>
                <a:lnTo>
                  <a:pt x="182516" y="86009"/>
                </a:lnTo>
                <a:lnTo>
                  <a:pt x="147111" y="114847"/>
                </a:lnTo>
                <a:lnTo>
                  <a:pt x="114853" y="147104"/>
                </a:lnTo>
                <a:lnTo>
                  <a:pt x="86013" y="182507"/>
                </a:lnTo>
                <a:lnTo>
                  <a:pt x="60864" y="220786"/>
                </a:lnTo>
                <a:lnTo>
                  <a:pt x="39678" y="261667"/>
                </a:lnTo>
                <a:lnTo>
                  <a:pt x="22727" y="304879"/>
                </a:lnTo>
                <a:lnTo>
                  <a:pt x="10282" y="350150"/>
                </a:lnTo>
                <a:lnTo>
                  <a:pt x="2615" y="397209"/>
                </a:lnTo>
                <a:lnTo>
                  <a:pt x="0" y="445782"/>
                </a:lnTo>
                <a:lnTo>
                  <a:pt x="2615" y="494356"/>
                </a:lnTo>
                <a:lnTo>
                  <a:pt x="10282" y="541414"/>
                </a:lnTo>
                <a:lnTo>
                  <a:pt x="22727" y="586685"/>
                </a:lnTo>
                <a:lnTo>
                  <a:pt x="39678" y="629897"/>
                </a:lnTo>
                <a:lnTo>
                  <a:pt x="60864" y="670779"/>
                </a:lnTo>
                <a:lnTo>
                  <a:pt x="86013" y="709057"/>
                </a:lnTo>
                <a:lnTo>
                  <a:pt x="114853" y="744461"/>
                </a:lnTo>
                <a:lnTo>
                  <a:pt x="147111" y="776717"/>
                </a:lnTo>
                <a:lnTo>
                  <a:pt x="182516" y="805556"/>
                </a:lnTo>
                <a:lnTo>
                  <a:pt x="220795" y="830703"/>
                </a:lnTo>
                <a:lnTo>
                  <a:pt x="261677" y="851888"/>
                </a:lnTo>
                <a:lnTo>
                  <a:pt x="304891" y="868839"/>
                </a:lnTo>
                <a:lnTo>
                  <a:pt x="350162" y="881283"/>
                </a:lnTo>
                <a:lnTo>
                  <a:pt x="397221" y="888949"/>
                </a:lnTo>
                <a:lnTo>
                  <a:pt x="445795" y="891565"/>
                </a:lnTo>
                <a:lnTo>
                  <a:pt x="494368" y="888949"/>
                </a:lnTo>
                <a:lnTo>
                  <a:pt x="541427" y="881283"/>
                </a:lnTo>
                <a:lnTo>
                  <a:pt x="586698" y="868839"/>
                </a:lnTo>
                <a:lnTo>
                  <a:pt x="629910" y="851888"/>
                </a:lnTo>
                <a:lnTo>
                  <a:pt x="670791" y="830703"/>
                </a:lnTo>
                <a:lnTo>
                  <a:pt x="709070" y="805556"/>
                </a:lnTo>
                <a:lnTo>
                  <a:pt x="744473" y="776717"/>
                </a:lnTo>
                <a:lnTo>
                  <a:pt x="776730" y="744461"/>
                </a:lnTo>
                <a:lnTo>
                  <a:pt x="805568" y="709057"/>
                </a:lnTo>
                <a:lnTo>
                  <a:pt x="830716" y="670779"/>
                </a:lnTo>
                <a:lnTo>
                  <a:pt x="851901" y="629897"/>
                </a:lnTo>
                <a:lnTo>
                  <a:pt x="868852" y="586685"/>
                </a:lnTo>
                <a:lnTo>
                  <a:pt x="881296" y="541414"/>
                </a:lnTo>
                <a:lnTo>
                  <a:pt x="888962" y="494356"/>
                </a:lnTo>
                <a:lnTo>
                  <a:pt x="891578" y="445782"/>
                </a:lnTo>
                <a:lnTo>
                  <a:pt x="888962" y="397209"/>
                </a:lnTo>
                <a:lnTo>
                  <a:pt x="881296" y="350150"/>
                </a:lnTo>
                <a:lnTo>
                  <a:pt x="868852" y="304879"/>
                </a:lnTo>
                <a:lnTo>
                  <a:pt x="851901" y="261667"/>
                </a:lnTo>
                <a:lnTo>
                  <a:pt x="830716" y="220786"/>
                </a:lnTo>
                <a:lnTo>
                  <a:pt x="805568" y="182507"/>
                </a:lnTo>
                <a:lnTo>
                  <a:pt x="776730" y="147104"/>
                </a:lnTo>
                <a:lnTo>
                  <a:pt x="744473" y="114847"/>
                </a:lnTo>
                <a:lnTo>
                  <a:pt x="709070" y="86009"/>
                </a:lnTo>
                <a:lnTo>
                  <a:pt x="670791" y="60861"/>
                </a:lnTo>
                <a:lnTo>
                  <a:pt x="629910" y="39676"/>
                </a:lnTo>
                <a:lnTo>
                  <a:pt x="586698" y="22725"/>
                </a:lnTo>
                <a:lnTo>
                  <a:pt x="541427" y="10281"/>
                </a:lnTo>
                <a:lnTo>
                  <a:pt x="494368" y="2615"/>
                </a:lnTo>
                <a:lnTo>
                  <a:pt x="445795" y="0"/>
                </a:lnTo>
                <a:close/>
              </a:path>
            </a:pathLst>
          </a:custGeom>
          <a:solidFill>
            <a:srgbClr val="44C8F4"/>
          </a:solidFill>
        </p:spPr>
        <p:txBody>
          <a:bodyPr wrap="square" lIns="0" tIns="0" rIns="0" bIns="0" rtlCol="0"/>
          <a:lstStyle/>
          <a:p>
            <a:endParaRPr lang="ro-RO" dirty="0"/>
          </a:p>
        </p:txBody>
      </p:sp>
      <p:sp>
        <p:nvSpPr>
          <p:cNvPr id="11" name="object 11"/>
          <p:cNvSpPr txBox="1"/>
          <p:nvPr/>
        </p:nvSpPr>
        <p:spPr>
          <a:xfrm>
            <a:off x="4756708" y="7712570"/>
            <a:ext cx="666115" cy="467359"/>
          </a:xfrm>
          <a:prstGeom prst="rect">
            <a:avLst/>
          </a:prstGeom>
        </p:spPr>
        <p:txBody>
          <a:bodyPr vert="horz" wrap="square" lIns="0" tIns="0" rIns="0" bIns="0" rtlCol="0">
            <a:spAutoFit/>
          </a:bodyPr>
          <a:lstStyle/>
          <a:p>
            <a:pPr marL="12700">
              <a:lnSpc>
                <a:spcPts val="1775"/>
              </a:lnSpc>
            </a:pPr>
            <a:r>
              <a:rPr lang="ro-RO" sz="1600" spc="-140" dirty="0" smtClean="0">
                <a:solidFill>
                  <a:srgbClr val="FFFFFF"/>
                </a:solidFill>
                <a:latin typeface="Lucida Sans"/>
                <a:cs typeface="Lucida Sans"/>
              </a:rPr>
              <a:t>$839</a:t>
            </a:r>
            <a:endParaRPr lang="ro-RO" sz="1600" dirty="0" smtClean="0">
              <a:latin typeface="Lucida Sans"/>
              <a:cs typeface="Lucida Sans"/>
            </a:endParaRPr>
          </a:p>
          <a:p>
            <a:pPr marL="12700">
              <a:lnSpc>
                <a:spcPts val="1775"/>
              </a:lnSpc>
            </a:pPr>
            <a:r>
              <a:rPr lang="ro-RO" sz="1600" spc="-45" dirty="0" smtClean="0">
                <a:solidFill>
                  <a:srgbClr val="FFFFFF"/>
                </a:solidFill>
                <a:latin typeface="Lucida Sans"/>
                <a:cs typeface="Lucida Sans"/>
              </a:rPr>
              <a:t>Mil.</a:t>
            </a:r>
            <a:endParaRPr lang="ro-RO" sz="1600" dirty="0">
              <a:latin typeface="Lucida Sans"/>
              <a:cs typeface="Lucida Sans"/>
            </a:endParaRPr>
          </a:p>
        </p:txBody>
      </p:sp>
      <p:sp>
        <p:nvSpPr>
          <p:cNvPr id="12" name="object 12"/>
          <p:cNvSpPr/>
          <p:nvPr/>
        </p:nvSpPr>
        <p:spPr>
          <a:xfrm>
            <a:off x="5053787" y="8399335"/>
            <a:ext cx="0" cy="160020"/>
          </a:xfrm>
          <a:custGeom>
            <a:avLst/>
            <a:gdLst/>
            <a:ahLst/>
            <a:cxnLst/>
            <a:rect l="l" t="t" r="r" b="b"/>
            <a:pathLst>
              <a:path h="160020">
                <a:moveTo>
                  <a:pt x="0" y="159448"/>
                </a:moveTo>
                <a:lnTo>
                  <a:pt x="0" y="0"/>
                </a:lnTo>
              </a:path>
            </a:pathLst>
          </a:custGeom>
          <a:ln w="10934">
            <a:solidFill>
              <a:srgbClr val="44C8F4"/>
            </a:solidFill>
          </a:ln>
        </p:spPr>
        <p:txBody>
          <a:bodyPr wrap="square" lIns="0" tIns="0" rIns="0" bIns="0" rtlCol="0"/>
          <a:lstStyle/>
          <a:p>
            <a:endParaRPr lang="ro-RO" dirty="0"/>
          </a:p>
        </p:txBody>
      </p:sp>
      <p:sp>
        <p:nvSpPr>
          <p:cNvPr id="13" name="object 13"/>
          <p:cNvSpPr/>
          <p:nvPr/>
        </p:nvSpPr>
        <p:spPr>
          <a:xfrm>
            <a:off x="6005360" y="8399335"/>
            <a:ext cx="0" cy="160020"/>
          </a:xfrm>
          <a:custGeom>
            <a:avLst/>
            <a:gdLst/>
            <a:ahLst/>
            <a:cxnLst/>
            <a:rect l="l" t="t" r="r" b="b"/>
            <a:pathLst>
              <a:path h="160020">
                <a:moveTo>
                  <a:pt x="0" y="159448"/>
                </a:moveTo>
                <a:lnTo>
                  <a:pt x="0" y="0"/>
                </a:lnTo>
              </a:path>
            </a:pathLst>
          </a:custGeom>
          <a:ln w="10934">
            <a:solidFill>
              <a:srgbClr val="00AEEF"/>
            </a:solidFill>
          </a:ln>
        </p:spPr>
        <p:txBody>
          <a:bodyPr wrap="square" lIns="0" tIns="0" rIns="0" bIns="0" rtlCol="0"/>
          <a:lstStyle/>
          <a:p>
            <a:endParaRPr lang="ro-RO" dirty="0"/>
          </a:p>
        </p:txBody>
      </p:sp>
      <p:sp>
        <p:nvSpPr>
          <p:cNvPr id="14" name="object 14"/>
          <p:cNvSpPr txBox="1"/>
          <p:nvPr/>
        </p:nvSpPr>
        <p:spPr>
          <a:xfrm>
            <a:off x="4644998" y="8579040"/>
            <a:ext cx="2562251" cy="379591"/>
          </a:xfrm>
          <a:prstGeom prst="rect">
            <a:avLst/>
          </a:prstGeom>
        </p:spPr>
        <p:txBody>
          <a:bodyPr vert="horz" wrap="square" lIns="0" tIns="0" rIns="0" bIns="0" rtlCol="0">
            <a:spAutoFit/>
          </a:bodyPr>
          <a:lstStyle/>
          <a:p>
            <a:pPr marL="251460">
              <a:lnSpc>
                <a:spcPct val="100000"/>
              </a:lnSpc>
              <a:tabLst>
                <a:tab pos="1223010" algn="l"/>
              </a:tabLst>
            </a:pPr>
            <a:r>
              <a:rPr lang="ro-RO" sz="950" spc="15" dirty="0" smtClean="0">
                <a:solidFill>
                  <a:srgbClr val="231F20"/>
                </a:solidFill>
                <a:cs typeface="Arial"/>
              </a:rPr>
              <a:t>2003	2017</a:t>
            </a:r>
            <a:endParaRPr lang="ro-RO" sz="950" dirty="0" smtClean="0">
              <a:cs typeface="Arial"/>
            </a:endParaRPr>
          </a:p>
          <a:p>
            <a:pPr marL="12700">
              <a:lnSpc>
                <a:spcPct val="100000"/>
              </a:lnSpc>
              <a:spcBef>
                <a:spcPts val="785"/>
              </a:spcBef>
            </a:pPr>
            <a:r>
              <a:rPr lang="ro-RO" sz="850" spc="10" dirty="0" smtClean="0">
                <a:solidFill>
                  <a:srgbClr val="231F20"/>
                </a:solidFill>
                <a:cs typeface="Lucida Sans"/>
              </a:rPr>
              <a:t>Creșterea rețelei </a:t>
            </a:r>
            <a:r>
              <a:rPr lang="ro-RO" sz="850" spc="15" dirty="0" smtClean="0">
                <a:solidFill>
                  <a:srgbClr val="231F20"/>
                </a:solidFill>
                <a:cs typeface="Lucida Sans"/>
              </a:rPr>
              <a:t>Moore </a:t>
            </a:r>
            <a:r>
              <a:rPr lang="ro-RO" sz="850" spc="-15" dirty="0" smtClean="0">
                <a:solidFill>
                  <a:srgbClr val="231F20"/>
                </a:solidFill>
                <a:cs typeface="Lucida Sans"/>
              </a:rPr>
              <a:t>Stephens </a:t>
            </a:r>
            <a:r>
              <a:rPr lang="ro-RO" sz="850" spc="-5" dirty="0" smtClean="0">
                <a:solidFill>
                  <a:srgbClr val="231F20"/>
                </a:solidFill>
                <a:cs typeface="Lucida Sans"/>
              </a:rPr>
              <a:t>International</a:t>
            </a:r>
            <a:endParaRPr lang="ro-RO" sz="850" dirty="0">
              <a:cs typeface="Lucida Sans"/>
            </a:endParaRPr>
          </a:p>
        </p:txBody>
      </p:sp>
      <p:sp>
        <p:nvSpPr>
          <p:cNvPr id="15" name="object 15"/>
          <p:cNvSpPr/>
          <p:nvPr/>
        </p:nvSpPr>
        <p:spPr>
          <a:xfrm>
            <a:off x="4501870" y="2910954"/>
            <a:ext cx="267335" cy="429259"/>
          </a:xfrm>
          <a:custGeom>
            <a:avLst/>
            <a:gdLst/>
            <a:ahLst/>
            <a:cxnLst/>
            <a:rect l="l" t="t" r="r" b="b"/>
            <a:pathLst>
              <a:path w="267335" h="429260">
                <a:moveTo>
                  <a:pt x="238166" y="49568"/>
                </a:moveTo>
                <a:lnTo>
                  <a:pt x="116078" y="49568"/>
                </a:lnTo>
                <a:lnTo>
                  <a:pt x="148120" y="54528"/>
                </a:lnTo>
                <a:lnTo>
                  <a:pt x="173815" y="68387"/>
                </a:lnTo>
                <a:lnTo>
                  <a:pt x="190894" y="89617"/>
                </a:lnTo>
                <a:lnTo>
                  <a:pt x="197091" y="116687"/>
                </a:lnTo>
                <a:lnTo>
                  <a:pt x="188922" y="157478"/>
                </a:lnTo>
                <a:lnTo>
                  <a:pt x="167722" y="197081"/>
                </a:lnTo>
                <a:lnTo>
                  <a:pt x="138455" y="234305"/>
                </a:lnTo>
                <a:lnTo>
                  <a:pt x="106082" y="267958"/>
                </a:lnTo>
                <a:lnTo>
                  <a:pt x="75565" y="296849"/>
                </a:lnTo>
                <a:lnTo>
                  <a:pt x="35972" y="332751"/>
                </a:lnTo>
                <a:lnTo>
                  <a:pt x="67" y="364506"/>
                </a:lnTo>
                <a:lnTo>
                  <a:pt x="0" y="429260"/>
                </a:lnTo>
                <a:lnTo>
                  <a:pt x="267220" y="429260"/>
                </a:lnTo>
                <a:lnTo>
                  <a:pt x="267220" y="379679"/>
                </a:lnTo>
                <a:lnTo>
                  <a:pt x="64693" y="379679"/>
                </a:lnTo>
                <a:lnTo>
                  <a:pt x="81666" y="364506"/>
                </a:lnTo>
                <a:lnTo>
                  <a:pt x="120379" y="329856"/>
                </a:lnTo>
                <a:lnTo>
                  <a:pt x="169631" y="280890"/>
                </a:lnTo>
                <a:lnTo>
                  <a:pt x="202152" y="244593"/>
                </a:lnTo>
                <a:lnTo>
                  <a:pt x="231596" y="204666"/>
                </a:lnTo>
                <a:lnTo>
                  <a:pt x="252944" y="162705"/>
                </a:lnTo>
                <a:lnTo>
                  <a:pt x="261175" y="120307"/>
                </a:lnTo>
                <a:lnTo>
                  <a:pt x="254215" y="77383"/>
                </a:lnTo>
                <a:lnTo>
                  <a:pt x="238166" y="49568"/>
                </a:lnTo>
                <a:close/>
              </a:path>
              <a:path w="267335" h="429260">
                <a:moveTo>
                  <a:pt x="123939" y="0"/>
                </a:moveTo>
                <a:lnTo>
                  <a:pt x="95514" y="1746"/>
                </a:lnTo>
                <a:lnTo>
                  <a:pt x="67484" y="6721"/>
                </a:lnTo>
                <a:lnTo>
                  <a:pt x="40021" y="14530"/>
                </a:lnTo>
                <a:lnTo>
                  <a:pt x="13296" y="24777"/>
                </a:lnTo>
                <a:lnTo>
                  <a:pt x="19342" y="76771"/>
                </a:lnTo>
                <a:lnTo>
                  <a:pt x="38879" y="67168"/>
                </a:lnTo>
                <a:lnTo>
                  <a:pt x="62271" y="58412"/>
                </a:lnTo>
                <a:lnTo>
                  <a:pt x="88382" y="52034"/>
                </a:lnTo>
                <a:lnTo>
                  <a:pt x="116078" y="49568"/>
                </a:lnTo>
                <a:lnTo>
                  <a:pt x="238166" y="49568"/>
                </a:lnTo>
                <a:lnTo>
                  <a:pt x="234806" y="43745"/>
                </a:lnTo>
                <a:lnTo>
                  <a:pt x="205153" y="19539"/>
                </a:lnTo>
                <a:lnTo>
                  <a:pt x="167462" y="4909"/>
                </a:lnTo>
                <a:lnTo>
                  <a:pt x="123939" y="0"/>
                </a:lnTo>
                <a:close/>
              </a:path>
            </a:pathLst>
          </a:custGeom>
          <a:solidFill>
            <a:srgbClr val="00AEEF"/>
          </a:solidFill>
        </p:spPr>
        <p:txBody>
          <a:bodyPr wrap="square" lIns="0" tIns="0" rIns="0" bIns="0" rtlCol="0"/>
          <a:lstStyle/>
          <a:p>
            <a:endParaRPr lang="ro-RO" dirty="0"/>
          </a:p>
        </p:txBody>
      </p:sp>
      <p:sp>
        <p:nvSpPr>
          <p:cNvPr id="16" name="object 16"/>
          <p:cNvSpPr/>
          <p:nvPr/>
        </p:nvSpPr>
        <p:spPr>
          <a:xfrm>
            <a:off x="4823548" y="2910941"/>
            <a:ext cx="277495" cy="436880"/>
          </a:xfrm>
          <a:custGeom>
            <a:avLst/>
            <a:gdLst/>
            <a:ahLst/>
            <a:cxnLst/>
            <a:rect l="l" t="t" r="r" b="b"/>
            <a:pathLst>
              <a:path w="277495" h="436879">
                <a:moveTo>
                  <a:pt x="27812" y="369417"/>
                </a:moveTo>
                <a:lnTo>
                  <a:pt x="19342" y="423214"/>
                </a:lnTo>
                <a:lnTo>
                  <a:pt x="57662" y="432365"/>
                </a:lnTo>
                <a:lnTo>
                  <a:pt x="106413" y="436524"/>
                </a:lnTo>
                <a:lnTo>
                  <a:pt x="157958" y="429560"/>
                </a:lnTo>
                <a:lnTo>
                  <a:pt x="198760" y="410126"/>
                </a:lnTo>
                <a:lnTo>
                  <a:pt x="223012" y="386943"/>
                </a:lnTo>
                <a:lnTo>
                  <a:pt x="102781" y="386943"/>
                </a:lnTo>
                <a:lnTo>
                  <a:pt x="82651" y="385819"/>
                </a:lnTo>
                <a:lnTo>
                  <a:pt x="63258" y="382485"/>
                </a:lnTo>
                <a:lnTo>
                  <a:pt x="44884" y="376999"/>
                </a:lnTo>
                <a:lnTo>
                  <a:pt x="27812" y="369417"/>
                </a:lnTo>
                <a:close/>
              </a:path>
              <a:path w="277495" h="436879">
                <a:moveTo>
                  <a:pt x="275953" y="233387"/>
                </a:moveTo>
                <a:lnTo>
                  <a:pt x="220675" y="233387"/>
                </a:lnTo>
                <a:lnTo>
                  <a:pt x="215496" y="280461"/>
                </a:lnTo>
                <a:lnTo>
                  <a:pt x="201292" y="322431"/>
                </a:lnTo>
                <a:lnTo>
                  <a:pt x="177887" y="356220"/>
                </a:lnTo>
                <a:lnTo>
                  <a:pt x="145108" y="378749"/>
                </a:lnTo>
                <a:lnTo>
                  <a:pt x="102781" y="386943"/>
                </a:lnTo>
                <a:lnTo>
                  <a:pt x="223012" y="386943"/>
                </a:lnTo>
                <a:lnTo>
                  <a:pt x="229843" y="380413"/>
                </a:lnTo>
                <a:lnTo>
                  <a:pt x="252235" y="342610"/>
                </a:lnTo>
                <a:lnTo>
                  <a:pt x="266959" y="298906"/>
                </a:lnTo>
                <a:lnTo>
                  <a:pt x="275041" y="251490"/>
                </a:lnTo>
                <a:lnTo>
                  <a:pt x="275953" y="233387"/>
                </a:lnTo>
                <a:close/>
              </a:path>
              <a:path w="277495" h="436879">
                <a:moveTo>
                  <a:pt x="135432" y="0"/>
                </a:moveTo>
                <a:lnTo>
                  <a:pt x="91862" y="6167"/>
                </a:lnTo>
                <a:lnTo>
                  <a:pt x="54589" y="24088"/>
                </a:lnTo>
                <a:lnTo>
                  <a:pt x="25558" y="52891"/>
                </a:lnTo>
                <a:lnTo>
                  <a:pt x="6713" y="91706"/>
                </a:lnTo>
                <a:lnTo>
                  <a:pt x="0" y="139661"/>
                </a:lnTo>
                <a:lnTo>
                  <a:pt x="5368" y="182517"/>
                </a:lnTo>
                <a:lnTo>
                  <a:pt x="21183" y="219134"/>
                </a:lnTo>
                <a:lnTo>
                  <a:pt x="47010" y="247625"/>
                </a:lnTo>
                <a:lnTo>
                  <a:pt x="82414" y="266103"/>
                </a:lnTo>
                <a:lnTo>
                  <a:pt x="126961" y="272681"/>
                </a:lnTo>
                <a:lnTo>
                  <a:pt x="152212" y="270546"/>
                </a:lnTo>
                <a:lnTo>
                  <a:pt x="175706" y="263763"/>
                </a:lnTo>
                <a:lnTo>
                  <a:pt x="197954" y="251764"/>
                </a:lnTo>
                <a:lnTo>
                  <a:pt x="219468" y="233984"/>
                </a:lnTo>
                <a:lnTo>
                  <a:pt x="220675" y="233387"/>
                </a:lnTo>
                <a:lnTo>
                  <a:pt x="275953" y="233387"/>
                </a:lnTo>
                <a:lnTo>
                  <a:pt x="276472" y="223100"/>
                </a:lnTo>
                <a:lnTo>
                  <a:pt x="134823" y="223100"/>
                </a:lnTo>
                <a:lnTo>
                  <a:pt x="103619" y="215402"/>
                </a:lnTo>
                <a:lnTo>
                  <a:pt x="81541" y="195518"/>
                </a:lnTo>
                <a:lnTo>
                  <a:pt x="68420" y="168263"/>
                </a:lnTo>
                <a:lnTo>
                  <a:pt x="64084" y="138455"/>
                </a:lnTo>
                <a:lnTo>
                  <a:pt x="68656" y="105441"/>
                </a:lnTo>
                <a:lnTo>
                  <a:pt x="82523" y="77015"/>
                </a:lnTo>
                <a:lnTo>
                  <a:pt x="105912" y="57091"/>
                </a:lnTo>
                <a:lnTo>
                  <a:pt x="139052" y="49580"/>
                </a:lnTo>
                <a:lnTo>
                  <a:pt x="238736" y="49580"/>
                </a:lnTo>
                <a:lnTo>
                  <a:pt x="224664" y="31149"/>
                </a:lnTo>
                <a:lnTo>
                  <a:pt x="186892" y="8327"/>
                </a:lnTo>
                <a:lnTo>
                  <a:pt x="135432" y="0"/>
                </a:lnTo>
                <a:close/>
              </a:path>
              <a:path w="277495" h="436879">
                <a:moveTo>
                  <a:pt x="238736" y="49580"/>
                </a:moveTo>
                <a:lnTo>
                  <a:pt x="139052" y="49580"/>
                </a:lnTo>
                <a:lnTo>
                  <a:pt x="171589" y="57856"/>
                </a:lnTo>
                <a:lnTo>
                  <a:pt x="194830" y="79054"/>
                </a:lnTo>
                <a:lnTo>
                  <a:pt x="208775" y="107734"/>
                </a:lnTo>
                <a:lnTo>
                  <a:pt x="213423" y="138455"/>
                </a:lnTo>
                <a:lnTo>
                  <a:pt x="208198" y="171574"/>
                </a:lnTo>
                <a:lnTo>
                  <a:pt x="192939" y="198461"/>
                </a:lnTo>
                <a:lnTo>
                  <a:pt x="168273" y="216506"/>
                </a:lnTo>
                <a:lnTo>
                  <a:pt x="134823" y="223100"/>
                </a:lnTo>
                <a:lnTo>
                  <a:pt x="276472" y="223100"/>
                </a:lnTo>
                <a:lnTo>
                  <a:pt x="277507" y="202552"/>
                </a:lnTo>
                <a:lnTo>
                  <a:pt x="275170" y="154166"/>
                </a:lnTo>
                <a:lnTo>
                  <a:pt x="266872" y="107310"/>
                </a:lnTo>
                <a:lnTo>
                  <a:pt x="250680" y="65224"/>
                </a:lnTo>
                <a:lnTo>
                  <a:pt x="238736" y="49580"/>
                </a:lnTo>
                <a:close/>
              </a:path>
            </a:pathLst>
          </a:custGeom>
          <a:solidFill>
            <a:srgbClr val="00AEEF"/>
          </a:solidFill>
        </p:spPr>
        <p:txBody>
          <a:bodyPr wrap="square" lIns="0" tIns="0" rIns="0" bIns="0" rtlCol="0"/>
          <a:lstStyle/>
          <a:p>
            <a:endParaRPr lang="ro-RO" dirty="0"/>
          </a:p>
        </p:txBody>
      </p:sp>
      <p:sp>
        <p:nvSpPr>
          <p:cNvPr id="17" name="object 17"/>
          <p:cNvSpPr/>
          <p:nvPr/>
        </p:nvSpPr>
        <p:spPr>
          <a:xfrm>
            <a:off x="5151285" y="2910954"/>
            <a:ext cx="267335" cy="429259"/>
          </a:xfrm>
          <a:custGeom>
            <a:avLst/>
            <a:gdLst/>
            <a:ahLst/>
            <a:cxnLst/>
            <a:rect l="l" t="t" r="r" b="b"/>
            <a:pathLst>
              <a:path w="267335" h="429260">
                <a:moveTo>
                  <a:pt x="238166" y="49568"/>
                </a:moveTo>
                <a:lnTo>
                  <a:pt x="116078" y="49568"/>
                </a:lnTo>
                <a:lnTo>
                  <a:pt x="148120" y="54528"/>
                </a:lnTo>
                <a:lnTo>
                  <a:pt x="173815" y="68387"/>
                </a:lnTo>
                <a:lnTo>
                  <a:pt x="190894" y="89617"/>
                </a:lnTo>
                <a:lnTo>
                  <a:pt x="197091" y="116687"/>
                </a:lnTo>
                <a:lnTo>
                  <a:pt x="188922" y="157478"/>
                </a:lnTo>
                <a:lnTo>
                  <a:pt x="167722" y="197081"/>
                </a:lnTo>
                <a:lnTo>
                  <a:pt x="138455" y="234305"/>
                </a:lnTo>
                <a:lnTo>
                  <a:pt x="106082" y="267958"/>
                </a:lnTo>
                <a:lnTo>
                  <a:pt x="75565" y="296849"/>
                </a:lnTo>
                <a:lnTo>
                  <a:pt x="35972" y="332751"/>
                </a:lnTo>
                <a:lnTo>
                  <a:pt x="67" y="364506"/>
                </a:lnTo>
                <a:lnTo>
                  <a:pt x="0" y="429260"/>
                </a:lnTo>
                <a:lnTo>
                  <a:pt x="267220" y="429260"/>
                </a:lnTo>
                <a:lnTo>
                  <a:pt x="267220" y="379679"/>
                </a:lnTo>
                <a:lnTo>
                  <a:pt x="64693" y="379679"/>
                </a:lnTo>
                <a:lnTo>
                  <a:pt x="81666" y="364506"/>
                </a:lnTo>
                <a:lnTo>
                  <a:pt x="120379" y="329856"/>
                </a:lnTo>
                <a:lnTo>
                  <a:pt x="169631" y="280890"/>
                </a:lnTo>
                <a:lnTo>
                  <a:pt x="202152" y="244593"/>
                </a:lnTo>
                <a:lnTo>
                  <a:pt x="231596" y="204666"/>
                </a:lnTo>
                <a:lnTo>
                  <a:pt x="252944" y="162705"/>
                </a:lnTo>
                <a:lnTo>
                  <a:pt x="261175" y="120307"/>
                </a:lnTo>
                <a:lnTo>
                  <a:pt x="254215" y="77383"/>
                </a:lnTo>
                <a:lnTo>
                  <a:pt x="238166" y="49568"/>
                </a:lnTo>
                <a:close/>
              </a:path>
              <a:path w="267335" h="429260">
                <a:moveTo>
                  <a:pt x="123939" y="0"/>
                </a:moveTo>
                <a:lnTo>
                  <a:pt x="95514" y="1746"/>
                </a:lnTo>
                <a:lnTo>
                  <a:pt x="67484" y="6721"/>
                </a:lnTo>
                <a:lnTo>
                  <a:pt x="40021" y="14530"/>
                </a:lnTo>
                <a:lnTo>
                  <a:pt x="13296" y="24777"/>
                </a:lnTo>
                <a:lnTo>
                  <a:pt x="19342" y="76771"/>
                </a:lnTo>
                <a:lnTo>
                  <a:pt x="38879" y="67168"/>
                </a:lnTo>
                <a:lnTo>
                  <a:pt x="62271" y="58412"/>
                </a:lnTo>
                <a:lnTo>
                  <a:pt x="88382" y="52034"/>
                </a:lnTo>
                <a:lnTo>
                  <a:pt x="116078" y="49568"/>
                </a:lnTo>
                <a:lnTo>
                  <a:pt x="238166" y="49568"/>
                </a:lnTo>
                <a:lnTo>
                  <a:pt x="234806" y="43745"/>
                </a:lnTo>
                <a:lnTo>
                  <a:pt x="205153" y="19539"/>
                </a:lnTo>
                <a:lnTo>
                  <a:pt x="167462" y="4909"/>
                </a:lnTo>
                <a:lnTo>
                  <a:pt x="123939" y="0"/>
                </a:lnTo>
                <a:close/>
              </a:path>
            </a:pathLst>
          </a:custGeom>
          <a:solidFill>
            <a:srgbClr val="00AEEF"/>
          </a:solidFill>
        </p:spPr>
        <p:txBody>
          <a:bodyPr wrap="square" lIns="0" tIns="0" rIns="0" bIns="0" rtlCol="0"/>
          <a:lstStyle/>
          <a:p>
            <a:endParaRPr lang="ro-RO" dirty="0"/>
          </a:p>
        </p:txBody>
      </p:sp>
      <p:sp>
        <p:nvSpPr>
          <p:cNvPr id="18" name="object 18"/>
          <p:cNvSpPr/>
          <p:nvPr/>
        </p:nvSpPr>
        <p:spPr>
          <a:xfrm>
            <a:off x="4501870" y="3437051"/>
            <a:ext cx="2518410" cy="0"/>
          </a:xfrm>
          <a:custGeom>
            <a:avLst/>
            <a:gdLst/>
            <a:ahLst/>
            <a:cxnLst/>
            <a:rect l="l" t="t" r="r" b="b"/>
            <a:pathLst>
              <a:path w="2518409">
                <a:moveTo>
                  <a:pt x="0" y="0"/>
                </a:moveTo>
                <a:lnTo>
                  <a:pt x="2518130" y="0"/>
                </a:lnTo>
              </a:path>
            </a:pathLst>
          </a:custGeom>
          <a:ln w="6350">
            <a:solidFill>
              <a:srgbClr val="808285"/>
            </a:solidFill>
          </a:ln>
        </p:spPr>
        <p:txBody>
          <a:bodyPr wrap="square" lIns="0" tIns="0" rIns="0" bIns="0" rtlCol="0"/>
          <a:lstStyle/>
          <a:p>
            <a:endParaRPr lang="ro-RO" dirty="0"/>
          </a:p>
        </p:txBody>
      </p:sp>
      <p:sp>
        <p:nvSpPr>
          <p:cNvPr id="19" name="object 19"/>
          <p:cNvSpPr/>
          <p:nvPr/>
        </p:nvSpPr>
        <p:spPr>
          <a:xfrm>
            <a:off x="4500003" y="2802052"/>
            <a:ext cx="2518410" cy="0"/>
          </a:xfrm>
          <a:custGeom>
            <a:avLst/>
            <a:gdLst/>
            <a:ahLst/>
            <a:cxnLst/>
            <a:rect l="l" t="t" r="r" b="b"/>
            <a:pathLst>
              <a:path w="2518409">
                <a:moveTo>
                  <a:pt x="0" y="0"/>
                </a:moveTo>
                <a:lnTo>
                  <a:pt x="2518130" y="0"/>
                </a:lnTo>
              </a:path>
            </a:pathLst>
          </a:custGeom>
          <a:ln w="6350">
            <a:solidFill>
              <a:srgbClr val="808285"/>
            </a:solidFill>
          </a:ln>
        </p:spPr>
        <p:txBody>
          <a:bodyPr wrap="square" lIns="0" tIns="0" rIns="0" bIns="0" rtlCol="0"/>
          <a:lstStyle/>
          <a:p>
            <a:endParaRPr lang="ro-RO" dirty="0"/>
          </a:p>
        </p:txBody>
      </p:sp>
      <p:sp>
        <p:nvSpPr>
          <p:cNvPr id="20" name="object 20"/>
          <p:cNvSpPr/>
          <p:nvPr/>
        </p:nvSpPr>
        <p:spPr>
          <a:xfrm>
            <a:off x="4501870" y="4370501"/>
            <a:ext cx="2518410" cy="0"/>
          </a:xfrm>
          <a:custGeom>
            <a:avLst/>
            <a:gdLst/>
            <a:ahLst/>
            <a:cxnLst/>
            <a:rect l="l" t="t" r="r" b="b"/>
            <a:pathLst>
              <a:path w="2518409">
                <a:moveTo>
                  <a:pt x="0" y="0"/>
                </a:moveTo>
                <a:lnTo>
                  <a:pt x="2518130" y="0"/>
                </a:lnTo>
              </a:path>
            </a:pathLst>
          </a:custGeom>
          <a:ln w="6350">
            <a:solidFill>
              <a:srgbClr val="808285"/>
            </a:solidFill>
          </a:ln>
        </p:spPr>
        <p:txBody>
          <a:bodyPr wrap="square" lIns="0" tIns="0" rIns="0" bIns="0" rtlCol="0"/>
          <a:lstStyle/>
          <a:p>
            <a:endParaRPr lang="ro-RO" dirty="0"/>
          </a:p>
        </p:txBody>
      </p:sp>
      <p:sp>
        <p:nvSpPr>
          <p:cNvPr id="21" name="object 21"/>
          <p:cNvSpPr txBox="1"/>
          <p:nvPr/>
        </p:nvSpPr>
        <p:spPr>
          <a:xfrm>
            <a:off x="5473662" y="2895854"/>
            <a:ext cx="1490345" cy="512961"/>
          </a:xfrm>
          <a:prstGeom prst="rect">
            <a:avLst/>
          </a:prstGeom>
        </p:spPr>
        <p:txBody>
          <a:bodyPr vert="horz" wrap="square" lIns="0" tIns="0" rIns="0" bIns="0" rtlCol="0">
            <a:spAutoFit/>
          </a:bodyPr>
          <a:lstStyle/>
          <a:p>
            <a:pPr marL="12700" marR="5080">
              <a:lnSpc>
                <a:spcPts val="1989"/>
              </a:lnSpc>
            </a:pPr>
            <a:r>
              <a:rPr lang="ro-RO" sz="1900" spc="25" dirty="0" smtClean="0">
                <a:solidFill>
                  <a:srgbClr val="808285"/>
                </a:solidFill>
                <a:latin typeface="Calibri"/>
                <a:cs typeface="Calibri"/>
              </a:rPr>
              <a:t>firme membre independente</a:t>
            </a:r>
            <a:endParaRPr lang="ro-RO" sz="1900" dirty="0">
              <a:latin typeface="Calibri"/>
              <a:cs typeface="Calibri"/>
            </a:endParaRPr>
          </a:p>
        </p:txBody>
      </p:sp>
      <p:sp>
        <p:nvSpPr>
          <p:cNvPr id="22" name="object 22"/>
          <p:cNvSpPr txBox="1"/>
          <p:nvPr/>
        </p:nvSpPr>
        <p:spPr>
          <a:xfrm>
            <a:off x="4823548" y="3522778"/>
            <a:ext cx="192360" cy="736600"/>
          </a:xfrm>
          <a:prstGeom prst="rect">
            <a:avLst/>
          </a:prstGeom>
        </p:spPr>
        <p:txBody>
          <a:bodyPr vert="vert270" wrap="square" lIns="0" tIns="0" rIns="0" bIns="0" rtlCol="0">
            <a:spAutoFit/>
          </a:bodyPr>
          <a:lstStyle/>
          <a:p>
            <a:pPr marL="12700">
              <a:lnSpc>
                <a:spcPts val="1510"/>
              </a:lnSpc>
            </a:pPr>
            <a:r>
              <a:rPr lang="ro-RO" sz="1400" dirty="0" smtClean="0">
                <a:solidFill>
                  <a:srgbClr val="58595B"/>
                </a:solidFill>
                <a:latin typeface="Calibri"/>
                <a:cs typeface="Calibri"/>
              </a:rPr>
              <a:t>tari</a:t>
            </a:r>
            <a:endParaRPr lang="ro-RO" sz="1400" dirty="0">
              <a:latin typeface="Calibri"/>
              <a:cs typeface="Calibri"/>
            </a:endParaRPr>
          </a:p>
        </p:txBody>
      </p:sp>
      <p:sp>
        <p:nvSpPr>
          <p:cNvPr id="23" name="object 23"/>
          <p:cNvSpPr txBox="1"/>
          <p:nvPr/>
        </p:nvSpPr>
        <p:spPr>
          <a:xfrm>
            <a:off x="4382764" y="3501074"/>
            <a:ext cx="487313" cy="811530"/>
          </a:xfrm>
          <a:prstGeom prst="rect">
            <a:avLst/>
          </a:prstGeom>
        </p:spPr>
        <p:txBody>
          <a:bodyPr vert="vert270" wrap="square" lIns="0" tIns="0" rIns="0" bIns="0" rtlCol="0">
            <a:spAutoFit/>
          </a:bodyPr>
          <a:lstStyle/>
          <a:p>
            <a:pPr marL="12700">
              <a:lnSpc>
                <a:spcPts val="3770"/>
              </a:lnSpc>
            </a:pPr>
            <a:r>
              <a:rPr lang="ro-RO" sz="3700" dirty="0" smtClean="0">
                <a:solidFill>
                  <a:srgbClr val="00AEEF"/>
                </a:solidFill>
                <a:latin typeface="Arial"/>
                <a:cs typeface="Arial"/>
              </a:rPr>
              <a:t>106</a:t>
            </a:r>
            <a:endParaRPr lang="ro-RO" sz="3700" dirty="0">
              <a:latin typeface="Arial"/>
              <a:cs typeface="Arial"/>
            </a:endParaRPr>
          </a:p>
        </p:txBody>
      </p:sp>
      <p:sp>
        <p:nvSpPr>
          <p:cNvPr id="24" name="object 24"/>
          <p:cNvSpPr txBox="1"/>
          <p:nvPr/>
        </p:nvSpPr>
        <p:spPr>
          <a:xfrm>
            <a:off x="5009088" y="3444132"/>
            <a:ext cx="2317776" cy="884858"/>
          </a:xfrm>
          <a:prstGeom prst="rect">
            <a:avLst/>
          </a:prstGeom>
        </p:spPr>
        <p:txBody>
          <a:bodyPr vert="horz" wrap="square" lIns="0" tIns="0" rIns="0" bIns="0" rtlCol="0">
            <a:spAutoFit/>
          </a:bodyPr>
          <a:lstStyle/>
          <a:p>
            <a:pPr marL="12700">
              <a:lnSpc>
                <a:spcPts val="4004"/>
              </a:lnSpc>
            </a:pPr>
            <a:r>
              <a:rPr lang="ro-RO" sz="3500" spc="50" dirty="0" smtClean="0">
                <a:solidFill>
                  <a:srgbClr val="00AEEF"/>
                </a:solidFill>
                <a:latin typeface="Arial"/>
                <a:cs typeface="Arial"/>
              </a:rPr>
              <a:t>657</a:t>
            </a:r>
            <a:r>
              <a:rPr lang="ro-RO" sz="2500" spc="25" dirty="0" smtClean="0">
                <a:solidFill>
                  <a:srgbClr val="808285"/>
                </a:solidFill>
                <a:latin typeface="Calibri"/>
                <a:cs typeface="Calibri"/>
              </a:rPr>
              <a:t>birouri</a:t>
            </a:r>
          </a:p>
          <a:p>
            <a:pPr marL="12700">
              <a:lnSpc>
                <a:spcPts val="2865"/>
              </a:lnSpc>
            </a:pPr>
            <a:r>
              <a:rPr lang="ro-RO" sz="3825" spc="-7" baseline="1089" dirty="0" smtClean="0">
                <a:solidFill>
                  <a:srgbClr val="00AEEF"/>
                </a:solidFill>
                <a:latin typeface="Arial"/>
                <a:cs typeface="Arial"/>
              </a:rPr>
              <a:t>27,613</a:t>
            </a:r>
            <a:r>
              <a:rPr lang="ro-RO" sz="3825" spc="-322" baseline="1089" dirty="0" smtClean="0">
                <a:solidFill>
                  <a:srgbClr val="00AEEF"/>
                </a:solidFill>
                <a:latin typeface="Arial"/>
                <a:cs typeface="Arial"/>
              </a:rPr>
              <a:t> </a:t>
            </a:r>
            <a:r>
              <a:rPr lang="ro-RO" sz="2500" spc="25" dirty="0" smtClean="0">
                <a:solidFill>
                  <a:srgbClr val="808285"/>
                </a:solidFill>
                <a:latin typeface="Calibri"/>
                <a:cs typeface="Calibri"/>
              </a:rPr>
              <a:t>angajați</a:t>
            </a:r>
            <a:endParaRPr lang="ro-RO" sz="2500" dirty="0">
              <a:latin typeface="Calibri"/>
              <a:cs typeface="Calibri"/>
            </a:endParaRPr>
          </a:p>
        </p:txBody>
      </p:sp>
      <p:sp>
        <p:nvSpPr>
          <p:cNvPr id="26" name="object 26"/>
          <p:cNvSpPr/>
          <p:nvPr/>
        </p:nvSpPr>
        <p:spPr>
          <a:xfrm>
            <a:off x="3266998" y="9517029"/>
            <a:ext cx="3753485" cy="0"/>
          </a:xfrm>
          <a:custGeom>
            <a:avLst/>
            <a:gdLst/>
            <a:ahLst/>
            <a:cxnLst/>
            <a:rect l="l" t="t" r="r" b="b"/>
            <a:pathLst>
              <a:path w="3753484">
                <a:moveTo>
                  <a:pt x="0" y="0"/>
                </a:moveTo>
                <a:lnTo>
                  <a:pt x="3753002" y="0"/>
                </a:lnTo>
              </a:path>
            </a:pathLst>
          </a:custGeom>
          <a:ln w="6350">
            <a:solidFill>
              <a:srgbClr val="58595B"/>
            </a:solidFill>
          </a:ln>
        </p:spPr>
        <p:txBody>
          <a:bodyPr wrap="square" lIns="0" tIns="0" rIns="0" bIns="0" rtlCol="0"/>
          <a:lstStyle/>
          <a:p>
            <a:endParaRPr lang="ro-RO" dirty="0"/>
          </a:p>
        </p:txBody>
      </p:sp>
      <p:sp>
        <p:nvSpPr>
          <p:cNvPr id="27" name="object 27"/>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a:t>4</a:t>
            </a:r>
            <a:endParaRPr lang="ro-RO" dirty="0"/>
          </a:p>
        </p:txBody>
      </p:sp>
      <p:sp>
        <p:nvSpPr>
          <p:cNvPr id="28"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err="1" smtClean="0"/>
              <a:t>Declaratia</a:t>
            </a:r>
            <a:r>
              <a:rPr lang="ro-RO" spc="-15" dirty="0" smtClean="0"/>
              <a:t> de Transparenta </a:t>
            </a:r>
            <a:r>
              <a:rPr lang="ro-RO" spc="-25" dirty="0" smtClean="0"/>
              <a:t>2017</a:t>
            </a:r>
            <a:endParaRPr lang="ro-RO" spc="-25" dirty="0"/>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16872" b="16043"/>
          <a:stretch/>
        </p:blipFill>
        <p:spPr>
          <a:xfrm>
            <a:off x="787349" y="5322380"/>
            <a:ext cx="3634757"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1162" y="6914222"/>
            <a:ext cx="2748280" cy="2022475"/>
          </a:xfrm>
          <a:custGeom>
            <a:avLst/>
            <a:gdLst/>
            <a:ahLst/>
            <a:cxnLst/>
            <a:rect l="l" t="t" r="r" b="b"/>
            <a:pathLst>
              <a:path w="2748279" h="2022475">
                <a:moveTo>
                  <a:pt x="2748216" y="0"/>
                </a:moveTo>
                <a:lnTo>
                  <a:pt x="0" y="0"/>
                </a:lnTo>
                <a:lnTo>
                  <a:pt x="0" y="1914004"/>
                </a:lnTo>
                <a:lnTo>
                  <a:pt x="1687" y="1976442"/>
                </a:lnTo>
                <a:lnTo>
                  <a:pt x="13500" y="2008504"/>
                </a:lnTo>
                <a:lnTo>
                  <a:pt x="45562" y="2020317"/>
                </a:lnTo>
                <a:lnTo>
                  <a:pt x="108000" y="2022005"/>
                </a:lnTo>
                <a:lnTo>
                  <a:pt x="2640215" y="2022005"/>
                </a:lnTo>
                <a:lnTo>
                  <a:pt x="2702653" y="2020317"/>
                </a:lnTo>
                <a:lnTo>
                  <a:pt x="2734716" y="2008504"/>
                </a:lnTo>
                <a:lnTo>
                  <a:pt x="2746528" y="1976442"/>
                </a:lnTo>
                <a:lnTo>
                  <a:pt x="2748216" y="1914004"/>
                </a:lnTo>
                <a:lnTo>
                  <a:pt x="2748216" y="0"/>
                </a:lnTo>
                <a:close/>
              </a:path>
            </a:pathLst>
          </a:custGeom>
          <a:solidFill>
            <a:srgbClr val="ECF7FA"/>
          </a:solidFill>
        </p:spPr>
        <p:txBody>
          <a:bodyPr wrap="square" lIns="0" tIns="0" rIns="0" bIns="0" rtlCol="0"/>
          <a:lstStyle/>
          <a:p>
            <a:endParaRPr lang="ro-RO" dirty="0"/>
          </a:p>
        </p:txBody>
      </p:sp>
      <p:sp>
        <p:nvSpPr>
          <p:cNvPr id="3" name="object 3"/>
          <p:cNvSpPr/>
          <p:nvPr/>
        </p:nvSpPr>
        <p:spPr>
          <a:xfrm>
            <a:off x="4278134" y="6914222"/>
            <a:ext cx="2741930" cy="2022475"/>
          </a:xfrm>
          <a:custGeom>
            <a:avLst/>
            <a:gdLst/>
            <a:ahLst/>
            <a:cxnLst/>
            <a:rect l="l" t="t" r="r" b="b"/>
            <a:pathLst>
              <a:path w="2741929" h="2022475">
                <a:moveTo>
                  <a:pt x="2741866" y="0"/>
                </a:moveTo>
                <a:lnTo>
                  <a:pt x="0" y="0"/>
                </a:lnTo>
                <a:lnTo>
                  <a:pt x="0" y="1914004"/>
                </a:lnTo>
                <a:lnTo>
                  <a:pt x="1687" y="1976442"/>
                </a:lnTo>
                <a:lnTo>
                  <a:pt x="13500" y="2008504"/>
                </a:lnTo>
                <a:lnTo>
                  <a:pt x="45562" y="2020317"/>
                </a:lnTo>
                <a:lnTo>
                  <a:pt x="108000" y="2022005"/>
                </a:lnTo>
                <a:lnTo>
                  <a:pt x="2633865" y="2022005"/>
                </a:lnTo>
                <a:lnTo>
                  <a:pt x="2696303" y="2020317"/>
                </a:lnTo>
                <a:lnTo>
                  <a:pt x="2728366" y="2008504"/>
                </a:lnTo>
                <a:lnTo>
                  <a:pt x="2740178" y="1976442"/>
                </a:lnTo>
                <a:lnTo>
                  <a:pt x="2741866" y="1914004"/>
                </a:lnTo>
                <a:lnTo>
                  <a:pt x="2741866" y="0"/>
                </a:lnTo>
                <a:close/>
              </a:path>
            </a:pathLst>
          </a:custGeom>
          <a:solidFill>
            <a:srgbClr val="E4E1E5"/>
          </a:solidFill>
        </p:spPr>
        <p:txBody>
          <a:bodyPr wrap="square" lIns="0" tIns="0" rIns="0" bIns="0" rtlCol="0"/>
          <a:lstStyle/>
          <a:p>
            <a:endParaRPr lang="ro-RO" dirty="0"/>
          </a:p>
        </p:txBody>
      </p:sp>
      <p:sp>
        <p:nvSpPr>
          <p:cNvPr id="4" name="object 4"/>
          <p:cNvSpPr txBox="1"/>
          <p:nvPr/>
        </p:nvSpPr>
        <p:spPr>
          <a:xfrm>
            <a:off x="4409440" y="7155550"/>
            <a:ext cx="2439035" cy="1344279"/>
          </a:xfrm>
          <a:prstGeom prst="rect">
            <a:avLst/>
          </a:prstGeom>
        </p:spPr>
        <p:txBody>
          <a:bodyPr vert="horz" wrap="square" lIns="0" tIns="0" rIns="0" bIns="0" rtlCol="0">
            <a:spAutoFit/>
          </a:bodyPr>
          <a:lstStyle/>
          <a:p>
            <a:pPr marL="12700" marR="5080" algn="just">
              <a:lnSpc>
                <a:spcPct val="104200"/>
              </a:lnSpc>
            </a:pPr>
            <a:r>
              <a:rPr lang="ro-RO" sz="1200" spc="-60" dirty="0" smtClean="0">
                <a:solidFill>
                  <a:srgbClr val="231F20"/>
                </a:solidFill>
                <a:cs typeface="Gill Sans MT"/>
              </a:rPr>
              <a:t>Suntem ambițioși, inovativi si căutam mereu sa ne îmbunătățim. Încurajam inițiativele si ideile noi. Credem ca oportunitățile sunt acolo pentru a fi descoperite. Nu stăm si așteptam, ci îndemnam oamenii sa le urmeze – exploram, ne adaptam si înaintam.</a:t>
            </a:r>
          </a:p>
        </p:txBody>
      </p:sp>
      <p:sp>
        <p:nvSpPr>
          <p:cNvPr id="5" name="object 5"/>
          <p:cNvSpPr txBox="1"/>
          <p:nvPr/>
        </p:nvSpPr>
        <p:spPr>
          <a:xfrm>
            <a:off x="1042463" y="6235370"/>
            <a:ext cx="2587617" cy="2574744"/>
          </a:xfrm>
          <a:prstGeom prst="rect">
            <a:avLst/>
          </a:prstGeom>
        </p:spPr>
        <p:txBody>
          <a:bodyPr vert="horz" wrap="square" lIns="0" tIns="0" rIns="0" bIns="0" rtlCol="0">
            <a:spAutoFit/>
          </a:bodyPr>
          <a:lstStyle/>
          <a:p>
            <a:pPr marL="288925" marR="276225">
              <a:lnSpc>
                <a:spcPct val="100000"/>
              </a:lnSpc>
            </a:pPr>
            <a:r>
              <a:rPr lang="ro-RO" sz="1600" b="1" spc="5" dirty="0" smtClean="0">
                <a:solidFill>
                  <a:srgbClr val="47C4E2"/>
                </a:solidFill>
                <a:latin typeface="+mj-lt"/>
                <a:cs typeface="Gill Sans MT"/>
              </a:rPr>
              <a:t>Lucram si creștem împreuna</a:t>
            </a:r>
            <a:endParaRPr lang="ro-RO" sz="1600" b="1" dirty="0" smtClean="0">
              <a:latin typeface="+mj-lt"/>
              <a:cs typeface="Gill Sans MT"/>
            </a:endParaRPr>
          </a:p>
          <a:p>
            <a:pPr>
              <a:lnSpc>
                <a:spcPct val="100000"/>
              </a:lnSpc>
              <a:spcBef>
                <a:spcPts val="10"/>
              </a:spcBef>
            </a:pPr>
            <a:endParaRPr lang="ro-RO" sz="2300" dirty="0" smtClean="0">
              <a:latin typeface="Times New Roman"/>
              <a:cs typeface="Times New Roman"/>
            </a:endParaRPr>
          </a:p>
          <a:p>
            <a:pPr marL="12700" marR="5080" algn="just">
              <a:lnSpc>
                <a:spcPct val="104200"/>
              </a:lnSpc>
            </a:pPr>
            <a:r>
              <a:rPr lang="ro-RO" sz="1200" spc="-15" dirty="0" smtClean="0">
                <a:solidFill>
                  <a:srgbClr val="231F20"/>
                </a:solidFill>
                <a:cs typeface="Gill Sans MT"/>
              </a:rPr>
              <a:t>Fie ca este vorba despre client sau colegi, construim relații autentice si de lunga durata. Credem in munca in echipa, colaborare si respect. Este important pentru noi sa ne simțim bine când lucram împreuna. Ne ascultam, provocam si ne susținem unii pe alții pentru a ne dezvolta si pentru a avea succes la nivel personal, de firma si de client.</a:t>
            </a:r>
          </a:p>
        </p:txBody>
      </p:sp>
      <p:sp>
        <p:nvSpPr>
          <p:cNvPr id="6" name="object 6"/>
          <p:cNvSpPr txBox="1"/>
          <p:nvPr/>
        </p:nvSpPr>
        <p:spPr>
          <a:xfrm>
            <a:off x="4679531" y="6357289"/>
            <a:ext cx="1979295" cy="492443"/>
          </a:xfrm>
          <a:prstGeom prst="rect">
            <a:avLst/>
          </a:prstGeom>
        </p:spPr>
        <p:txBody>
          <a:bodyPr vert="horz" wrap="square" lIns="0" tIns="0" rIns="0" bIns="0" rtlCol="0">
            <a:spAutoFit/>
          </a:bodyPr>
          <a:lstStyle/>
          <a:p>
            <a:pPr marL="12700"/>
            <a:r>
              <a:rPr lang="ro-RO" sz="1600" b="1" spc="5" dirty="0" smtClean="0">
                <a:solidFill>
                  <a:srgbClr val="47C4E2"/>
                </a:solidFill>
                <a:latin typeface="+mj-lt"/>
                <a:cs typeface="Gill Sans MT"/>
              </a:rPr>
              <a:t>Facem ca lucrurile sa se întâmple</a:t>
            </a:r>
            <a:endParaRPr lang="ro-RO" sz="1600" b="1" spc="5" dirty="0">
              <a:solidFill>
                <a:srgbClr val="47C4E2"/>
              </a:solidFill>
              <a:latin typeface="+mj-lt"/>
              <a:cs typeface="Gill Sans MT"/>
            </a:endParaRPr>
          </a:p>
        </p:txBody>
      </p:sp>
      <p:sp>
        <p:nvSpPr>
          <p:cNvPr id="7" name="object 7"/>
          <p:cNvSpPr/>
          <p:nvPr/>
        </p:nvSpPr>
        <p:spPr>
          <a:xfrm>
            <a:off x="4271784" y="3568801"/>
            <a:ext cx="2748280" cy="2022475"/>
          </a:xfrm>
          <a:custGeom>
            <a:avLst/>
            <a:gdLst/>
            <a:ahLst/>
            <a:cxnLst/>
            <a:rect l="l" t="t" r="r" b="b"/>
            <a:pathLst>
              <a:path w="2748279" h="2022475">
                <a:moveTo>
                  <a:pt x="2748216" y="0"/>
                </a:moveTo>
                <a:lnTo>
                  <a:pt x="0" y="0"/>
                </a:lnTo>
                <a:lnTo>
                  <a:pt x="0" y="1914004"/>
                </a:lnTo>
                <a:lnTo>
                  <a:pt x="1687" y="1976442"/>
                </a:lnTo>
                <a:lnTo>
                  <a:pt x="13500" y="2008504"/>
                </a:lnTo>
                <a:lnTo>
                  <a:pt x="45562" y="2020317"/>
                </a:lnTo>
                <a:lnTo>
                  <a:pt x="108000" y="2022005"/>
                </a:lnTo>
                <a:lnTo>
                  <a:pt x="2640215" y="2022005"/>
                </a:lnTo>
                <a:lnTo>
                  <a:pt x="2702653" y="2020317"/>
                </a:lnTo>
                <a:lnTo>
                  <a:pt x="2734716" y="2008504"/>
                </a:lnTo>
                <a:lnTo>
                  <a:pt x="2746528" y="1976442"/>
                </a:lnTo>
                <a:lnTo>
                  <a:pt x="2748216" y="1914004"/>
                </a:lnTo>
                <a:lnTo>
                  <a:pt x="2748216" y="0"/>
                </a:lnTo>
                <a:close/>
              </a:path>
            </a:pathLst>
          </a:custGeom>
          <a:solidFill>
            <a:srgbClr val="EEEFF7"/>
          </a:solidFill>
        </p:spPr>
        <p:txBody>
          <a:bodyPr wrap="square" lIns="0" tIns="0" rIns="0" bIns="0" rtlCol="0"/>
          <a:lstStyle/>
          <a:p>
            <a:endParaRPr lang="ro-RO" dirty="0"/>
          </a:p>
        </p:txBody>
      </p:sp>
      <p:sp>
        <p:nvSpPr>
          <p:cNvPr id="8" name="object 8"/>
          <p:cNvSpPr txBox="1"/>
          <p:nvPr/>
        </p:nvSpPr>
        <p:spPr>
          <a:xfrm>
            <a:off x="4409440" y="3635442"/>
            <a:ext cx="2402205" cy="1920398"/>
          </a:xfrm>
          <a:prstGeom prst="rect">
            <a:avLst/>
          </a:prstGeom>
        </p:spPr>
        <p:txBody>
          <a:bodyPr vert="horz" wrap="square" lIns="0" tIns="0" rIns="0" bIns="0" rtlCol="0">
            <a:spAutoFit/>
          </a:bodyPr>
          <a:lstStyle/>
          <a:p>
            <a:pPr marL="12700" marR="148590">
              <a:lnSpc>
                <a:spcPct val="104200"/>
              </a:lnSpc>
            </a:pPr>
            <a:r>
              <a:rPr lang="ro-RO" sz="1200" spc="50" dirty="0" smtClean="0">
                <a:solidFill>
                  <a:srgbClr val="231F20"/>
                </a:solidFill>
                <a:cs typeface="Gill Sans MT"/>
              </a:rPr>
              <a:t>Aceasta reprezintă pentru noi mai mult decât îndeplinirea standardelor profesionale. Înseamnă ca suntem deschiși, onești, direcți si corecți in fiecare interacțiune, fie din interiorul firmei sau cu clienții ori comunitatea. Suntem responsabili pentru acțiunile noastre.</a:t>
            </a:r>
            <a:endParaRPr lang="ro-RO" sz="1200" spc="50" dirty="0">
              <a:solidFill>
                <a:srgbClr val="231F20"/>
              </a:solidFill>
              <a:cs typeface="Gill Sans MT"/>
            </a:endParaRPr>
          </a:p>
        </p:txBody>
      </p:sp>
      <p:sp>
        <p:nvSpPr>
          <p:cNvPr id="9" name="object 9"/>
          <p:cNvSpPr/>
          <p:nvPr/>
        </p:nvSpPr>
        <p:spPr>
          <a:xfrm>
            <a:off x="917512" y="3568801"/>
            <a:ext cx="2735580" cy="2022475"/>
          </a:xfrm>
          <a:custGeom>
            <a:avLst/>
            <a:gdLst/>
            <a:ahLst/>
            <a:cxnLst/>
            <a:rect l="l" t="t" r="r" b="b"/>
            <a:pathLst>
              <a:path w="2735579" h="2022475">
                <a:moveTo>
                  <a:pt x="2735503" y="0"/>
                </a:moveTo>
                <a:lnTo>
                  <a:pt x="0" y="0"/>
                </a:lnTo>
                <a:lnTo>
                  <a:pt x="0" y="1914004"/>
                </a:lnTo>
                <a:lnTo>
                  <a:pt x="1687" y="1976442"/>
                </a:lnTo>
                <a:lnTo>
                  <a:pt x="13500" y="2008504"/>
                </a:lnTo>
                <a:lnTo>
                  <a:pt x="45562" y="2020317"/>
                </a:lnTo>
                <a:lnTo>
                  <a:pt x="108000" y="2022005"/>
                </a:lnTo>
                <a:lnTo>
                  <a:pt x="2627503" y="2022005"/>
                </a:lnTo>
                <a:lnTo>
                  <a:pt x="2689940" y="2020317"/>
                </a:lnTo>
                <a:lnTo>
                  <a:pt x="2722003" y="2008504"/>
                </a:lnTo>
                <a:lnTo>
                  <a:pt x="2733816" y="1976442"/>
                </a:lnTo>
                <a:lnTo>
                  <a:pt x="2735503" y="1914004"/>
                </a:lnTo>
                <a:lnTo>
                  <a:pt x="2735503" y="0"/>
                </a:lnTo>
                <a:close/>
              </a:path>
            </a:pathLst>
          </a:custGeom>
          <a:solidFill>
            <a:srgbClr val="E8ECF4"/>
          </a:solidFill>
        </p:spPr>
        <p:txBody>
          <a:bodyPr wrap="square" lIns="0" tIns="0" rIns="0" bIns="0" rtlCol="0"/>
          <a:lstStyle/>
          <a:p>
            <a:endParaRPr lang="ro-RO" dirty="0"/>
          </a:p>
        </p:txBody>
      </p:sp>
      <p:sp>
        <p:nvSpPr>
          <p:cNvPr id="10" name="object 10"/>
          <p:cNvSpPr txBox="1"/>
          <p:nvPr/>
        </p:nvSpPr>
        <p:spPr>
          <a:xfrm>
            <a:off x="4836934" y="2997987"/>
            <a:ext cx="1617980" cy="246221"/>
          </a:xfrm>
          <a:prstGeom prst="rect">
            <a:avLst/>
          </a:prstGeom>
        </p:spPr>
        <p:txBody>
          <a:bodyPr vert="horz" wrap="square" lIns="0" tIns="0" rIns="0" bIns="0" rtlCol="0">
            <a:spAutoFit/>
          </a:bodyPr>
          <a:lstStyle/>
          <a:p>
            <a:pPr marL="12700">
              <a:lnSpc>
                <a:spcPct val="100000"/>
              </a:lnSpc>
            </a:pPr>
            <a:r>
              <a:rPr lang="ro-RO" sz="1600" b="1" spc="5" dirty="0" smtClean="0">
                <a:solidFill>
                  <a:srgbClr val="47C4E2"/>
                </a:solidFill>
                <a:latin typeface="+mj-lt"/>
                <a:cs typeface="Gill Sans MT"/>
              </a:rPr>
              <a:t>Corectitudine</a:t>
            </a:r>
            <a:endParaRPr lang="ro-RO" sz="1600" b="1" spc="5" dirty="0">
              <a:solidFill>
                <a:srgbClr val="47C4E2"/>
              </a:solidFill>
              <a:latin typeface="+mj-lt"/>
              <a:cs typeface="Gill Sans MT"/>
            </a:endParaRPr>
          </a:p>
        </p:txBody>
      </p:sp>
      <p:sp>
        <p:nvSpPr>
          <p:cNvPr id="11" name="object 11"/>
          <p:cNvSpPr txBox="1"/>
          <p:nvPr/>
        </p:nvSpPr>
        <p:spPr>
          <a:xfrm>
            <a:off x="1048813" y="2887370"/>
            <a:ext cx="2359660" cy="2467022"/>
          </a:xfrm>
          <a:prstGeom prst="rect">
            <a:avLst/>
          </a:prstGeom>
        </p:spPr>
        <p:txBody>
          <a:bodyPr vert="horz" wrap="square" lIns="0" tIns="0" rIns="0" bIns="0" rtlCol="0">
            <a:spAutoFit/>
          </a:bodyPr>
          <a:lstStyle/>
          <a:p>
            <a:pPr marL="288925" marR="276225"/>
            <a:r>
              <a:rPr lang="ro-RO" sz="1600" b="1" spc="5" dirty="0" smtClean="0">
                <a:solidFill>
                  <a:srgbClr val="47C4E2"/>
                </a:solidFill>
                <a:latin typeface="+mj-lt"/>
                <a:cs typeface="Gill Sans MT"/>
              </a:rPr>
              <a:t>Livram excelenta si valoare</a:t>
            </a:r>
          </a:p>
          <a:p>
            <a:pPr>
              <a:lnSpc>
                <a:spcPct val="100000"/>
              </a:lnSpc>
            </a:pPr>
            <a:endParaRPr lang="ro-RO" sz="1600" dirty="0" smtClean="0">
              <a:latin typeface="Times New Roman"/>
              <a:cs typeface="Times New Roman"/>
            </a:endParaRPr>
          </a:p>
          <a:p>
            <a:pPr marL="12700" marR="5080">
              <a:lnSpc>
                <a:spcPct val="104200"/>
              </a:lnSpc>
            </a:pPr>
            <a:r>
              <a:rPr lang="ro-RO" sz="1200" spc="50" dirty="0" smtClean="0">
                <a:solidFill>
                  <a:srgbClr val="231F20"/>
                </a:solidFill>
                <a:cs typeface="Gill Sans MT"/>
              </a:rPr>
              <a:t>Suntem consecvenți, de încredere si dedicați calității si excelentei serviciului, in tot ceea ce facem. Înțelegem ce înseamnă valoarea si cum sa o livram.  Asta înseamnă ca avem o abordare comerciala pătrunzătoare, o consiliere robusta si ca suntem un partener de încredere.</a:t>
            </a:r>
            <a:endParaRPr lang="ro-RO" sz="1200" spc="50" dirty="0">
              <a:solidFill>
                <a:srgbClr val="231F20"/>
              </a:solidFill>
              <a:cs typeface="Gill Sans MT"/>
            </a:endParaRPr>
          </a:p>
        </p:txBody>
      </p:sp>
      <p:sp>
        <p:nvSpPr>
          <p:cNvPr id="12" name="object 12"/>
          <p:cNvSpPr txBox="1">
            <a:spLocks noGrp="1"/>
          </p:cNvSpPr>
          <p:nvPr>
            <p:ph type="title"/>
          </p:nvPr>
        </p:nvSpPr>
        <p:spPr>
          <a:prstGeom prst="rect">
            <a:avLst/>
          </a:prstGeom>
        </p:spPr>
        <p:txBody>
          <a:bodyPr vert="horz" wrap="square" lIns="0" tIns="391160" rIns="0" bIns="0" rtlCol="0">
            <a:spAutoFit/>
          </a:bodyPr>
          <a:lstStyle/>
          <a:p>
            <a:pPr marL="12700">
              <a:lnSpc>
                <a:spcPct val="100000"/>
              </a:lnSpc>
            </a:pPr>
            <a:r>
              <a:rPr lang="ro-RO" spc="-160" dirty="0" smtClean="0"/>
              <a:t>Valorile noastre</a:t>
            </a:r>
            <a:endParaRPr lang="ro-RO" spc="35" dirty="0"/>
          </a:p>
        </p:txBody>
      </p:sp>
      <p:sp>
        <p:nvSpPr>
          <p:cNvPr id="13" name="object 13"/>
          <p:cNvSpPr/>
          <p:nvPr/>
        </p:nvSpPr>
        <p:spPr>
          <a:xfrm>
            <a:off x="917511" y="2706357"/>
            <a:ext cx="2735580" cy="2878455"/>
          </a:xfrm>
          <a:custGeom>
            <a:avLst/>
            <a:gdLst/>
            <a:ahLst/>
            <a:cxnLst/>
            <a:rect l="l" t="t" r="r" b="b"/>
            <a:pathLst>
              <a:path w="2735579" h="2878454">
                <a:moveTo>
                  <a:pt x="108000" y="0"/>
                </a:moveTo>
                <a:lnTo>
                  <a:pt x="45562" y="1687"/>
                </a:lnTo>
                <a:lnTo>
                  <a:pt x="13500" y="13500"/>
                </a:lnTo>
                <a:lnTo>
                  <a:pt x="1687" y="45562"/>
                </a:lnTo>
                <a:lnTo>
                  <a:pt x="0" y="108000"/>
                </a:lnTo>
                <a:lnTo>
                  <a:pt x="0" y="2770098"/>
                </a:lnTo>
                <a:lnTo>
                  <a:pt x="1687" y="2832536"/>
                </a:lnTo>
                <a:lnTo>
                  <a:pt x="13500" y="2864599"/>
                </a:lnTo>
                <a:lnTo>
                  <a:pt x="45562" y="2876411"/>
                </a:lnTo>
                <a:lnTo>
                  <a:pt x="108000" y="2878099"/>
                </a:lnTo>
                <a:lnTo>
                  <a:pt x="2627503" y="2878099"/>
                </a:lnTo>
                <a:lnTo>
                  <a:pt x="2689940" y="2876411"/>
                </a:lnTo>
                <a:lnTo>
                  <a:pt x="2722003" y="2864599"/>
                </a:lnTo>
                <a:lnTo>
                  <a:pt x="2733816" y="2832536"/>
                </a:lnTo>
                <a:lnTo>
                  <a:pt x="2735503" y="2770098"/>
                </a:lnTo>
                <a:lnTo>
                  <a:pt x="2735503" y="108000"/>
                </a:lnTo>
                <a:lnTo>
                  <a:pt x="2733816" y="45562"/>
                </a:lnTo>
                <a:lnTo>
                  <a:pt x="2722003" y="13500"/>
                </a:lnTo>
                <a:lnTo>
                  <a:pt x="2689940" y="1687"/>
                </a:lnTo>
                <a:lnTo>
                  <a:pt x="2627503" y="0"/>
                </a:lnTo>
                <a:lnTo>
                  <a:pt x="108000" y="0"/>
                </a:lnTo>
                <a:close/>
              </a:path>
            </a:pathLst>
          </a:custGeom>
          <a:ln w="12700">
            <a:solidFill>
              <a:srgbClr val="4E88BA"/>
            </a:solidFill>
          </a:ln>
        </p:spPr>
        <p:txBody>
          <a:bodyPr wrap="square" lIns="0" tIns="0" rIns="0" bIns="0" rtlCol="0"/>
          <a:lstStyle/>
          <a:p>
            <a:endParaRPr lang="ro-RO" dirty="0"/>
          </a:p>
        </p:txBody>
      </p:sp>
      <p:sp>
        <p:nvSpPr>
          <p:cNvPr id="14" name="object 14"/>
          <p:cNvSpPr/>
          <p:nvPr/>
        </p:nvSpPr>
        <p:spPr>
          <a:xfrm>
            <a:off x="540001" y="2814091"/>
            <a:ext cx="644525" cy="644525"/>
          </a:xfrm>
          <a:custGeom>
            <a:avLst/>
            <a:gdLst/>
            <a:ahLst/>
            <a:cxnLst/>
            <a:rect l="l" t="t" r="r" b="b"/>
            <a:pathLst>
              <a:path w="644525" h="644525">
                <a:moveTo>
                  <a:pt x="322199" y="0"/>
                </a:moveTo>
                <a:lnTo>
                  <a:pt x="274585" y="3493"/>
                </a:lnTo>
                <a:lnTo>
                  <a:pt x="229141" y="13642"/>
                </a:lnTo>
                <a:lnTo>
                  <a:pt x="186365" y="29946"/>
                </a:lnTo>
                <a:lnTo>
                  <a:pt x="146755" y="51909"/>
                </a:lnTo>
                <a:lnTo>
                  <a:pt x="110810" y="79031"/>
                </a:lnTo>
                <a:lnTo>
                  <a:pt x="79027" y="110815"/>
                </a:lnTo>
                <a:lnTo>
                  <a:pt x="51906" y="146760"/>
                </a:lnTo>
                <a:lnTo>
                  <a:pt x="29944" y="186370"/>
                </a:lnTo>
                <a:lnTo>
                  <a:pt x="13641" y="229145"/>
                </a:lnTo>
                <a:lnTo>
                  <a:pt x="3493" y="274588"/>
                </a:lnTo>
                <a:lnTo>
                  <a:pt x="0" y="322199"/>
                </a:lnTo>
                <a:lnTo>
                  <a:pt x="3493" y="369812"/>
                </a:lnTo>
                <a:lnTo>
                  <a:pt x="13641" y="415256"/>
                </a:lnTo>
                <a:lnTo>
                  <a:pt x="29944" y="458032"/>
                </a:lnTo>
                <a:lnTo>
                  <a:pt x="51906" y="497642"/>
                </a:lnTo>
                <a:lnTo>
                  <a:pt x="79027" y="533587"/>
                </a:lnTo>
                <a:lnTo>
                  <a:pt x="110810" y="565370"/>
                </a:lnTo>
                <a:lnTo>
                  <a:pt x="146755" y="592491"/>
                </a:lnTo>
                <a:lnTo>
                  <a:pt x="186365" y="614453"/>
                </a:lnTo>
                <a:lnTo>
                  <a:pt x="229141" y="630756"/>
                </a:lnTo>
                <a:lnTo>
                  <a:pt x="274585" y="640904"/>
                </a:lnTo>
                <a:lnTo>
                  <a:pt x="322199" y="644398"/>
                </a:lnTo>
                <a:lnTo>
                  <a:pt x="369809" y="640904"/>
                </a:lnTo>
                <a:lnTo>
                  <a:pt x="415252" y="630756"/>
                </a:lnTo>
                <a:lnTo>
                  <a:pt x="458027" y="614453"/>
                </a:lnTo>
                <a:lnTo>
                  <a:pt x="497637" y="592491"/>
                </a:lnTo>
                <a:lnTo>
                  <a:pt x="533582" y="565370"/>
                </a:lnTo>
                <a:lnTo>
                  <a:pt x="565366" y="533587"/>
                </a:lnTo>
                <a:lnTo>
                  <a:pt x="592488" y="497642"/>
                </a:lnTo>
                <a:lnTo>
                  <a:pt x="614451" y="458032"/>
                </a:lnTo>
                <a:lnTo>
                  <a:pt x="630755" y="415256"/>
                </a:lnTo>
                <a:lnTo>
                  <a:pt x="640904" y="369812"/>
                </a:lnTo>
                <a:lnTo>
                  <a:pt x="644398" y="322199"/>
                </a:lnTo>
                <a:lnTo>
                  <a:pt x="640904" y="274588"/>
                </a:lnTo>
                <a:lnTo>
                  <a:pt x="630755" y="229145"/>
                </a:lnTo>
                <a:lnTo>
                  <a:pt x="614451" y="186370"/>
                </a:lnTo>
                <a:lnTo>
                  <a:pt x="592488" y="146760"/>
                </a:lnTo>
                <a:lnTo>
                  <a:pt x="565366" y="110815"/>
                </a:lnTo>
                <a:lnTo>
                  <a:pt x="533582" y="79031"/>
                </a:lnTo>
                <a:lnTo>
                  <a:pt x="497637" y="51909"/>
                </a:lnTo>
                <a:lnTo>
                  <a:pt x="458027" y="29946"/>
                </a:lnTo>
                <a:lnTo>
                  <a:pt x="415252" y="13642"/>
                </a:lnTo>
                <a:lnTo>
                  <a:pt x="369809" y="3493"/>
                </a:lnTo>
                <a:lnTo>
                  <a:pt x="322199" y="0"/>
                </a:lnTo>
                <a:close/>
              </a:path>
            </a:pathLst>
          </a:custGeom>
          <a:solidFill>
            <a:srgbClr val="4E88BA"/>
          </a:solidFill>
        </p:spPr>
        <p:txBody>
          <a:bodyPr wrap="square" lIns="0" tIns="0" rIns="0" bIns="0" rtlCol="0"/>
          <a:lstStyle/>
          <a:p>
            <a:endParaRPr lang="ro-RO" dirty="0"/>
          </a:p>
        </p:txBody>
      </p:sp>
      <p:sp>
        <p:nvSpPr>
          <p:cNvPr id="15" name="object 15"/>
          <p:cNvSpPr/>
          <p:nvPr/>
        </p:nvSpPr>
        <p:spPr>
          <a:xfrm>
            <a:off x="748941" y="3115487"/>
            <a:ext cx="226695" cy="226695"/>
          </a:xfrm>
          <a:custGeom>
            <a:avLst/>
            <a:gdLst/>
            <a:ahLst/>
            <a:cxnLst/>
            <a:rect l="l" t="t" r="r" b="b"/>
            <a:pathLst>
              <a:path w="226694" h="226695">
                <a:moveTo>
                  <a:pt x="113258" y="0"/>
                </a:moveTo>
                <a:lnTo>
                  <a:pt x="69174" y="8900"/>
                </a:lnTo>
                <a:lnTo>
                  <a:pt x="33173" y="33173"/>
                </a:lnTo>
                <a:lnTo>
                  <a:pt x="8900" y="69174"/>
                </a:lnTo>
                <a:lnTo>
                  <a:pt x="0" y="113258"/>
                </a:lnTo>
                <a:lnTo>
                  <a:pt x="8900" y="157342"/>
                </a:lnTo>
                <a:lnTo>
                  <a:pt x="33173" y="193343"/>
                </a:lnTo>
                <a:lnTo>
                  <a:pt x="69174" y="217616"/>
                </a:lnTo>
                <a:lnTo>
                  <a:pt x="113258" y="226517"/>
                </a:lnTo>
                <a:lnTo>
                  <a:pt x="157342" y="217616"/>
                </a:lnTo>
                <a:lnTo>
                  <a:pt x="193343" y="193343"/>
                </a:lnTo>
                <a:lnTo>
                  <a:pt x="200089" y="183337"/>
                </a:lnTo>
                <a:lnTo>
                  <a:pt x="64173" y="183337"/>
                </a:lnTo>
                <a:lnTo>
                  <a:pt x="73545" y="128676"/>
                </a:lnTo>
                <a:lnTo>
                  <a:pt x="33845" y="89979"/>
                </a:lnTo>
                <a:lnTo>
                  <a:pt x="88722" y="82003"/>
                </a:lnTo>
                <a:lnTo>
                  <a:pt x="113258" y="32270"/>
                </a:lnTo>
                <a:lnTo>
                  <a:pt x="192003" y="32270"/>
                </a:lnTo>
                <a:lnTo>
                  <a:pt x="157342" y="8900"/>
                </a:lnTo>
                <a:lnTo>
                  <a:pt x="113258" y="0"/>
                </a:lnTo>
                <a:close/>
              </a:path>
              <a:path w="226694" h="226695">
                <a:moveTo>
                  <a:pt x="113258" y="157530"/>
                </a:moveTo>
                <a:lnTo>
                  <a:pt x="64173" y="183337"/>
                </a:lnTo>
                <a:lnTo>
                  <a:pt x="162344" y="183337"/>
                </a:lnTo>
                <a:lnTo>
                  <a:pt x="113258" y="157530"/>
                </a:lnTo>
                <a:close/>
              </a:path>
              <a:path w="226694" h="226695">
                <a:moveTo>
                  <a:pt x="192003" y="32270"/>
                </a:moveTo>
                <a:lnTo>
                  <a:pt x="113258" y="32270"/>
                </a:lnTo>
                <a:lnTo>
                  <a:pt x="137795" y="82003"/>
                </a:lnTo>
                <a:lnTo>
                  <a:pt x="192671" y="89979"/>
                </a:lnTo>
                <a:lnTo>
                  <a:pt x="152971" y="128676"/>
                </a:lnTo>
                <a:lnTo>
                  <a:pt x="162344" y="183337"/>
                </a:lnTo>
                <a:lnTo>
                  <a:pt x="200089" y="183337"/>
                </a:lnTo>
                <a:lnTo>
                  <a:pt x="217616" y="157342"/>
                </a:lnTo>
                <a:lnTo>
                  <a:pt x="226517" y="113258"/>
                </a:lnTo>
                <a:lnTo>
                  <a:pt x="217616" y="69174"/>
                </a:lnTo>
                <a:lnTo>
                  <a:pt x="193343" y="33173"/>
                </a:lnTo>
                <a:lnTo>
                  <a:pt x="192003" y="32270"/>
                </a:lnTo>
                <a:close/>
              </a:path>
            </a:pathLst>
          </a:custGeom>
          <a:solidFill>
            <a:srgbClr val="FFFFFF"/>
          </a:solidFill>
        </p:spPr>
        <p:txBody>
          <a:bodyPr wrap="square" lIns="0" tIns="0" rIns="0" bIns="0" rtlCol="0"/>
          <a:lstStyle/>
          <a:p>
            <a:endParaRPr lang="ro-RO" dirty="0"/>
          </a:p>
        </p:txBody>
      </p:sp>
      <p:sp>
        <p:nvSpPr>
          <p:cNvPr id="16" name="object 16"/>
          <p:cNvSpPr/>
          <p:nvPr/>
        </p:nvSpPr>
        <p:spPr>
          <a:xfrm>
            <a:off x="660471" y="2953105"/>
            <a:ext cx="197485" cy="149225"/>
          </a:xfrm>
          <a:custGeom>
            <a:avLst/>
            <a:gdLst/>
            <a:ahLst/>
            <a:cxnLst/>
            <a:rect l="l" t="t" r="r" b="b"/>
            <a:pathLst>
              <a:path w="197484" h="149225">
                <a:moveTo>
                  <a:pt x="89852" y="0"/>
                </a:moveTo>
                <a:lnTo>
                  <a:pt x="0" y="0"/>
                </a:lnTo>
                <a:lnTo>
                  <a:pt x="107111" y="148755"/>
                </a:lnTo>
                <a:lnTo>
                  <a:pt x="196964" y="148755"/>
                </a:lnTo>
                <a:lnTo>
                  <a:pt x="89852" y="0"/>
                </a:lnTo>
                <a:close/>
              </a:path>
            </a:pathLst>
          </a:custGeom>
          <a:solidFill>
            <a:srgbClr val="C9DAE8"/>
          </a:solidFill>
        </p:spPr>
        <p:txBody>
          <a:bodyPr wrap="square" lIns="0" tIns="0" rIns="0" bIns="0" rtlCol="0"/>
          <a:lstStyle/>
          <a:p>
            <a:endParaRPr lang="ro-RO" dirty="0"/>
          </a:p>
        </p:txBody>
      </p:sp>
      <p:sp>
        <p:nvSpPr>
          <p:cNvPr id="17" name="object 17"/>
          <p:cNvSpPr/>
          <p:nvPr/>
        </p:nvSpPr>
        <p:spPr>
          <a:xfrm>
            <a:off x="866964" y="2953105"/>
            <a:ext cx="197485" cy="149225"/>
          </a:xfrm>
          <a:custGeom>
            <a:avLst/>
            <a:gdLst/>
            <a:ahLst/>
            <a:cxnLst/>
            <a:rect l="l" t="t" r="r" b="b"/>
            <a:pathLst>
              <a:path w="197484" h="149225">
                <a:moveTo>
                  <a:pt x="196964" y="0"/>
                </a:moveTo>
                <a:lnTo>
                  <a:pt x="107111" y="0"/>
                </a:lnTo>
                <a:lnTo>
                  <a:pt x="0" y="148755"/>
                </a:lnTo>
                <a:lnTo>
                  <a:pt x="89852" y="148755"/>
                </a:lnTo>
                <a:lnTo>
                  <a:pt x="196964" y="0"/>
                </a:lnTo>
                <a:close/>
              </a:path>
            </a:pathLst>
          </a:custGeom>
          <a:solidFill>
            <a:srgbClr val="C9DAE8"/>
          </a:solidFill>
        </p:spPr>
        <p:txBody>
          <a:bodyPr wrap="square" lIns="0" tIns="0" rIns="0" bIns="0" rtlCol="0"/>
          <a:lstStyle/>
          <a:p>
            <a:endParaRPr lang="ro-RO" dirty="0"/>
          </a:p>
        </p:txBody>
      </p:sp>
      <p:sp>
        <p:nvSpPr>
          <p:cNvPr id="18" name="object 18"/>
          <p:cNvSpPr/>
          <p:nvPr/>
        </p:nvSpPr>
        <p:spPr>
          <a:xfrm>
            <a:off x="917511" y="6054356"/>
            <a:ext cx="2738120" cy="2878455"/>
          </a:xfrm>
          <a:custGeom>
            <a:avLst/>
            <a:gdLst/>
            <a:ahLst/>
            <a:cxnLst/>
            <a:rect l="l" t="t" r="r" b="b"/>
            <a:pathLst>
              <a:path w="2738120" h="2878454">
                <a:moveTo>
                  <a:pt x="108000" y="0"/>
                </a:moveTo>
                <a:lnTo>
                  <a:pt x="45562" y="1687"/>
                </a:lnTo>
                <a:lnTo>
                  <a:pt x="13500" y="13500"/>
                </a:lnTo>
                <a:lnTo>
                  <a:pt x="1687" y="45562"/>
                </a:lnTo>
                <a:lnTo>
                  <a:pt x="0" y="108000"/>
                </a:lnTo>
                <a:lnTo>
                  <a:pt x="0" y="2770098"/>
                </a:lnTo>
                <a:lnTo>
                  <a:pt x="1687" y="2832536"/>
                </a:lnTo>
                <a:lnTo>
                  <a:pt x="13500" y="2864599"/>
                </a:lnTo>
                <a:lnTo>
                  <a:pt x="45562" y="2876411"/>
                </a:lnTo>
                <a:lnTo>
                  <a:pt x="108000" y="2878099"/>
                </a:lnTo>
                <a:lnTo>
                  <a:pt x="2629966" y="2878099"/>
                </a:lnTo>
                <a:lnTo>
                  <a:pt x="2692404" y="2876411"/>
                </a:lnTo>
                <a:lnTo>
                  <a:pt x="2724467" y="2864599"/>
                </a:lnTo>
                <a:lnTo>
                  <a:pt x="2736280" y="2832536"/>
                </a:lnTo>
                <a:lnTo>
                  <a:pt x="2737967" y="2770098"/>
                </a:lnTo>
                <a:lnTo>
                  <a:pt x="2737967" y="108000"/>
                </a:lnTo>
                <a:lnTo>
                  <a:pt x="2736280" y="45562"/>
                </a:lnTo>
                <a:lnTo>
                  <a:pt x="2724467" y="13500"/>
                </a:lnTo>
                <a:lnTo>
                  <a:pt x="2692404" y="1687"/>
                </a:lnTo>
                <a:lnTo>
                  <a:pt x="2629966" y="0"/>
                </a:lnTo>
                <a:lnTo>
                  <a:pt x="108000" y="0"/>
                </a:lnTo>
                <a:close/>
              </a:path>
            </a:pathLst>
          </a:custGeom>
          <a:ln w="12700">
            <a:solidFill>
              <a:srgbClr val="47C4E2"/>
            </a:solidFill>
          </a:ln>
        </p:spPr>
        <p:txBody>
          <a:bodyPr wrap="square" lIns="0" tIns="0" rIns="0" bIns="0" rtlCol="0"/>
          <a:lstStyle/>
          <a:p>
            <a:endParaRPr lang="ro-RO" dirty="0"/>
          </a:p>
        </p:txBody>
      </p:sp>
      <p:sp>
        <p:nvSpPr>
          <p:cNvPr id="19" name="object 19"/>
          <p:cNvSpPr/>
          <p:nvPr/>
        </p:nvSpPr>
        <p:spPr>
          <a:xfrm>
            <a:off x="540001" y="6162090"/>
            <a:ext cx="644525" cy="644525"/>
          </a:xfrm>
          <a:custGeom>
            <a:avLst/>
            <a:gdLst/>
            <a:ahLst/>
            <a:cxnLst/>
            <a:rect l="l" t="t" r="r" b="b"/>
            <a:pathLst>
              <a:path w="644525" h="644525">
                <a:moveTo>
                  <a:pt x="322199" y="0"/>
                </a:moveTo>
                <a:lnTo>
                  <a:pt x="274585" y="3493"/>
                </a:lnTo>
                <a:lnTo>
                  <a:pt x="229141" y="13642"/>
                </a:lnTo>
                <a:lnTo>
                  <a:pt x="186365" y="29946"/>
                </a:lnTo>
                <a:lnTo>
                  <a:pt x="146755" y="51909"/>
                </a:lnTo>
                <a:lnTo>
                  <a:pt x="110810" y="79031"/>
                </a:lnTo>
                <a:lnTo>
                  <a:pt x="79027" y="110815"/>
                </a:lnTo>
                <a:lnTo>
                  <a:pt x="51906" y="146760"/>
                </a:lnTo>
                <a:lnTo>
                  <a:pt x="29944" y="186370"/>
                </a:lnTo>
                <a:lnTo>
                  <a:pt x="13641" y="229145"/>
                </a:lnTo>
                <a:lnTo>
                  <a:pt x="3493" y="274588"/>
                </a:lnTo>
                <a:lnTo>
                  <a:pt x="0" y="322199"/>
                </a:lnTo>
                <a:lnTo>
                  <a:pt x="3493" y="369812"/>
                </a:lnTo>
                <a:lnTo>
                  <a:pt x="13641" y="415256"/>
                </a:lnTo>
                <a:lnTo>
                  <a:pt x="29944" y="458032"/>
                </a:lnTo>
                <a:lnTo>
                  <a:pt x="51906" y="497642"/>
                </a:lnTo>
                <a:lnTo>
                  <a:pt x="79027" y="533587"/>
                </a:lnTo>
                <a:lnTo>
                  <a:pt x="110810" y="565370"/>
                </a:lnTo>
                <a:lnTo>
                  <a:pt x="146755" y="592491"/>
                </a:lnTo>
                <a:lnTo>
                  <a:pt x="186365" y="614453"/>
                </a:lnTo>
                <a:lnTo>
                  <a:pt x="229141" y="630756"/>
                </a:lnTo>
                <a:lnTo>
                  <a:pt x="274585" y="640904"/>
                </a:lnTo>
                <a:lnTo>
                  <a:pt x="322199" y="644398"/>
                </a:lnTo>
                <a:lnTo>
                  <a:pt x="369809" y="640904"/>
                </a:lnTo>
                <a:lnTo>
                  <a:pt x="415252" y="630756"/>
                </a:lnTo>
                <a:lnTo>
                  <a:pt x="458027" y="614453"/>
                </a:lnTo>
                <a:lnTo>
                  <a:pt x="497637" y="592491"/>
                </a:lnTo>
                <a:lnTo>
                  <a:pt x="533582" y="565370"/>
                </a:lnTo>
                <a:lnTo>
                  <a:pt x="565366" y="533587"/>
                </a:lnTo>
                <a:lnTo>
                  <a:pt x="592488" y="497642"/>
                </a:lnTo>
                <a:lnTo>
                  <a:pt x="614451" y="458032"/>
                </a:lnTo>
                <a:lnTo>
                  <a:pt x="630755" y="415256"/>
                </a:lnTo>
                <a:lnTo>
                  <a:pt x="640904" y="369812"/>
                </a:lnTo>
                <a:lnTo>
                  <a:pt x="644398" y="322199"/>
                </a:lnTo>
                <a:lnTo>
                  <a:pt x="640904" y="274588"/>
                </a:lnTo>
                <a:lnTo>
                  <a:pt x="630755" y="229145"/>
                </a:lnTo>
                <a:lnTo>
                  <a:pt x="614451" y="186370"/>
                </a:lnTo>
                <a:lnTo>
                  <a:pt x="592488" y="146760"/>
                </a:lnTo>
                <a:lnTo>
                  <a:pt x="565366" y="110815"/>
                </a:lnTo>
                <a:lnTo>
                  <a:pt x="533582" y="79031"/>
                </a:lnTo>
                <a:lnTo>
                  <a:pt x="497637" y="51909"/>
                </a:lnTo>
                <a:lnTo>
                  <a:pt x="458027" y="29946"/>
                </a:lnTo>
                <a:lnTo>
                  <a:pt x="415252" y="13642"/>
                </a:lnTo>
                <a:lnTo>
                  <a:pt x="369809" y="3493"/>
                </a:lnTo>
                <a:lnTo>
                  <a:pt x="322199" y="0"/>
                </a:lnTo>
                <a:close/>
              </a:path>
            </a:pathLst>
          </a:custGeom>
          <a:solidFill>
            <a:srgbClr val="47C4E2"/>
          </a:solidFill>
        </p:spPr>
        <p:txBody>
          <a:bodyPr wrap="square" lIns="0" tIns="0" rIns="0" bIns="0" rtlCol="0"/>
          <a:lstStyle/>
          <a:p>
            <a:endParaRPr lang="ro-RO" dirty="0"/>
          </a:p>
        </p:txBody>
      </p:sp>
      <p:sp>
        <p:nvSpPr>
          <p:cNvPr id="20" name="object 20"/>
          <p:cNvSpPr/>
          <p:nvPr/>
        </p:nvSpPr>
        <p:spPr>
          <a:xfrm>
            <a:off x="669342" y="6342240"/>
            <a:ext cx="77470" cy="77470"/>
          </a:xfrm>
          <a:custGeom>
            <a:avLst/>
            <a:gdLst/>
            <a:ahLst/>
            <a:cxnLst/>
            <a:rect l="l" t="t" r="r" b="b"/>
            <a:pathLst>
              <a:path w="77470" h="77470">
                <a:moveTo>
                  <a:pt x="38506" y="0"/>
                </a:moveTo>
                <a:lnTo>
                  <a:pt x="23515" y="3025"/>
                </a:lnTo>
                <a:lnTo>
                  <a:pt x="11276" y="11276"/>
                </a:lnTo>
                <a:lnTo>
                  <a:pt x="3025" y="23515"/>
                </a:lnTo>
                <a:lnTo>
                  <a:pt x="0" y="38506"/>
                </a:lnTo>
                <a:lnTo>
                  <a:pt x="3025" y="53492"/>
                </a:lnTo>
                <a:lnTo>
                  <a:pt x="11276" y="65732"/>
                </a:lnTo>
                <a:lnTo>
                  <a:pt x="23515" y="73985"/>
                </a:lnTo>
                <a:lnTo>
                  <a:pt x="38506" y="77012"/>
                </a:lnTo>
                <a:lnTo>
                  <a:pt x="53497" y="73985"/>
                </a:lnTo>
                <a:lnTo>
                  <a:pt x="65736" y="65732"/>
                </a:lnTo>
                <a:lnTo>
                  <a:pt x="73987" y="53492"/>
                </a:lnTo>
                <a:lnTo>
                  <a:pt x="77012" y="38506"/>
                </a:lnTo>
                <a:lnTo>
                  <a:pt x="73987" y="23515"/>
                </a:lnTo>
                <a:lnTo>
                  <a:pt x="65736" y="11276"/>
                </a:lnTo>
                <a:lnTo>
                  <a:pt x="53497" y="3025"/>
                </a:lnTo>
                <a:lnTo>
                  <a:pt x="38506" y="0"/>
                </a:lnTo>
                <a:close/>
              </a:path>
            </a:pathLst>
          </a:custGeom>
          <a:solidFill>
            <a:srgbClr val="CCEBF2"/>
          </a:solidFill>
        </p:spPr>
        <p:txBody>
          <a:bodyPr wrap="square" lIns="0" tIns="0" rIns="0" bIns="0" rtlCol="0"/>
          <a:lstStyle/>
          <a:p>
            <a:endParaRPr lang="ro-RO" dirty="0"/>
          </a:p>
        </p:txBody>
      </p:sp>
      <p:sp>
        <p:nvSpPr>
          <p:cNvPr id="21" name="object 21"/>
          <p:cNvSpPr/>
          <p:nvPr/>
        </p:nvSpPr>
        <p:spPr>
          <a:xfrm>
            <a:off x="630669" y="6431369"/>
            <a:ext cx="154940" cy="195580"/>
          </a:xfrm>
          <a:custGeom>
            <a:avLst/>
            <a:gdLst/>
            <a:ahLst/>
            <a:cxnLst/>
            <a:rect l="l" t="t" r="r" b="b"/>
            <a:pathLst>
              <a:path w="154940" h="195579">
                <a:moveTo>
                  <a:pt x="113995" y="44475"/>
                </a:moveTo>
                <a:lnTo>
                  <a:pt x="40373" y="44475"/>
                </a:lnTo>
                <a:lnTo>
                  <a:pt x="40373" y="103276"/>
                </a:lnTo>
                <a:lnTo>
                  <a:pt x="10286" y="194983"/>
                </a:lnTo>
                <a:lnTo>
                  <a:pt x="45364" y="194983"/>
                </a:lnTo>
                <a:lnTo>
                  <a:pt x="74764" y="105359"/>
                </a:lnTo>
                <a:lnTo>
                  <a:pt x="114678" y="105359"/>
                </a:lnTo>
                <a:lnTo>
                  <a:pt x="113995" y="103276"/>
                </a:lnTo>
                <a:lnTo>
                  <a:pt x="113995" y="44475"/>
                </a:lnTo>
                <a:close/>
              </a:path>
              <a:path w="154940" h="195579">
                <a:moveTo>
                  <a:pt x="114678" y="105359"/>
                </a:moveTo>
                <a:lnTo>
                  <a:pt x="79590" y="105359"/>
                </a:lnTo>
                <a:lnTo>
                  <a:pt x="108991" y="194983"/>
                </a:lnTo>
                <a:lnTo>
                  <a:pt x="144081" y="194983"/>
                </a:lnTo>
                <a:lnTo>
                  <a:pt x="114678" y="105359"/>
                </a:lnTo>
                <a:close/>
              </a:path>
              <a:path w="154940" h="195579">
                <a:moveTo>
                  <a:pt x="113995" y="0"/>
                </a:moveTo>
                <a:lnTo>
                  <a:pt x="40373" y="0"/>
                </a:lnTo>
                <a:lnTo>
                  <a:pt x="40373" y="368"/>
                </a:lnTo>
                <a:lnTo>
                  <a:pt x="0" y="61429"/>
                </a:lnTo>
                <a:lnTo>
                  <a:pt x="0" y="105524"/>
                </a:lnTo>
                <a:lnTo>
                  <a:pt x="40373" y="44475"/>
                </a:lnTo>
                <a:lnTo>
                  <a:pt x="143149" y="44475"/>
                </a:lnTo>
                <a:lnTo>
                  <a:pt x="113995" y="368"/>
                </a:lnTo>
                <a:lnTo>
                  <a:pt x="113995" y="0"/>
                </a:lnTo>
                <a:close/>
              </a:path>
              <a:path w="154940" h="195579">
                <a:moveTo>
                  <a:pt x="143149" y="44475"/>
                </a:moveTo>
                <a:lnTo>
                  <a:pt x="113995" y="44475"/>
                </a:lnTo>
                <a:lnTo>
                  <a:pt x="154355" y="105524"/>
                </a:lnTo>
                <a:lnTo>
                  <a:pt x="154355" y="61429"/>
                </a:lnTo>
                <a:lnTo>
                  <a:pt x="143149" y="44475"/>
                </a:lnTo>
                <a:close/>
              </a:path>
            </a:pathLst>
          </a:custGeom>
          <a:solidFill>
            <a:srgbClr val="CCEBF2"/>
          </a:solidFill>
        </p:spPr>
        <p:txBody>
          <a:bodyPr wrap="square" lIns="0" tIns="0" rIns="0" bIns="0" rtlCol="0"/>
          <a:lstStyle/>
          <a:p>
            <a:endParaRPr lang="ro-RO" dirty="0"/>
          </a:p>
        </p:txBody>
      </p:sp>
      <p:sp>
        <p:nvSpPr>
          <p:cNvPr id="22" name="object 22"/>
          <p:cNvSpPr/>
          <p:nvPr/>
        </p:nvSpPr>
        <p:spPr>
          <a:xfrm>
            <a:off x="823694" y="6342240"/>
            <a:ext cx="77470" cy="77470"/>
          </a:xfrm>
          <a:custGeom>
            <a:avLst/>
            <a:gdLst/>
            <a:ahLst/>
            <a:cxnLst/>
            <a:rect l="l" t="t" r="r" b="b"/>
            <a:pathLst>
              <a:path w="77469" h="77470">
                <a:moveTo>
                  <a:pt x="38506" y="0"/>
                </a:moveTo>
                <a:lnTo>
                  <a:pt x="23515" y="3025"/>
                </a:lnTo>
                <a:lnTo>
                  <a:pt x="11276" y="11276"/>
                </a:lnTo>
                <a:lnTo>
                  <a:pt x="3025" y="23515"/>
                </a:lnTo>
                <a:lnTo>
                  <a:pt x="0" y="38506"/>
                </a:lnTo>
                <a:lnTo>
                  <a:pt x="3025" y="53492"/>
                </a:lnTo>
                <a:lnTo>
                  <a:pt x="11276" y="65732"/>
                </a:lnTo>
                <a:lnTo>
                  <a:pt x="23515" y="73985"/>
                </a:lnTo>
                <a:lnTo>
                  <a:pt x="38506" y="77012"/>
                </a:lnTo>
                <a:lnTo>
                  <a:pt x="53497" y="73985"/>
                </a:lnTo>
                <a:lnTo>
                  <a:pt x="65736" y="65732"/>
                </a:lnTo>
                <a:lnTo>
                  <a:pt x="73987" y="53492"/>
                </a:lnTo>
                <a:lnTo>
                  <a:pt x="77012" y="38506"/>
                </a:lnTo>
                <a:lnTo>
                  <a:pt x="73987" y="23515"/>
                </a:lnTo>
                <a:lnTo>
                  <a:pt x="65736" y="11276"/>
                </a:lnTo>
                <a:lnTo>
                  <a:pt x="53497" y="3025"/>
                </a:lnTo>
                <a:lnTo>
                  <a:pt x="38506" y="0"/>
                </a:lnTo>
                <a:close/>
              </a:path>
            </a:pathLst>
          </a:custGeom>
          <a:solidFill>
            <a:srgbClr val="FFFFFF"/>
          </a:solidFill>
        </p:spPr>
        <p:txBody>
          <a:bodyPr wrap="square" lIns="0" tIns="0" rIns="0" bIns="0" rtlCol="0"/>
          <a:lstStyle/>
          <a:p>
            <a:endParaRPr lang="ro-RO" dirty="0"/>
          </a:p>
        </p:txBody>
      </p:sp>
      <p:sp>
        <p:nvSpPr>
          <p:cNvPr id="23" name="object 23"/>
          <p:cNvSpPr/>
          <p:nvPr/>
        </p:nvSpPr>
        <p:spPr>
          <a:xfrm>
            <a:off x="785020" y="6431369"/>
            <a:ext cx="154940" cy="195580"/>
          </a:xfrm>
          <a:custGeom>
            <a:avLst/>
            <a:gdLst/>
            <a:ahLst/>
            <a:cxnLst/>
            <a:rect l="l" t="t" r="r" b="b"/>
            <a:pathLst>
              <a:path w="154940" h="195579">
                <a:moveTo>
                  <a:pt x="113995" y="44475"/>
                </a:moveTo>
                <a:lnTo>
                  <a:pt x="40373" y="44475"/>
                </a:lnTo>
                <a:lnTo>
                  <a:pt x="40373" y="103276"/>
                </a:lnTo>
                <a:lnTo>
                  <a:pt x="10286" y="194983"/>
                </a:lnTo>
                <a:lnTo>
                  <a:pt x="45364" y="194983"/>
                </a:lnTo>
                <a:lnTo>
                  <a:pt x="74764" y="105359"/>
                </a:lnTo>
                <a:lnTo>
                  <a:pt x="114678" y="105359"/>
                </a:lnTo>
                <a:lnTo>
                  <a:pt x="113995" y="103276"/>
                </a:lnTo>
                <a:lnTo>
                  <a:pt x="113995" y="44475"/>
                </a:lnTo>
                <a:close/>
              </a:path>
              <a:path w="154940" h="195579">
                <a:moveTo>
                  <a:pt x="114678" y="105359"/>
                </a:moveTo>
                <a:lnTo>
                  <a:pt x="79590" y="105359"/>
                </a:lnTo>
                <a:lnTo>
                  <a:pt x="109004" y="194983"/>
                </a:lnTo>
                <a:lnTo>
                  <a:pt x="144081" y="194983"/>
                </a:lnTo>
                <a:lnTo>
                  <a:pt x="114678" y="105359"/>
                </a:lnTo>
                <a:close/>
              </a:path>
              <a:path w="154940" h="195579">
                <a:moveTo>
                  <a:pt x="113995" y="0"/>
                </a:moveTo>
                <a:lnTo>
                  <a:pt x="40373" y="0"/>
                </a:lnTo>
                <a:lnTo>
                  <a:pt x="40373" y="368"/>
                </a:lnTo>
                <a:lnTo>
                  <a:pt x="0" y="61429"/>
                </a:lnTo>
                <a:lnTo>
                  <a:pt x="0" y="105524"/>
                </a:lnTo>
                <a:lnTo>
                  <a:pt x="40373" y="44475"/>
                </a:lnTo>
                <a:lnTo>
                  <a:pt x="143149" y="44475"/>
                </a:lnTo>
                <a:lnTo>
                  <a:pt x="113995" y="368"/>
                </a:lnTo>
                <a:lnTo>
                  <a:pt x="113995" y="0"/>
                </a:lnTo>
                <a:close/>
              </a:path>
              <a:path w="154940" h="195579">
                <a:moveTo>
                  <a:pt x="143149" y="44475"/>
                </a:moveTo>
                <a:lnTo>
                  <a:pt x="113995" y="44475"/>
                </a:lnTo>
                <a:lnTo>
                  <a:pt x="154355" y="105524"/>
                </a:lnTo>
                <a:lnTo>
                  <a:pt x="154355" y="61429"/>
                </a:lnTo>
                <a:lnTo>
                  <a:pt x="143149" y="44475"/>
                </a:lnTo>
                <a:close/>
              </a:path>
            </a:pathLst>
          </a:custGeom>
          <a:solidFill>
            <a:srgbClr val="FFFFFF"/>
          </a:solidFill>
        </p:spPr>
        <p:txBody>
          <a:bodyPr wrap="square" lIns="0" tIns="0" rIns="0" bIns="0" rtlCol="0"/>
          <a:lstStyle/>
          <a:p>
            <a:endParaRPr lang="ro-RO" dirty="0"/>
          </a:p>
        </p:txBody>
      </p:sp>
      <p:sp>
        <p:nvSpPr>
          <p:cNvPr id="24" name="object 24"/>
          <p:cNvSpPr/>
          <p:nvPr/>
        </p:nvSpPr>
        <p:spPr>
          <a:xfrm>
            <a:off x="978044" y="6342240"/>
            <a:ext cx="77470" cy="77470"/>
          </a:xfrm>
          <a:custGeom>
            <a:avLst/>
            <a:gdLst/>
            <a:ahLst/>
            <a:cxnLst/>
            <a:rect l="l" t="t" r="r" b="b"/>
            <a:pathLst>
              <a:path w="77469" h="77470">
                <a:moveTo>
                  <a:pt x="38506" y="0"/>
                </a:moveTo>
                <a:lnTo>
                  <a:pt x="23515" y="3025"/>
                </a:lnTo>
                <a:lnTo>
                  <a:pt x="11276" y="11276"/>
                </a:lnTo>
                <a:lnTo>
                  <a:pt x="3025" y="23515"/>
                </a:lnTo>
                <a:lnTo>
                  <a:pt x="0" y="38506"/>
                </a:lnTo>
                <a:lnTo>
                  <a:pt x="3025" y="53492"/>
                </a:lnTo>
                <a:lnTo>
                  <a:pt x="11276" y="65732"/>
                </a:lnTo>
                <a:lnTo>
                  <a:pt x="23515" y="73985"/>
                </a:lnTo>
                <a:lnTo>
                  <a:pt x="38506" y="77012"/>
                </a:lnTo>
                <a:lnTo>
                  <a:pt x="53497" y="73985"/>
                </a:lnTo>
                <a:lnTo>
                  <a:pt x="65736" y="65732"/>
                </a:lnTo>
                <a:lnTo>
                  <a:pt x="73987" y="53492"/>
                </a:lnTo>
                <a:lnTo>
                  <a:pt x="77012" y="38506"/>
                </a:lnTo>
                <a:lnTo>
                  <a:pt x="73987" y="23515"/>
                </a:lnTo>
                <a:lnTo>
                  <a:pt x="65736" y="11276"/>
                </a:lnTo>
                <a:lnTo>
                  <a:pt x="53497" y="3025"/>
                </a:lnTo>
                <a:lnTo>
                  <a:pt x="38506" y="0"/>
                </a:lnTo>
                <a:close/>
              </a:path>
            </a:pathLst>
          </a:custGeom>
          <a:solidFill>
            <a:srgbClr val="CCEBF2"/>
          </a:solidFill>
        </p:spPr>
        <p:txBody>
          <a:bodyPr wrap="square" lIns="0" tIns="0" rIns="0" bIns="0" rtlCol="0"/>
          <a:lstStyle/>
          <a:p>
            <a:endParaRPr lang="ro-RO" dirty="0"/>
          </a:p>
        </p:txBody>
      </p:sp>
      <p:sp>
        <p:nvSpPr>
          <p:cNvPr id="25" name="object 25"/>
          <p:cNvSpPr/>
          <p:nvPr/>
        </p:nvSpPr>
        <p:spPr>
          <a:xfrm>
            <a:off x="939372" y="6431369"/>
            <a:ext cx="154940" cy="195580"/>
          </a:xfrm>
          <a:custGeom>
            <a:avLst/>
            <a:gdLst/>
            <a:ahLst/>
            <a:cxnLst/>
            <a:rect l="l" t="t" r="r" b="b"/>
            <a:pathLst>
              <a:path w="154940" h="195579">
                <a:moveTo>
                  <a:pt x="113995" y="44475"/>
                </a:moveTo>
                <a:lnTo>
                  <a:pt x="40373" y="44475"/>
                </a:lnTo>
                <a:lnTo>
                  <a:pt x="40373" y="103276"/>
                </a:lnTo>
                <a:lnTo>
                  <a:pt x="10286" y="194983"/>
                </a:lnTo>
                <a:lnTo>
                  <a:pt x="45364" y="194983"/>
                </a:lnTo>
                <a:lnTo>
                  <a:pt x="74764" y="105359"/>
                </a:lnTo>
                <a:lnTo>
                  <a:pt x="114678" y="105359"/>
                </a:lnTo>
                <a:lnTo>
                  <a:pt x="113995" y="103276"/>
                </a:lnTo>
                <a:lnTo>
                  <a:pt x="113995" y="44475"/>
                </a:lnTo>
                <a:close/>
              </a:path>
              <a:path w="154940" h="195579">
                <a:moveTo>
                  <a:pt x="114678" y="105359"/>
                </a:moveTo>
                <a:lnTo>
                  <a:pt x="79590" y="105359"/>
                </a:lnTo>
                <a:lnTo>
                  <a:pt x="108991" y="194983"/>
                </a:lnTo>
                <a:lnTo>
                  <a:pt x="144081" y="194983"/>
                </a:lnTo>
                <a:lnTo>
                  <a:pt x="114678" y="105359"/>
                </a:lnTo>
                <a:close/>
              </a:path>
              <a:path w="154940" h="195579">
                <a:moveTo>
                  <a:pt x="113995" y="0"/>
                </a:moveTo>
                <a:lnTo>
                  <a:pt x="40373" y="0"/>
                </a:lnTo>
                <a:lnTo>
                  <a:pt x="40373" y="368"/>
                </a:lnTo>
                <a:lnTo>
                  <a:pt x="0" y="61429"/>
                </a:lnTo>
                <a:lnTo>
                  <a:pt x="0" y="105524"/>
                </a:lnTo>
                <a:lnTo>
                  <a:pt x="40373" y="44475"/>
                </a:lnTo>
                <a:lnTo>
                  <a:pt x="143149" y="44475"/>
                </a:lnTo>
                <a:lnTo>
                  <a:pt x="113995" y="368"/>
                </a:lnTo>
                <a:lnTo>
                  <a:pt x="113995" y="0"/>
                </a:lnTo>
                <a:close/>
              </a:path>
              <a:path w="154940" h="195579">
                <a:moveTo>
                  <a:pt x="143149" y="44475"/>
                </a:moveTo>
                <a:lnTo>
                  <a:pt x="113995" y="44475"/>
                </a:lnTo>
                <a:lnTo>
                  <a:pt x="154355" y="105524"/>
                </a:lnTo>
                <a:lnTo>
                  <a:pt x="154355" y="61429"/>
                </a:lnTo>
                <a:lnTo>
                  <a:pt x="143149" y="44475"/>
                </a:lnTo>
                <a:close/>
              </a:path>
            </a:pathLst>
          </a:custGeom>
          <a:solidFill>
            <a:srgbClr val="CCEBF2"/>
          </a:solidFill>
        </p:spPr>
        <p:txBody>
          <a:bodyPr wrap="square" lIns="0" tIns="0" rIns="0" bIns="0" rtlCol="0"/>
          <a:lstStyle/>
          <a:p>
            <a:endParaRPr lang="ro-RO" dirty="0"/>
          </a:p>
        </p:txBody>
      </p:sp>
      <p:sp>
        <p:nvSpPr>
          <p:cNvPr id="26" name="object 26"/>
          <p:cNvSpPr/>
          <p:nvPr/>
        </p:nvSpPr>
        <p:spPr>
          <a:xfrm>
            <a:off x="4278134" y="6054356"/>
            <a:ext cx="2735580" cy="2878455"/>
          </a:xfrm>
          <a:custGeom>
            <a:avLst/>
            <a:gdLst/>
            <a:ahLst/>
            <a:cxnLst/>
            <a:rect l="l" t="t" r="r" b="b"/>
            <a:pathLst>
              <a:path w="2735579" h="2878454">
                <a:moveTo>
                  <a:pt x="108000" y="0"/>
                </a:moveTo>
                <a:lnTo>
                  <a:pt x="45562" y="1687"/>
                </a:lnTo>
                <a:lnTo>
                  <a:pt x="13500" y="13500"/>
                </a:lnTo>
                <a:lnTo>
                  <a:pt x="1687" y="45562"/>
                </a:lnTo>
                <a:lnTo>
                  <a:pt x="0" y="108000"/>
                </a:lnTo>
                <a:lnTo>
                  <a:pt x="0" y="2770098"/>
                </a:lnTo>
                <a:lnTo>
                  <a:pt x="1687" y="2832536"/>
                </a:lnTo>
                <a:lnTo>
                  <a:pt x="13500" y="2864599"/>
                </a:lnTo>
                <a:lnTo>
                  <a:pt x="45562" y="2876411"/>
                </a:lnTo>
                <a:lnTo>
                  <a:pt x="108000" y="2878099"/>
                </a:lnTo>
                <a:lnTo>
                  <a:pt x="2627515" y="2878099"/>
                </a:lnTo>
                <a:lnTo>
                  <a:pt x="2689953" y="2876411"/>
                </a:lnTo>
                <a:lnTo>
                  <a:pt x="2722016" y="2864599"/>
                </a:lnTo>
                <a:lnTo>
                  <a:pt x="2733828" y="2832536"/>
                </a:lnTo>
                <a:lnTo>
                  <a:pt x="2735516" y="2770098"/>
                </a:lnTo>
                <a:lnTo>
                  <a:pt x="2735516" y="108000"/>
                </a:lnTo>
                <a:lnTo>
                  <a:pt x="2733828" y="45562"/>
                </a:lnTo>
                <a:lnTo>
                  <a:pt x="2722016" y="13500"/>
                </a:lnTo>
                <a:lnTo>
                  <a:pt x="2689953" y="1687"/>
                </a:lnTo>
                <a:lnTo>
                  <a:pt x="2627515" y="0"/>
                </a:lnTo>
                <a:lnTo>
                  <a:pt x="108000" y="0"/>
                </a:lnTo>
                <a:close/>
              </a:path>
            </a:pathLst>
          </a:custGeom>
          <a:ln w="12700">
            <a:solidFill>
              <a:srgbClr val="5B5470"/>
            </a:solidFill>
          </a:ln>
        </p:spPr>
        <p:txBody>
          <a:bodyPr wrap="square" lIns="0" tIns="0" rIns="0" bIns="0" rtlCol="0"/>
          <a:lstStyle/>
          <a:p>
            <a:endParaRPr lang="ro-RO" dirty="0"/>
          </a:p>
        </p:txBody>
      </p:sp>
      <p:sp>
        <p:nvSpPr>
          <p:cNvPr id="27" name="object 27"/>
          <p:cNvSpPr/>
          <p:nvPr/>
        </p:nvSpPr>
        <p:spPr>
          <a:xfrm>
            <a:off x="3900627" y="6162090"/>
            <a:ext cx="644525" cy="644525"/>
          </a:xfrm>
          <a:custGeom>
            <a:avLst/>
            <a:gdLst/>
            <a:ahLst/>
            <a:cxnLst/>
            <a:rect l="l" t="t" r="r" b="b"/>
            <a:pathLst>
              <a:path w="644525" h="644525">
                <a:moveTo>
                  <a:pt x="322199" y="0"/>
                </a:moveTo>
                <a:lnTo>
                  <a:pt x="274585" y="3493"/>
                </a:lnTo>
                <a:lnTo>
                  <a:pt x="229141" y="13641"/>
                </a:lnTo>
                <a:lnTo>
                  <a:pt x="186365" y="29944"/>
                </a:lnTo>
                <a:lnTo>
                  <a:pt x="146755" y="51906"/>
                </a:lnTo>
                <a:lnTo>
                  <a:pt x="110810" y="79027"/>
                </a:lnTo>
                <a:lnTo>
                  <a:pt x="79027" y="110810"/>
                </a:lnTo>
                <a:lnTo>
                  <a:pt x="51906" y="146755"/>
                </a:lnTo>
                <a:lnTo>
                  <a:pt x="29944" y="186365"/>
                </a:lnTo>
                <a:lnTo>
                  <a:pt x="13641" y="229141"/>
                </a:lnTo>
                <a:lnTo>
                  <a:pt x="3493" y="274585"/>
                </a:lnTo>
                <a:lnTo>
                  <a:pt x="0" y="322199"/>
                </a:lnTo>
                <a:lnTo>
                  <a:pt x="3493" y="369809"/>
                </a:lnTo>
                <a:lnTo>
                  <a:pt x="13641" y="415252"/>
                </a:lnTo>
                <a:lnTo>
                  <a:pt x="29944" y="458027"/>
                </a:lnTo>
                <a:lnTo>
                  <a:pt x="51906" y="497637"/>
                </a:lnTo>
                <a:lnTo>
                  <a:pt x="79027" y="533582"/>
                </a:lnTo>
                <a:lnTo>
                  <a:pt x="110810" y="565366"/>
                </a:lnTo>
                <a:lnTo>
                  <a:pt x="146755" y="592488"/>
                </a:lnTo>
                <a:lnTo>
                  <a:pt x="186365" y="614451"/>
                </a:lnTo>
                <a:lnTo>
                  <a:pt x="229141" y="630755"/>
                </a:lnTo>
                <a:lnTo>
                  <a:pt x="274585" y="640904"/>
                </a:lnTo>
                <a:lnTo>
                  <a:pt x="322199" y="644398"/>
                </a:lnTo>
                <a:lnTo>
                  <a:pt x="369809" y="640904"/>
                </a:lnTo>
                <a:lnTo>
                  <a:pt x="415252" y="630755"/>
                </a:lnTo>
                <a:lnTo>
                  <a:pt x="458027" y="614451"/>
                </a:lnTo>
                <a:lnTo>
                  <a:pt x="497637" y="592488"/>
                </a:lnTo>
                <a:lnTo>
                  <a:pt x="533582" y="565366"/>
                </a:lnTo>
                <a:lnTo>
                  <a:pt x="565366" y="533582"/>
                </a:lnTo>
                <a:lnTo>
                  <a:pt x="592488" y="497637"/>
                </a:lnTo>
                <a:lnTo>
                  <a:pt x="614451" y="458027"/>
                </a:lnTo>
                <a:lnTo>
                  <a:pt x="630755" y="415252"/>
                </a:lnTo>
                <a:lnTo>
                  <a:pt x="640904" y="369809"/>
                </a:lnTo>
                <a:lnTo>
                  <a:pt x="644398" y="322199"/>
                </a:lnTo>
                <a:lnTo>
                  <a:pt x="640904" y="274585"/>
                </a:lnTo>
                <a:lnTo>
                  <a:pt x="630755" y="229141"/>
                </a:lnTo>
                <a:lnTo>
                  <a:pt x="614451" y="186365"/>
                </a:lnTo>
                <a:lnTo>
                  <a:pt x="592488" y="146755"/>
                </a:lnTo>
                <a:lnTo>
                  <a:pt x="565366" y="110810"/>
                </a:lnTo>
                <a:lnTo>
                  <a:pt x="533582" y="79027"/>
                </a:lnTo>
                <a:lnTo>
                  <a:pt x="497637" y="51906"/>
                </a:lnTo>
                <a:lnTo>
                  <a:pt x="458027" y="29944"/>
                </a:lnTo>
                <a:lnTo>
                  <a:pt x="415252" y="13641"/>
                </a:lnTo>
                <a:lnTo>
                  <a:pt x="369809" y="3493"/>
                </a:lnTo>
                <a:lnTo>
                  <a:pt x="322199" y="0"/>
                </a:lnTo>
                <a:close/>
              </a:path>
            </a:pathLst>
          </a:custGeom>
          <a:solidFill>
            <a:srgbClr val="5B5270"/>
          </a:solidFill>
        </p:spPr>
        <p:txBody>
          <a:bodyPr wrap="square" lIns="0" tIns="0" rIns="0" bIns="0" rtlCol="0"/>
          <a:lstStyle/>
          <a:p>
            <a:endParaRPr lang="ro-RO" dirty="0"/>
          </a:p>
        </p:txBody>
      </p:sp>
      <p:sp>
        <p:nvSpPr>
          <p:cNvPr id="28" name="object 28"/>
          <p:cNvSpPr/>
          <p:nvPr/>
        </p:nvSpPr>
        <p:spPr>
          <a:xfrm>
            <a:off x="3984968" y="6417589"/>
            <a:ext cx="269875" cy="270510"/>
          </a:xfrm>
          <a:custGeom>
            <a:avLst/>
            <a:gdLst/>
            <a:ahLst/>
            <a:cxnLst/>
            <a:rect l="l" t="t" r="r" b="b"/>
            <a:pathLst>
              <a:path w="269875" h="270509">
                <a:moveTo>
                  <a:pt x="215603" y="192430"/>
                </a:moveTo>
                <a:lnTo>
                  <a:pt x="47332" y="192430"/>
                </a:lnTo>
                <a:lnTo>
                  <a:pt x="49682" y="193522"/>
                </a:lnTo>
                <a:lnTo>
                  <a:pt x="52590" y="196837"/>
                </a:lnTo>
                <a:lnTo>
                  <a:pt x="57604" y="202293"/>
                </a:lnTo>
                <a:lnTo>
                  <a:pt x="62836" y="207557"/>
                </a:lnTo>
                <a:lnTo>
                  <a:pt x="68206" y="212691"/>
                </a:lnTo>
                <a:lnTo>
                  <a:pt x="75564" y="219570"/>
                </a:lnTo>
                <a:lnTo>
                  <a:pt x="76453" y="220853"/>
                </a:lnTo>
                <a:lnTo>
                  <a:pt x="74707" y="232032"/>
                </a:lnTo>
                <a:lnTo>
                  <a:pt x="73285" y="241973"/>
                </a:lnTo>
                <a:lnTo>
                  <a:pt x="71081" y="257835"/>
                </a:lnTo>
                <a:lnTo>
                  <a:pt x="104863" y="269900"/>
                </a:lnTo>
                <a:lnTo>
                  <a:pt x="108940" y="263080"/>
                </a:lnTo>
                <a:lnTo>
                  <a:pt x="115877" y="251539"/>
                </a:lnTo>
                <a:lnTo>
                  <a:pt x="119131" y="246044"/>
                </a:lnTo>
                <a:lnTo>
                  <a:pt x="122427" y="240309"/>
                </a:lnTo>
                <a:lnTo>
                  <a:pt x="123888" y="237731"/>
                </a:lnTo>
                <a:lnTo>
                  <a:pt x="125641" y="237312"/>
                </a:lnTo>
                <a:lnTo>
                  <a:pt x="136168" y="236369"/>
                </a:lnTo>
                <a:lnTo>
                  <a:pt x="143895" y="235548"/>
                </a:lnTo>
                <a:lnTo>
                  <a:pt x="151611" y="234615"/>
                </a:lnTo>
                <a:lnTo>
                  <a:pt x="162039" y="233184"/>
                </a:lnTo>
                <a:lnTo>
                  <a:pt x="216625" y="233184"/>
                </a:lnTo>
                <a:lnTo>
                  <a:pt x="213271" y="224040"/>
                </a:lnTo>
                <a:lnTo>
                  <a:pt x="210563" y="216859"/>
                </a:lnTo>
                <a:lnTo>
                  <a:pt x="206692" y="206908"/>
                </a:lnTo>
                <a:lnTo>
                  <a:pt x="207086" y="205181"/>
                </a:lnTo>
                <a:lnTo>
                  <a:pt x="208851" y="202603"/>
                </a:lnTo>
                <a:lnTo>
                  <a:pt x="213192" y="196178"/>
                </a:lnTo>
                <a:lnTo>
                  <a:pt x="215603" y="192430"/>
                </a:lnTo>
                <a:close/>
              </a:path>
              <a:path w="269875" h="270509">
                <a:moveTo>
                  <a:pt x="216625" y="233184"/>
                </a:moveTo>
                <a:lnTo>
                  <a:pt x="162039" y="233184"/>
                </a:lnTo>
                <a:lnTo>
                  <a:pt x="163791" y="233235"/>
                </a:lnTo>
                <a:lnTo>
                  <a:pt x="171571" y="241703"/>
                </a:lnTo>
                <a:lnTo>
                  <a:pt x="189382" y="260591"/>
                </a:lnTo>
                <a:lnTo>
                  <a:pt x="211085" y="247011"/>
                </a:lnTo>
                <a:lnTo>
                  <a:pt x="218909" y="241973"/>
                </a:lnTo>
                <a:lnTo>
                  <a:pt x="218960" y="239636"/>
                </a:lnTo>
                <a:lnTo>
                  <a:pt x="216625" y="233184"/>
                </a:lnTo>
                <a:close/>
              </a:path>
              <a:path w="269875" h="270509">
                <a:moveTo>
                  <a:pt x="28422" y="48958"/>
                </a:moveTo>
                <a:lnTo>
                  <a:pt x="9207" y="79248"/>
                </a:lnTo>
                <a:lnTo>
                  <a:pt x="27697" y="96905"/>
                </a:lnTo>
                <a:lnTo>
                  <a:pt x="36106" y="104749"/>
                </a:lnTo>
                <a:lnTo>
                  <a:pt x="36499" y="106476"/>
                </a:lnTo>
                <a:lnTo>
                  <a:pt x="32169" y="143306"/>
                </a:lnTo>
                <a:lnTo>
                  <a:pt x="31546" y="144945"/>
                </a:lnTo>
                <a:lnTo>
                  <a:pt x="0" y="164985"/>
                </a:lnTo>
                <a:lnTo>
                  <a:pt x="3203" y="174690"/>
                </a:lnTo>
                <a:lnTo>
                  <a:pt x="5626" y="181752"/>
                </a:lnTo>
                <a:lnTo>
                  <a:pt x="11175" y="197612"/>
                </a:lnTo>
                <a:lnTo>
                  <a:pt x="35193" y="194354"/>
                </a:lnTo>
                <a:lnTo>
                  <a:pt x="43116" y="193128"/>
                </a:lnTo>
                <a:lnTo>
                  <a:pt x="47332" y="192430"/>
                </a:lnTo>
                <a:lnTo>
                  <a:pt x="215603" y="192430"/>
                </a:lnTo>
                <a:lnTo>
                  <a:pt x="217393" y="189647"/>
                </a:lnTo>
                <a:lnTo>
                  <a:pt x="221483" y="183038"/>
                </a:lnTo>
                <a:lnTo>
                  <a:pt x="224480" y="178054"/>
                </a:lnTo>
                <a:lnTo>
                  <a:pt x="134188" y="178054"/>
                </a:lnTo>
                <a:lnTo>
                  <a:pt x="117648" y="174614"/>
                </a:lnTo>
                <a:lnTo>
                  <a:pt x="104025" y="165369"/>
                </a:lnTo>
                <a:lnTo>
                  <a:pt x="94765" y="151757"/>
                </a:lnTo>
                <a:lnTo>
                  <a:pt x="91312" y="135216"/>
                </a:lnTo>
                <a:lnTo>
                  <a:pt x="94654" y="118326"/>
                </a:lnTo>
                <a:lnTo>
                  <a:pt x="103901" y="104570"/>
                </a:lnTo>
                <a:lnTo>
                  <a:pt x="117687" y="95317"/>
                </a:lnTo>
                <a:lnTo>
                  <a:pt x="134645" y="91935"/>
                </a:lnTo>
                <a:lnTo>
                  <a:pt x="223147" y="91935"/>
                </a:lnTo>
                <a:lnTo>
                  <a:pt x="221233" y="86842"/>
                </a:lnTo>
                <a:lnTo>
                  <a:pt x="236192" y="61849"/>
                </a:lnTo>
                <a:lnTo>
                  <a:pt x="62572" y="61849"/>
                </a:lnTo>
                <a:lnTo>
                  <a:pt x="52866" y="58307"/>
                </a:lnTo>
                <a:lnTo>
                  <a:pt x="28422" y="48958"/>
                </a:lnTo>
                <a:close/>
              </a:path>
              <a:path w="269875" h="270509">
                <a:moveTo>
                  <a:pt x="223147" y="91935"/>
                </a:moveTo>
                <a:lnTo>
                  <a:pt x="134645" y="91935"/>
                </a:lnTo>
                <a:lnTo>
                  <a:pt x="151238" y="95317"/>
                </a:lnTo>
                <a:lnTo>
                  <a:pt x="164838" y="104506"/>
                </a:lnTo>
                <a:lnTo>
                  <a:pt x="174034" y="118093"/>
                </a:lnTo>
                <a:lnTo>
                  <a:pt x="177325" y="134213"/>
                </a:lnTo>
                <a:lnTo>
                  <a:pt x="177310" y="135216"/>
                </a:lnTo>
                <a:lnTo>
                  <a:pt x="174043" y="151636"/>
                </a:lnTo>
                <a:lnTo>
                  <a:pt x="164804" y="165430"/>
                </a:lnTo>
                <a:lnTo>
                  <a:pt x="151065" y="174690"/>
                </a:lnTo>
                <a:lnTo>
                  <a:pt x="134188" y="178054"/>
                </a:lnTo>
                <a:lnTo>
                  <a:pt x="224480" y="178054"/>
                </a:lnTo>
                <a:lnTo>
                  <a:pt x="226821" y="174117"/>
                </a:lnTo>
                <a:lnTo>
                  <a:pt x="227888" y="172834"/>
                </a:lnTo>
                <a:lnTo>
                  <a:pt x="230657" y="172656"/>
                </a:lnTo>
                <a:lnTo>
                  <a:pt x="238319" y="172087"/>
                </a:lnTo>
                <a:lnTo>
                  <a:pt x="263702" y="170002"/>
                </a:lnTo>
                <a:lnTo>
                  <a:pt x="265429" y="169811"/>
                </a:lnTo>
                <a:lnTo>
                  <a:pt x="266651" y="157952"/>
                </a:lnTo>
                <a:lnTo>
                  <a:pt x="267524" y="150173"/>
                </a:lnTo>
                <a:lnTo>
                  <a:pt x="269379" y="134213"/>
                </a:lnTo>
                <a:lnTo>
                  <a:pt x="244563" y="126060"/>
                </a:lnTo>
                <a:lnTo>
                  <a:pt x="237934" y="125755"/>
                </a:lnTo>
                <a:lnTo>
                  <a:pt x="234480" y="122275"/>
                </a:lnTo>
                <a:lnTo>
                  <a:pt x="231127" y="118935"/>
                </a:lnTo>
                <a:lnTo>
                  <a:pt x="231330" y="112229"/>
                </a:lnTo>
                <a:lnTo>
                  <a:pt x="229948" y="108445"/>
                </a:lnTo>
                <a:lnTo>
                  <a:pt x="198437" y="108445"/>
                </a:lnTo>
                <a:lnTo>
                  <a:pt x="198285" y="108038"/>
                </a:lnTo>
                <a:lnTo>
                  <a:pt x="229799" y="108038"/>
                </a:lnTo>
                <a:lnTo>
                  <a:pt x="227164" y="100825"/>
                </a:lnTo>
                <a:lnTo>
                  <a:pt x="224193" y="94716"/>
                </a:lnTo>
                <a:lnTo>
                  <a:pt x="223147" y="91935"/>
                </a:lnTo>
                <a:close/>
              </a:path>
              <a:path w="269875" h="270509">
                <a:moveTo>
                  <a:pt x="229799" y="108038"/>
                </a:moveTo>
                <a:lnTo>
                  <a:pt x="198285" y="108038"/>
                </a:lnTo>
                <a:lnTo>
                  <a:pt x="198437" y="108445"/>
                </a:lnTo>
                <a:lnTo>
                  <a:pt x="229948" y="108445"/>
                </a:lnTo>
                <a:lnTo>
                  <a:pt x="229799" y="108038"/>
                </a:lnTo>
                <a:close/>
              </a:path>
              <a:path w="269875" h="270509">
                <a:moveTo>
                  <a:pt x="135547" y="0"/>
                </a:moveTo>
                <a:lnTo>
                  <a:pt x="125304" y="1328"/>
                </a:lnTo>
                <a:lnTo>
                  <a:pt x="118144" y="2133"/>
                </a:lnTo>
                <a:lnTo>
                  <a:pt x="101231" y="3771"/>
                </a:lnTo>
                <a:lnTo>
                  <a:pt x="100304" y="4673"/>
                </a:lnTo>
                <a:lnTo>
                  <a:pt x="100114" y="7251"/>
                </a:lnTo>
                <a:lnTo>
                  <a:pt x="99474" y="15022"/>
                </a:lnTo>
                <a:lnTo>
                  <a:pt x="98090" y="30563"/>
                </a:lnTo>
                <a:lnTo>
                  <a:pt x="97269" y="40982"/>
                </a:lnTo>
                <a:lnTo>
                  <a:pt x="96354" y="42240"/>
                </a:lnTo>
                <a:lnTo>
                  <a:pt x="93954" y="43611"/>
                </a:lnTo>
                <a:lnTo>
                  <a:pt x="87089" y="47712"/>
                </a:lnTo>
                <a:lnTo>
                  <a:pt x="73498" y="56172"/>
                </a:lnTo>
                <a:lnTo>
                  <a:pt x="65100" y="61277"/>
                </a:lnTo>
                <a:lnTo>
                  <a:pt x="62572" y="61849"/>
                </a:lnTo>
                <a:lnTo>
                  <a:pt x="236192" y="61849"/>
                </a:lnTo>
                <a:lnTo>
                  <a:pt x="240957" y="54775"/>
                </a:lnTo>
                <a:lnTo>
                  <a:pt x="235071" y="48933"/>
                </a:lnTo>
                <a:lnTo>
                  <a:pt x="183616" y="48933"/>
                </a:lnTo>
                <a:lnTo>
                  <a:pt x="180505" y="47663"/>
                </a:lnTo>
                <a:lnTo>
                  <a:pt x="173509" y="44905"/>
                </a:lnTo>
                <a:lnTo>
                  <a:pt x="166438" y="42329"/>
                </a:lnTo>
                <a:lnTo>
                  <a:pt x="159307" y="39904"/>
                </a:lnTo>
                <a:lnTo>
                  <a:pt x="148983" y="36601"/>
                </a:lnTo>
                <a:lnTo>
                  <a:pt x="147205" y="35521"/>
                </a:lnTo>
                <a:lnTo>
                  <a:pt x="146240" y="32131"/>
                </a:lnTo>
                <a:lnTo>
                  <a:pt x="144112" y="25006"/>
                </a:lnTo>
                <a:lnTo>
                  <a:pt x="139575" y="10837"/>
                </a:lnTo>
                <a:lnTo>
                  <a:pt x="136537" y="965"/>
                </a:lnTo>
                <a:lnTo>
                  <a:pt x="135547" y="0"/>
                </a:lnTo>
                <a:close/>
              </a:path>
              <a:path w="269875" h="270509">
                <a:moveTo>
                  <a:pt x="215125" y="29133"/>
                </a:moveTo>
                <a:lnTo>
                  <a:pt x="195063" y="42406"/>
                </a:lnTo>
                <a:lnTo>
                  <a:pt x="185521" y="48856"/>
                </a:lnTo>
                <a:lnTo>
                  <a:pt x="183616" y="48933"/>
                </a:lnTo>
                <a:lnTo>
                  <a:pt x="235071" y="48933"/>
                </a:lnTo>
                <a:lnTo>
                  <a:pt x="215125" y="29133"/>
                </a:lnTo>
                <a:close/>
              </a:path>
            </a:pathLst>
          </a:custGeom>
          <a:solidFill>
            <a:srgbClr val="FFFFFF"/>
          </a:solidFill>
        </p:spPr>
        <p:txBody>
          <a:bodyPr wrap="square" lIns="0" tIns="0" rIns="0" bIns="0" rtlCol="0"/>
          <a:lstStyle/>
          <a:p>
            <a:endParaRPr lang="ro-RO" dirty="0"/>
          </a:p>
        </p:txBody>
      </p:sp>
      <p:sp>
        <p:nvSpPr>
          <p:cNvPr id="29" name="object 29"/>
          <p:cNvSpPr/>
          <p:nvPr/>
        </p:nvSpPr>
        <p:spPr>
          <a:xfrm>
            <a:off x="4235361" y="6356578"/>
            <a:ext cx="225425" cy="225425"/>
          </a:xfrm>
          <a:custGeom>
            <a:avLst/>
            <a:gdLst/>
            <a:ahLst/>
            <a:cxnLst/>
            <a:rect l="l" t="t" r="r" b="b"/>
            <a:pathLst>
              <a:path w="225425" h="225425">
                <a:moveTo>
                  <a:pt x="180193" y="160489"/>
                </a:moveTo>
                <a:lnTo>
                  <a:pt x="39865" y="160489"/>
                </a:lnTo>
                <a:lnTo>
                  <a:pt x="41541" y="161099"/>
                </a:lnTo>
                <a:lnTo>
                  <a:pt x="49072" y="169557"/>
                </a:lnTo>
                <a:lnTo>
                  <a:pt x="54965" y="175488"/>
                </a:lnTo>
                <a:lnTo>
                  <a:pt x="63334" y="183057"/>
                </a:lnTo>
                <a:lnTo>
                  <a:pt x="64046" y="184721"/>
                </a:lnTo>
                <a:lnTo>
                  <a:pt x="62408" y="194843"/>
                </a:lnTo>
                <a:lnTo>
                  <a:pt x="61379" y="203060"/>
                </a:lnTo>
                <a:lnTo>
                  <a:pt x="59499" y="214058"/>
                </a:lnTo>
                <a:lnTo>
                  <a:pt x="60363" y="215582"/>
                </a:lnTo>
                <a:lnTo>
                  <a:pt x="63614" y="216611"/>
                </a:lnTo>
                <a:lnTo>
                  <a:pt x="69644" y="218590"/>
                </a:lnTo>
                <a:lnTo>
                  <a:pt x="87807" y="225005"/>
                </a:lnTo>
                <a:lnTo>
                  <a:pt x="95126" y="212817"/>
                </a:lnTo>
                <a:lnTo>
                  <a:pt x="98691" y="206800"/>
                </a:lnTo>
                <a:lnTo>
                  <a:pt x="103657" y="198119"/>
                </a:lnTo>
                <a:lnTo>
                  <a:pt x="105448" y="197802"/>
                </a:lnTo>
                <a:lnTo>
                  <a:pt x="116497" y="196976"/>
                </a:lnTo>
                <a:lnTo>
                  <a:pt x="124726" y="195706"/>
                </a:lnTo>
                <a:lnTo>
                  <a:pt x="134835" y="194843"/>
                </a:lnTo>
                <a:lnTo>
                  <a:pt x="181135" y="194843"/>
                </a:lnTo>
                <a:lnTo>
                  <a:pt x="179184" y="190182"/>
                </a:lnTo>
                <a:lnTo>
                  <a:pt x="176568" y="182410"/>
                </a:lnTo>
                <a:lnTo>
                  <a:pt x="172618" y="172440"/>
                </a:lnTo>
                <a:lnTo>
                  <a:pt x="173100" y="171005"/>
                </a:lnTo>
                <a:lnTo>
                  <a:pt x="174548" y="168935"/>
                </a:lnTo>
                <a:lnTo>
                  <a:pt x="178117" y="163674"/>
                </a:lnTo>
                <a:lnTo>
                  <a:pt x="180193" y="160489"/>
                </a:lnTo>
                <a:close/>
              </a:path>
              <a:path w="225425" h="225425">
                <a:moveTo>
                  <a:pt x="181135" y="194843"/>
                </a:moveTo>
                <a:lnTo>
                  <a:pt x="134835" y="194843"/>
                </a:lnTo>
                <a:lnTo>
                  <a:pt x="137337" y="195376"/>
                </a:lnTo>
                <a:lnTo>
                  <a:pt x="138582" y="196583"/>
                </a:lnTo>
                <a:lnTo>
                  <a:pt x="144525" y="202450"/>
                </a:lnTo>
                <a:lnTo>
                  <a:pt x="150240" y="208559"/>
                </a:lnTo>
                <a:lnTo>
                  <a:pt x="157721" y="216865"/>
                </a:lnTo>
                <a:lnTo>
                  <a:pt x="159130" y="216928"/>
                </a:lnTo>
                <a:lnTo>
                  <a:pt x="167576" y="211378"/>
                </a:lnTo>
                <a:lnTo>
                  <a:pt x="173850" y="207429"/>
                </a:lnTo>
                <a:lnTo>
                  <a:pt x="182841" y="202133"/>
                </a:lnTo>
                <a:lnTo>
                  <a:pt x="183629" y="200799"/>
                </a:lnTo>
                <a:lnTo>
                  <a:pt x="181135" y="194843"/>
                </a:lnTo>
                <a:close/>
              </a:path>
              <a:path w="225425" h="225425">
                <a:moveTo>
                  <a:pt x="24028" y="40728"/>
                </a:moveTo>
                <a:lnTo>
                  <a:pt x="8013" y="66014"/>
                </a:lnTo>
                <a:lnTo>
                  <a:pt x="18456" y="75914"/>
                </a:lnTo>
                <a:lnTo>
                  <a:pt x="23949" y="81216"/>
                </a:lnTo>
                <a:lnTo>
                  <a:pt x="29692" y="86944"/>
                </a:lnTo>
                <a:lnTo>
                  <a:pt x="30302" y="89471"/>
                </a:lnTo>
                <a:lnTo>
                  <a:pt x="30149" y="91300"/>
                </a:lnTo>
                <a:lnTo>
                  <a:pt x="10337" y="130428"/>
                </a:lnTo>
                <a:lnTo>
                  <a:pt x="444" y="135940"/>
                </a:lnTo>
                <a:lnTo>
                  <a:pt x="0" y="137350"/>
                </a:lnTo>
                <a:lnTo>
                  <a:pt x="3657" y="147040"/>
                </a:lnTo>
                <a:lnTo>
                  <a:pt x="6083" y="154038"/>
                </a:lnTo>
                <a:lnTo>
                  <a:pt x="9194" y="164287"/>
                </a:lnTo>
                <a:lnTo>
                  <a:pt x="10782" y="164820"/>
                </a:lnTo>
                <a:lnTo>
                  <a:pt x="21539" y="163055"/>
                </a:lnTo>
                <a:lnTo>
                  <a:pt x="29362" y="162128"/>
                </a:lnTo>
                <a:lnTo>
                  <a:pt x="39865" y="160489"/>
                </a:lnTo>
                <a:lnTo>
                  <a:pt x="180193" y="160489"/>
                </a:lnTo>
                <a:lnTo>
                  <a:pt x="181590" y="158346"/>
                </a:lnTo>
                <a:lnTo>
                  <a:pt x="184950" y="152947"/>
                </a:lnTo>
                <a:lnTo>
                  <a:pt x="188795" y="146392"/>
                </a:lnTo>
                <a:lnTo>
                  <a:pt x="112356" y="146392"/>
                </a:lnTo>
                <a:lnTo>
                  <a:pt x="99303" y="143743"/>
                </a:lnTo>
                <a:lnTo>
                  <a:pt x="88590" y="136485"/>
                </a:lnTo>
                <a:lnTo>
                  <a:pt x="81336" y="125738"/>
                </a:lnTo>
                <a:lnTo>
                  <a:pt x="78663" y="112623"/>
                </a:lnTo>
                <a:lnTo>
                  <a:pt x="81310" y="99305"/>
                </a:lnTo>
                <a:lnTo>
                  <a:pt x="88541" y="88469"/>
                </a:lnTo>
                <a:lnTo>
                  <a:pt x="99291" y="81189"/>
                </a:lnTo>
                <a:lnTo>
                  <a:pt x="112496" y="78536"/>
                </a:lnTo>
                <a:lnTo>
                  <a:pt x="187182" y="78536"/>
                </a:lnTo>
                <a:lnTo>
                  <a:pt x="184556" y="71996"/>
                </a:lnTo>
                <a:lnTo>
                  <a:pt x="184505" y="70497"/>
                </a:lnTo>
                <a:lnTo>
                  <a:pt x="189913" y="62608"/>
                </a:lnTo>
                <a:lnTo>
                  <a:pt x="197121" y="51866"/>
                </a:lnTo>
                <a:lnTo>
                  <a:pt x="52679" y="51866"/>
                </a:lnTo>
                <a:lnTo>
                  <a:pt x="43770" y="48329"/>
                </a:lnTo>
                <a:lnTo>
                  <a:pt x="24028" y="40728"/>
                </a:lnTo>
                <a:close/>
              </a:path>
              <a:path w="225425" h="225425">
                <a:moveTo>
                  <a:pt x="187182" y="78536"/>
                </a:moveTo>
                <a:lnTo>
                  <a:pt x="112496" y="78536"/>
                </a:lnTo>
                <a:lnTo>
                  <a:pt x="125573" y="81216"/>
                </a:lnTo>
                <a:lnTo>
                  <a:pt x="136278" y="88469"/>
                </a:lnTo>
                <a:lnTo>
                  <a:pt x="143520" y="99201"/>
                </a:lnTo>
                <a:lnTo>
                  <a:pt x="146108" y="111861"/>
                </a:lnTo>
                <a:lnTo>
                  <a:pt x="146142" y="112623"/>
                </a:lnTo>
                <a:lnTo>
                  <a:pt x="143578" y="125599"/>
                </a:lnTo>
                <a:lnTo>
                  <a:pt x="136356" y="136418"/>
                </a:lnTo>
                <a:lnTo>
                  <a:pt x="125596" y="143706"/>
                </a:lnTo>
                <a:lnTo>
                  <a:pt x="112356" y="146392"/>
                </a:lnTo>
                <a:lnTo>
                  <a:pt x="188795" y="146392"/>
                </a:lnTo>
                <a:lnTo>
                  <a:pt x="189649" y="144906"/>
                </a:lnTo>
                <a:lnTo>
                  <a:pt x="191046" y="143903"/>
                </a:lnTo>
                <a:lnTo>
                  <a:pt x="200716" y="143247"/>
                </a:lnTo>
                <a:lnTo>
                  <a:pt x="221564" y="141541"/>
                </a:lnTo>
                <a:lnTo>
                  <a:pt x="225018" y="111861"/>
                </a:lnTo>
                <a:lnTo>
                  <a:pt x="205751" y="105542"/>
                </a:lnTo>
                <a:lnTo>
                  <a:pt x="199364" y="103568"/>
                </a:lnTo>
                <a:lnTo>
                  <a:pt x="196037" y="102577"/>
                </a:lnTo>
                <a:lnTo>
                  <a:pt x="194513" y="101015"/>
                </a:lnTo>
                <a:lnTo>
                  <a:pt x="193535" y="97447"/>
                </a:lnTo>
                <a:lnTo>
                  <a:pt x="191427" y="89598"/>
                </a:lnTo>
                <a:lnTo>
                  <a:pt x="188544" y="81927"/>
                </a:lnTo>
                <a:lnTo>
                  <a:pt x="187182" y="78536"/>
                </a:lnTo>
                <a:close/>
              </a:path>
              <a:path w="225425" h="225425">
                <a:moveTo>
                  <a:pt x="113868" y="0"/>
                </a:moveTo>
                <a:lnTo>
                  <a:pt x="82270" y="23063"/>
                </a:lnTo>
                <a:lnTo>
                  <a:pt x="81572" y="33947"/>
                </a:lnTo>
                <a:lnTo>
                  <a:pt x="80505" y="35242"/>
                </a:lnTo>
                <a:lnTo>
                  <a:pt x="54267" y="51574"/>
                </a:lnTo>
                <a:lnTo>
                  <a:pt x="52679" y="51866"/>
                </a:lnTo>
                <a:lnTo>
                  <a:pt x="197121" y="51866"/>
                </a:lnTo>
                <a:lnTo>
                  <a:pt x="201663" y="45097"/>
                </a:lnTo>
                <a:lnTo>
                  <a:pt x="197182" y="40690"/>
                </a:lnTo>
                <a:lnTo>
                  <a:pt x="153377" y="40690"/>
                </a:lnTo>
                <a:lnTo>
                  <a:pt x="142646" y="36194"/>
                </a:lnTo>
                <a:lnTo>
                  <a:pt x="118144" y="13603"/>
                </a:lnTo>
                <a:lnTo>
                  <a:pt x="113868" y="0"/>
                </a:lnTo>
                <a:close/>
              </a:path>
              <a:path w="225425" h="225425">
                <a:moveTo>
                  <a:pt x="180187" y="23977"/>
                </a:moveTo>
                <a:lnTo>
                  <a:pt x="163537" y="34927"/>
                </a:lnTo>
                <a:lnTo>
                  <a:pt x="157899" y="38747"/>
                </a:lnTo>
                <a:lnTo>
                  <a:pt x="155320" y="40525"/>
                </a:lnTo>
                <a:lnTo>
                  <a:pt x="153377" y="40690"/>
                </a:lnTo>
                <a:lnTo>
                  <a:pt x="197182" y="40690"/>
                </a:lnTo>
                <a:lnTo>
                  <a:pt x="180187" y="23977"/>
                </a:lnTo>
                <a:close/>
              </a:path>
            </a:pathLst>
          </a:custGeom>
          <a:solidFill>
            <a:srgbClr val="FFFFFF"/>
          </a:solidFill>
        </p:spPr>
        <p:txBody>
          <a:bodyPr wrap="square" lIns="0" tIns="0" rIns="0" bIns="0" rtlCol="0"/>
          <a:lstStyle/>
          <a:p>
            <a:endParaRPr lang="ro-RO" dirty="0"/>
          </a:p>
        </p:txBody>
      </p:sp>
      <p:sp>
        <p:nvSpPr>
          <p:cNvPr id="30" name="object 30"/>
          <p:cNvSpPr/>
          <p:nvPr/>
        </p:nvSpPr>
        <p:spPr>
          <a:xfrm>
            <a:off x="4099724" y="6280366"/>
            <a:ext cx="167640" cy="167640"/>
          </a:xfrm>
          <a:custGeom>
            <a:avLst/>
            <a:gdLst/>
            <a:ahLst/>
            <a:cxnLst/>
            <a:rect l="l" t="t" r="r" b="b"/>
            <a:pathLst>
              <a:path w="167639" h="167639">
                <a:moveTo>
                  <a:pt x="134182" y="119570"/>
                </a:moveTo>
                <a:lnTo>
                  <a:pt x="28994" y="119570"/>
                </a:lnTo>
                <a:lnTo>
                  <a:pt x="30657" y="120167"/>
                </a:lnTo>
                <a:lnTo>
                  <a:pt x="36347" y="126847"/>
                </a:lnTo>
                <a:lnTo>
                  <a:pt x="40843" y="130619"/>
                </a:lnTo>
                <a:lnTo>
                  <a:pt x="45935" y="136169"/>
                </a:lnTo>
                <a:lnTo>
                  <a:pt x="46888" y="138290"/>
                </a:lnTo>
                <a:lnTo>
                  <a:pt x="46304" y="145249"/>
                </a:lnTo>
                <a:lnTo>
                  <a:pt x="44422" y="156565"/>
                </a:lnTo>
                <a:lnTo>
                  <a:pt x="44030" y="159016"/>
                </a:lnTo>
                <a:lnTo>
                  <a:pt x="44551" y="160629"/>
                </a:lnTo>
                <a:lnTo>
                  <a:pt x="52374" y="162890"/>
                </a:lnTo>
                <a:lnTo>
                  <a:pt x="57111" y="164630"/>
                </a:lnTo>
                <a:lnTo>
                  <a:pt x="64173" y="167462"/>
                </a:lnTo>
                <a:lnTo>
                  <a:pt x="65481" y="167005"/>
                </a:lnTo>
                <a:lnTo>
                  <a:pt x="69507" y="159842"/>
                </a:lnTo>
                <a:lnTo>
                  <a:pt x="72631" y="155092"/>
                </a:lnTo>
                <a:lnTo>
                  <a:pt x="76593" y="147929"/>
                </a:lnTo>
                <a:lnTo>
                  <a:pt x="77977" y="147243"/>
                </a:lnTo>
                <a:lnTo>
                  <a:pt x="86486" y="146824"/>
                </a:lnTo>
                <a:lnTo>
                  <a:pt x="92379" y="145796"/>
                </a:lnTo>
                <a:lnTo>
                  <a:pt x="99923" y="145249"/>
                </a:lnTo>
                <a:lnTo>
                  <a:pt x="134507" y="145249"/>
                </a:lnTo>
                <a:lnTo>
                  <a:pt x="133997" y="143878"/>
                </a:lnTo>
                <a:lnTo>
                  <a:pt x="131864" y="137693"/>
                </a:lnTo>
                <a:lnTo>
                  <a:pt x="128308" y="129006"/>
                </a:lnTo>
                <a:lnTo>
                  <a:pt x="128574" y="127254"/>
                </a:lnTo>
                <a:lnTo>
                  <a:pt x="133832" y="120243"/>
                </a:lnTo>
                <a:lnTo>
                  <a:pt x="134182" y="119570"/>
                </a:lnTo>
                <a:close/>
              </a:path>
              <a:path w="167639" h="167639">
                <a:moveTo>
                  <a:pt x="134507" y="145249"/>
                </a:moveTo>
                <a:lnTo>
                  <a:pt x="99923" y="145249"/>
                </a:lnTo>
                <a:lnTo>
                  <a:pt x="102057" y="145770"/>
                </a:lnTo>
                <a:lnTo>
                  <a:pt x="107949" y="151549"/>
                </a:lnTo>
                <a:lnTo>
                  <a:pt x="112509" y="156565"/>
                </a:lnTo>
                <a:lnTo>
                  <a:pt x="117474" y="161836"/>
                </a:lnTo>
                <a:lnTo>
                  <a:pt x="136321" y="150126"/>
                </a:lnTo>
                <a:lnTo>
                  <a:pt x="134507" y="145249"/>
                </a:lnTo>
                <a:close/>
              </a:path>
              <a:path w="167639" h="167639">
                <a:moveTo>
                  <a:pt x="17437" y="30467"/>
                </a:moveTo>
                <a:lnTo>
                  <a:pt x="5549" y="49250"/>
                </a:lnTo>
                <a:lnTo>
                  <a:pt x="10629" y="54114"/>
                </a:lnTo>
                <a:lnTo>
                  <a:pt x="15762" y="58795"/>
                </a:lnTo>
                <a:lnTo>
                  <a:pt x="21437" y="64719"/>
                </a:lnTo>
                <a:lnTo>
                  <a:pt x="7035" y="97091"/>
                </a:lnTo>
                <a:lnTo>
                  <a:pt x="1130" y="100876"/>
                </a:lnTo>
                <a:lnTo>
                  <a:pt x="0" y="102831"/>
                </a:lnTo>
                <a:lnTo>
                  <a:pt x="2222" y="110045"/>
                </a:lnTo>
                <a:lnTo>
                  <a:pt x="4508" y="116230"/>
                </a:lnTo>
                <a:lnTo>
                  <a:pt x="6794" y="122745"/>
                </a:lnTo>
                <a:lnTo>
                  <a:pt x="13461" y="121831"/>
                </a:lnTo>
                <a:lnTo>
                  <a:pt x="19850" y="121107"/>
                </a:lnTo>
                <a:lnTo>
                  <a:pt x="28994" y="119570"/>
                </a:lnTo>
                <a:lnTo>
                  <a:pt x="134182" y="119570"/>
                </a:lnTo>
                <a:lnTo>
                  <a:pt x="136537" y="115036"/>
                </a:lnTo>
                <a:lnTo>
                  <a:pt x="138881" y="111582"/>
                </a:lnTo>
                <a:lnTo>
                  <a:pt x="84188" y="111582"/>
                </a:lnTo>
                <a:lnTo>
                  <a:pt x="73463" y="109776"/>
                </a:lnTo>
                <a:lnTo>
                  <a:pt x="64485" y="104071"/>
                </a:lnTo>
                <a:lnTo>
                  <a:pt x="58215" y="95378"/>
                </a:lnTo>
                <a:lnTo>
                  <a:pt x="55613" y="84607"/>
                </a:lnTo>
                <a:lnTo>
                  <a:pt x="57428" y="73888"/>
                </a:lnTo>
                <a:lnTo>
                  <a:pt x="63149" y="64971"/>
                </a:lnTo>
                <a:lnTo>
                  <a:pt x="71877" y="58795"/>
                </a:lnTo>
                <a:lnTo>
                  <a:pt x="82715" y="56299"/>
                </a:lnTo>
                <a:lnTo>
                  <a:pt x="138335" y="56299"/>
                </a:lnTo>
                <a:lnTo>
                  <a:pt x="137820" y="54483"/>
                </a:lnTo>
                <a:lnTo>
                  <a:pt x="137794" y="51943"/>
                </a:lnTo>
                <a:lnTo>
                  <a:pt x="142062" y="44767"/>
                </a:lnTo>
                <a:lnTo>
                  <a:pt x="145922" y="39382"/>
                </a:lnTo>
                <a:lnTo>
                  <a:pt x="146449" y="38595"/>
                </a:lnTo>
                <a:lnTo>
                  <a:pt x="38290" y="38595"/>
                </a:lnTo>
                <a:lnTo>
                  <a:pt x="29730" y="35013"/>
                </a:lnTo>
                <a:lnTo>
                  <a:pt x="23799" y="32893"/>
                </a:lnTo>
                <a:lnTo>
                  <a:pt x="17437" y="30467"/>
                </a:lnTo>
                <a:close/>
              </a:path>
              <a:path w="167639" h="167639">
                <a:moveTo>
                  <a:pt x="138335" y="56299"/>
                </a:moveTo>
                <a:lnTo>
                  <a:pt x="82715" y="56299"/>
                </a:lnTo>
                <a:lnTo>
                  <a:pt x="93521" y="58203"/>
                </a:lnTo>
                <a:lnTo>
                  <a:pt x="102471" y="63958"/>
                </a:lnTo>
                <a:lnTo>
                  <a:pt x="108623" y="72660"/>
                </a:lnTo>
                <a:lnTo>
                  <a:pt x="111033" y="83413"/>
                </a:lnTo>
                <a:lnTo>
                  <a:pt x="109075" y="94012"/>
                </a:lnTo>
                <a:lnTo>
                  <a:pt x="103360" y="102863"/>
                </a:lnTo>
                <a:lnTo>
                  <a:pt x="94771" y="109029"/>
                </a:lnTo>
                <a:lnTo>
                  <a:pt x="84188" y="111582"/>
                </a:lnTo>
                <a:lnTo>
                  <a:pt x="138881" y="111582"/>
                </a:lnTo>
                <a:lnTo>
                  <a:pt x="157327" y="106057"/>
                </a:lnTo>
                <a:lnTo>
                  <a:pt x="164553" y="105410"/>
                </a:lnTo>
                <a:lnTo>
                  <a:pt x="167157" y="83413"/>
                </a:lnTo>
                <a:lnTo>
                  <a:pt x="160781" y="81318"/>
                </a:lnTo>
                <a:lnTo>
                  <a:pt x="154597" y="79146"/>
                </a:lnTo>
                <a:lnTo>
                  <a:pt x="145580" y="76504"/>
                </a:lnTo>
                <a:lnTo>
                  <a:pt x="144398" y="75260"/>
                </a:lnTo>
                <a:lnTo>
                  <a:pt x="142328" y="66878"/>
                </a:lnTo>
                <a:lnTo>
                  <a:pt x="139928" y="61696"/>
                </a:lnTo>
                <a:lnTo>
                  <a:pt x="138335" y="56299"/>
                </a:lnTo>
                <a:close/>
              </a:path>
              <a:path w="167639" h="167639">
                <a:moveTo>
                  <a:pt x="83083" y="0"/>
                </a:moveTo>
                <a:lnTo>
                  <a:pt x="74180" y="1282"/>
                </a:lnTo>
                <a:lnTo>
                  <a:pt x="68554" y="1828"/>
                </a:lnTo>
                <a:lnTo>
                  <a:pt x="62229" y="2578"/>
                </a:lnTo>
                <a:lnTo>
                  <a:pt x="61604" y="9525"/>
                </a:lnTo>
                <a:lnTo>
                  <a:pt x="60934" y="15684"/>
                </a:lnTo>
                <a:lnTo>
                  <a:pt x="60401" y="24980"/>
                </a:lnTo>
                <a:lnTo>
                  <a:pt x="59410" y="26479"/>
                </a:lnTo>
                <a:lnTo>
                  <a:pt x="51879" y="30302"/>
                </a:lnTo>
                <a:lnTo>
                  <a:pt x="47116" y="33197"/>
                </a:lnTo>
                <a:lnTo>
                  <a:pt x="40233" y="38392"/>
                </a:lnTo>
                <a:lnTo>
                  <a:pt x="38290" y="38595"/>
                </a:lnTo>
                <a:lnTo>
                  <a:pt x="146449" y="38595"/>
                </a:lnTo>
                <a:lnTo>
                  <a:pt x="149428" y="34137"/>
                </a:lnTo>
                <a:lnTo>
                  <a:pt x="144934" y="29756"/>
                </a:lnTo>
                <a:lnTo>
                  <a:pt x="113156" y="29743"/>
                </a:lnTo>
                <a:lnTo>
                  <a:pt x="105854" y="27457"/>
                </a:lnTo>
                <a:lnTo>
                  <a:pt x="84962" y="711"/>
                </a:lnTo>
                <a:lnTo>
                  <a:pt x="83083" y="0"/>
                </a:lnTo>
                <a:close/>
              </a:path>
              <a:path w="167639" h="167639">
                <a:moveTo>
                  <a:pt x="133210" y="18326"/>
                </a:moveTo>
                <a:lnTo>
                  <a:pt x="128231" y="21615"/>
                </a:lnTo>
                <a:lnTo>
                  <a:pt x="122681" y="25476"/>
                </a:lnTo>
                <a:lnTo>
                  <a:pt x="115506" y="29756"/>
                </a:lnTo>
                <a:lnTo>
                  <a:pt x="144934" y="29756"/>
                </a:lnTo>
                <a:lnTo>
                  <a:pt x="133210" y="18326"/>
                </a:lnTo>
                <a:close/>
              </a:path>
            </a:pathLst>
          </a:custGeom>
          <a:solidFill>
            <a:srgbClr val="9D96A7"/>
          </a:solidFill>
        </p:spPr>
        <p:txBody>
          <a:bodyPr wrap="square" lIns="0" tIns="0" rIns="0" bIns="0" rtlCol="0"/>
          <a:lstStyle/>
          <a:p>
            <a:endParaRPr lang="ro-RO" dirty="0"/>
          </a:p>
        </p:txBody>
      </p:sp>
      <p:sp>
        <p:nvSpPr>
          <p:cNvPr id="31" name="object 31"/>
          <p:cNvSpPr/>
          <p:nvPr/>
        </p:nvSpPr>
        <p:spPr>
          <a:xfrm>
            <a:off x="4278134" y="2706357"/>
            <a:ext cx="2735580" cy="2878455"/>
          </a:xfrm>
          <a:custGeom>
            <a:avLst/>
            <a:gdLst/>
            <a:ahLst/>
            <a:cxnLst/>
            <a:rect l="l" t="t" r="r" b="b"/>
            <a:pathLst>
              <a:path w="2735579" h="2878454">
                <a:moveTo>
                  <a:pt x="108000" y="0"/>
                </a:moveTo>
                <a:lnTo>
                  <a:pt x="45562" y="1687"/>
                </a:lnTo>
                <a:lnTo>
                  <a:pt x="13500" y="13500"/>
                </a:lnTo>
                <a:lnTo>
                  <a:pt x="1687" y="45562"/>
                </a:lnTo>
                <a:lnTo>
                  <a:pt x="0" y="108000"/>
                </a:lnTo>
                <a:lnTo>
                  <a:pt x="0" y="2770098"/>
                </a:lnTo>
                <a:lnTo>
                  <a:pt x="1687" y="2832536"/>
                </a:lnTo>
                <a:lnTo>
                  <a:pt x="13500" y="2864599"/>
                </a:lnTo>
                <a:lnTo>
                  <a:pt x="45562" y="2876411"/>
                </a:lnTo>
                <a:lnTo>
                  <a:pt x="108000" y="2878099"/>
                </a:lnTo>
                <a:lnTo>
                  <a:pt x="2627503" y="2878099"/>
                </a:lnTo>
                <a:lnTo>
                  <a:pt x="2689940" y="2876411"/>
                </a:lnTo>
                <a:lnTo>
                  <a:pt x="2722003" y="2864599"/>
                </a:lnTo>
                <a:lnTo>
                  <a:pt x="2733816" y="2832536"/>
                </a:lnTo>
                <a:lnTo>
                  <a:pt x="2735503" y="2770098"/>
                </a:lnTo>
                <a:lnTo>
                  <a:pt x="2735503" y="108000"/>
                </a:lnTo>
                <a:lnTo>
                  <a:pt x="2733816" y="45562"/>
                </a:lnTo>
                <a:lnTo>
                  <a:pt x="2722003" y="13500"/>
                </a:lnTo>
                <a:lnTo>
                  <a:pt x="2689940" y="1687"/>
                </a:lnTo>
                <a:lnTo>
                  <a:pt x="2627503" y="0"/>
                </a:lnTo>
                <a:lnTo>
                  <a:pt x="108000" y="0"/>
                </a:lnTo>
                <a:close/>
              </a:path>
            </a:pathLst>
          </a:custGeom>
          <a:ln w="12700">
            <a:solidFill>
              <a:srgbClr val="8891C5"/>
            </a:solidFill>
          </a:ln>
        </p:spPr>
        <p:txBody>
          <a:bodyPr wrap="square" lIns="0" tIns="0" rIns="0" bIns="0" rtlCol="0"/>
          <a:lstStyle/>
          <a:p>
            <a:endParaRPr lang="ro-RO" dirty="0"/>
          </a:p>
        </p:txBody>
      </p:sp>
      <p:sp>
        <p:nvSpPr>
          <p:cNvPr id="32" name="object 32"/>
          <p:cNvSpPr/>
          <p:nvPr/>
        </p:nvSpPr>
        <p:spPr>
          <a:xfrm>
            <a:off x="3900627" y="2814091"/>
            <a:ext cx="644525" cy="644525"/>
          </a:xfrm>
          <a:custGeom>
            <a:avLst/>
            <a:gdLst/>
            <a:ahLst/>
            <a:cxnLst/>
            <a:rect l="l" t="t" r="r" b="b"/>
            <a:pathLst>
              <a:path w="644525" h="644525">
                <a:moveTo>
                  <a:pt x="322199" y="0"/>
                </a:moveTo>
                <a:lnTo>
                  <a:pt x="274585" y="3493"/>
                </a:lnTo>
                <a:lnTo>
                  <a:pt x="229141" y="13641"/>
                </a:lnTo>
                <a:lnTo>
                  <a:pt x="186365" y="29944"/>
                </a:lnTo>
                <a:lnTo>
                  <a:pt x="146755" y="51906"/>
                </a:lnTo>
                <a:lnTo>
                  <a:pt x="110810" y="79027"/>
                </a:lnTo>
                <a:lnTo>
                  <a:pt x="79027" y="110810"/>
                </a:lnTo>
                <a:lnTo>
                  <a:pt x="51906" y="146755"/>
                </a:lnTo>
                <a:lnTo>
                  <a:pt x="29944" y="186365"/>
                </a:lnTo>
                <a:lnTo>
                  <a:pt x="13641" y="229141"/>
                </a:lnTo>
                <a:lnTo>
                  <a:pt x="3493" y="274585"/>
                </a:lnTo>
                <a:lnTo>
                  <a:pt x="0" y="322199"/>
                </a:lnTo>
                <a:lnTo>
                  <a:pt x="3493" y="369812"/>
                </a:lnTo>
                <a:lnTo>
                  <a:pt x="13641" y="415256"/>
                </a:lnTo>
                <a:lnTo>
                  <a:pt x="29944" y="458032"/>
                </a:lnTo>
                <a:lnTo>
                  <a:pt x="51906" y="497642"/>
                </a:lnTo>
                <a:lnTo>
                  <a:pt x="79027" y="533587"/>
                </a:lnTo>
                <a:lnTo>
                  <a:pt x="110810" y="565370"/>
                </a:lnTo>
                <a:lnTo>
                  <a:pt x="146755" y="592491"/>
                </a:lnTo>
                <a:lnTo>
                  <a:pt x="186365" y="614453"/>
                </a:lnTo>
                <a:lnTo>
                  <a:pt x="229141" y="630756"/>
                </a:lnTo>
                <a:lnTo>
                  <a:pt x="274585" y="640904"/>
                </a:lnTo>
                <a:lnTo>
                  <a:pt x="322199" y="644398"/>
                </a:lnTo>
                <a:lnTo>
                  <a:pt x="369809" y="640904"/>
                </a:lnTo>
                <a:lnTo>
                  <a:pt x="415252" y="630756"/>
                </a:lnTo>
                <a:lnTo>
                  <a:pt x="458027" y="614453"/>
                </a:lnTo>
                <a:lnTo>
                  <a:pt x="497637" y="592491"/>
                </a:lnTo>
                <a:lnTo>
                  <a:pt x="533582" y="565370"/>
                </a:lnTo>
                <a:lnTo>
                  <a:pt x="565366" y="533587"/>
                </a:lnTo>
                <a:lnTo>
                  <a:pt x="592488" y="497642"/>
                </a:lnTo>
                <a:lnTo>
                  <a:pt x="614451" y="458032"/>
                </a:lnTo>
                <a:lnTo>
                  <a:pt x="630755" y="415256"/>
                </a:lnTo>
                <a:lnTo>
                  <a:pt x="640904" y="369812"/>
                </a:lnTo>
                <a:lnTo>
                  <a:pt x="644398" y="322199"/>
                </a:lnTo>
                <a:lnTo>
                  <a:pt x="640904" y="274585"/>
                </a:lnTo>
                <a:lnTo>
                  <a:pt x="630755" y="229141"/>
                </a:lnTo>
                <a:lnTo>
                  <a:pt x="614451" y="186365"/>
                </a:lnTo>
                <a:lnTo>
                  <a:pt x="592488" y="146755"/>
                </a:lnTo>
                <a:lnTo>
                  <a:pt x="565366" y="110810"/>
                </a:lnTo>
                <a:lnTo>
                  <a:pt x="533582" y="79027"/>
                </a:lnTo>
                <a:lnTo>
                  <a:pt x="497637" y="51906"/>
                </a:lnTo>
                <a:lnTo>
                  <a:pt x="458027" y="29944"/>
                </a:lnTo>
                <a:lnTo>
                  <a:pt x="415252" y="13641"/>
                </a:lnTo>
                <a:lnTo>
                  <a:pt x="369809" y="3493"/>
                </a:lnTo>
                <a:lnTo>
                  <a:pt x="322199" y="0"/>
                </a:lnTo>
                <a:close/>
              </a:path>
            </a:pathLst>
          </a:custGeom>
          <a:solidFill>
            <a:srgbClr val="8890C6"/>
          </a:solidFill>
        </p:spPr>
        <p:txBody>
          <a:bodyPr wrap="square" lIns="0" tIns="0" rIns="0" bIns="0" rtlCol="0"/>
          <a:lstStyle/>
          <a:p>
            <a:endParaRPr lang="ro-RO" dirty="0"/>
          </a:p>
        </p:txBody>
      </p:sp>
      <p:sp>
        <p:nvSpPr>
          <p:cNvPr id="33" name="object 33"/>
          <p:cNvSpPr/>
          <p:nvPr/>
        </p:nvSpPr>
        <p:spPr>
          <a:xfrm>
            <a:off x="4128554" y="2937052"/>
            <a:ext cx="296545" cy="347980"/>
          </a:xfrm>
          <a:custGeom>
            <a:avLst/>
            <a:gdLst/>
            <a:ahLst/>
            <a:cxnLst/>
            <a:rect l="l" t="t" r="r" b="b"/>
            <a:pathLst>
              <a:path w="296545" h="347979">
                <a:moveTo>
                  <a:pt x="269794" y="312585"/>
                </a:moveTo>
                <a:lnTo>
                  <a:pt x="5448" y="312585"/>
                </a:lnTo>
                <a:lnTo>
                  <a:pt x="26055" y="313801"/>
                </a:lnTo>
                <a:lnTo>
                  <a:pt x="46124" y="317449"/>
                </a:lnTo>
                <a:lnTo>
                  <a:pt x="65725" y="323211"/>
                </a:lnTo>
                <a:lnTo>
                  <a:pt x="84924" y="330771"/>
                </a:lnTo>
                <a:lnTo>
                  <a:pt x="96225" y="335721"/>
                </a:lnTo>
                <a:lnTo>
                  <a:pt x="107642" y="340352"/>
                </a:lnTo>
                <a:lnTo>
                  <a:pt x="119339" y="344189"/>
                </a:lnTo>
                <a:lnTo>
                  <a:pt x="131483" y="346760"/>
                </a:lnTo>
                <a:lnTo>
                  <a:pt x="137858" y="347687"/>
                </a:lnTo>
                <a:lnTo>
                  <a:pt x="144233" y="347446"/>
                </a:lnTo>
                <a:lnTo>
                  <a:pt x="211580" y="347446"/>
                </a:lnTo>
                <a:lnTo>
                  <a:pt x="250736" y="338708"/>
                </a:lnTo>
                <a:lnTo>
                  <a:pt x="268004" y="321543"/>
                </a:lnTo>
                <a:lnTo>
                  <a:pt x="269794" y="312585"/>
                </a:lnTo>
                <a:close/>
              </a:path>
              <a:path w="296545" h="347979">
                <a:moveTo>
                  <a:pt x="211580" y="347446"/>
                </a:moveTo>
                <a:lnTo>
                  <a:pt x="144233" y="347446"/>
                </a:lnTo>
                <a:lnTo>
                  <a:pt x="210616" y="347497"/>
                </a:lnTo>
                <a:lnTo>
                  <a:pt x="211580" y="347446"/>
                </a:lnTo>
                <a:close/>
              </a:path>
              <a:path w="296545" h="347979">
                <a:moveTo>
                  <a:pt x="179209" y="0"/>
                </a:moveTo>
                <a:lnTo>
                  <a:pt x="154914" y="30213"/>
                </a:lnTo>
                <a:lnTo>
                  <a:pt x="154114" y="35966"/>
                </a:lnTo>
                <a:lnTo>
                  <a:pt x="139456" y="78998"/>
                </a:lnTo>
                <a:lnTo>
                  <a:pt x="112114" y="107453"/>
                </a:lnTo>
                <a:lnTo>
                  <a:pt x="78382" y="128965"/>
                </a:lnTo>
                <a:lnTo>
                  <a:pt x="66681" y="136610"/>
                </a:lnTo>
                <a:lnTo>
                  <a:pt x="55599" y="145137"/>
                </a:lnTo>
                <a:lnTo>
                  <a:pt x="45364" y="154939"/>
                </a:lnTo>
                <a:lnTo>
                  <a:pt x="37049" y="162063"/>
                </a:lnTo>
                <a:lnTo>
                  <a:pt x="27603" y="166895"/>
                </a:lnTo>
                <a:lnTo>
                  <a:pt x="17271" y="169686"/>
                </a:lnTo>
                <a:lnTo>
                  <a:pt x="6299" y="170687"/>
                </a:lnTo>
                <a:lnTo>
                  <a:pt x="1181" y="170776"/>
                </a:lnTo>
                <a:lnTo>
                  <a:pt x="0" y="172504"/>
                </a:lnTo>
                <a:lnTo>
                  <a:pt x="63" y="310197"/>
                </a:lnTo>
                <a:lnTo>
                  <a:pt x="228" y="312623"/>
                </a:lnTo>
                <a:lnTo>
                  <a:pt x="269794" y="312585"/>
                </a:lnTo>
                <a:lnTo>
                  <a:pt x="270331" y="309900"/>
                </a:lnTo>
                <a:lnTo>
                  <a:pt x="268109" y="297129"/>
                </a:lnTo>
                <a:lnTo>
                  <a:pt x="267563" y="295592"/>
                </a:lnTo>
                <a:lnTo>
                  <a:pt x="266230" y="294195"/>
                </a:lnTo>
                <a:lnTo>
                  <a:pt x="268757" y="293255"/>
                </a:lnTo>
                <a:lnTo>
                  <a:pt x="286880" y="255981"/>
                </a:lnTo>
                <a:lnTo>
                  <a:pt x="286816" y="247675"/>
                </a:lnTo>
                <a:lnTo>
                  <a:pt x="282498" y="238772"/>
                </a:lnTo>
                <a:lnTo>
                  <a:pt x="282016" y="238010"/>
                </a:lnTo>
                <a:lnTo>
                  <a:pt x="283552" y="236956"/>
                </a:lnTo>
                <a:lnTo>
                  <a:pt x="290807" y="229912"/>
                </a:lnTo>
                <a:lnTo>
                  <a:pt x="294709" y="221634"/>
                </a:lnTo>
                <a:lnTo>
                  <a:pt x="296040" y="212489"/>
                </a:lnTo>
                <a:lnTo>
                  <a:pt x="295579" y="202844"/>
                </a:lnTo>
                <a:lnTo>
                  <a:pt x="277025" y="176898"/>
                </a:lnTo>
                <a:lnTo>
                  <a:pt x="278244" y="175628"/>
                </a:lnTo>
                <a:lnTo>
                  <a:pt x="282193" y="166623"/>
                </a:lnTo>
                <a:lnTo>
                  <a:pt x="282422" y="158546"/>
                </a:lnTo>
                <a:lnTo>
                  <a:pt x="281609" y="150190"/>
                </a:lnTo>
                <a:lnTo>
                  <a:pt x="248386" y="121997"/>
                </a:lnTo>
                <a:lnTo>
                  <a:pt x="237924" y="121094"/>
                </a:lnTo>
                <a:lnTo>
                  <a:pt x="179019" y="121094"/>
                </a:lnTo>
                <a:lnTo>
                  <a:pt x="178244" y="120929"/>
                </a:lnTo>
                <a:lnTo>
                  <a:pt x="176250" y="120713"/>
                </a:lnTo>
                <a:lnTo>
                  <a:pt x="184894" y="108636"/>
                </a:lnTo>
                <a:lnTo>
                  <a:pt x="192173" y="96183"/>
                </a:lnTo>
                <a:lnTo>
                  <a:pt x="205196" y="58069"/>
                </a:lnTo>
                <a:lnTo>
                  <a:pt x="207084" y="34521"/>
                </a:lnTo>
                <a:lnTo>
                  <a:pt x="205701" y="22631"/>
                </a:lnTo>
                <a:lnTo>
                  <a:pt x="202164" y="13512"/>
                </a:lnTo>
                <a:lnTo>
                  <a:pt x="195937" y="6229"/>
                </a:lnTo>
                <a:lnTo>
                  <a:pt x="187969" y="1489"/>
                </a:lnTo>
                <a:lnTo>
                  <a:pt x="179209" y="0"/>
                </a:lnTo>
                <a:close/>
              </a:path>
              <a:path w="296545" h="347979">
                <a:moveTo>
                  <a:pt x="233629" y="120942"/>
                </a:moveTo>
                <a:lnTo>
                  <a:pt x="179806" y="121094"/>
                </a:lnTo>
                <a:lnTo>
                  <a:pt x="237924" y="121094"/>
                </a:lnTo>
                <a:lnTo>
                  <a:pt x="233629" y="120942"/>
                </a:lnTo>
                <a:close/>
              </a:path>
            </a:pathLst>
          </a:custGeom>
          <a:solidFill>
            <a:srgbClr val="FFFFFF"/>
          </a:solidFill>
        </p:spPr>
        <p:txBody>
          <a:bodyPr wrap="square" lIns="0" tIns="0" rIns="0" bIns="0" rtlCol="0"/>
          <a:lstStyle/>
          <a:p>
            <a:endParaRPr lang="ro-RO" dirty="0"/>
          </a:p>
        </p:txBody>
      </p:sp>
      <p:sp>
        <p:nvSpPr>
          <p:cNvPr id="34" name="object 34"/>
          <p:cNvSpPr/>
          <p:nvPr/>
        </p:nvSpPr>
        <p:spPr>
          <a:xfrm>
            <a:off x="4025811" y="3274949"/>
            <a:ext cx="81280" cy="0"/>
          </a:xfrm>
          <a:custGeom>
            <a:avLst/>
            <a:gdLst/>
            <a:ahLst/>
            <a:cxnLst/>
            <a:rect l="l" t="t" r="r" b="b"/>
            <a:pathLst>
              <a:path w="81279">
                <a:moveTo>
                  <a:pt x="0" y="0"/>
                </a:moveTo>
                <a:lnTo>
                  <a:pt x="81095" y="0"/>
                </a:lnTo>
              </a:path>
            </a:pathLst>
          </a:custGeom>
          <a:ln w="3175">
            <a:solidFill>
              <a:srgbClr val="BDC1E0"/>
            </a:solidFill>
          </a:ln>
        </p:spPr>
        <p:txBody>
          <a:bodyPr wrap="square" lIns="0" tIns="0" rIns="0" bIns="0" rtlCol="0"/>
          <a:lstStyle/>
          <a:p>
            <a:endParaRPr lang="ro-RO" dirty="0"/>
          </a:p>
        </p:txBody>
      </p:sp>
      <p:sp>
        <p:nvSpPr>
          <p:cNvPr id="35" name="object 35"/>
          <p:cNvSpPr/>
          <p:nvPr/>
        </p:nvSpPr>
        <p:spPr>
          <a:xfrm>
            <a:off x="4066406" y="3074924"/>
            <a:ext cx="0" cy="201295"/>
          </a:xfrm>
          <a:custGeom>
            <a:avLst/>
            <a:gdLst/>
            <a:ahLst/>
            <a:cxnLst/>
            <a:rect l="l" t="t" r="r" b="b"/>
            <a:pathLst>
              <a:path h="201295">
                <a:moveTo>
                  <a:pt x="0" y="201218"/>
                </a:moveTo>
                <a:lnTo>
                  <a:pt x="0" y="0"/>
                </a:lnTo>
                <a:lnTo>
                  <a:pt x="0" y="201218"/>
                </a:lnTo>
                <a:close/>
              </a:path>
            </a:pathLst>
          </a:custGeom>
          <a:solidFill>
            <a:srgbClr val="BDC1E0"/>
          </a:solidFill>
        </p:spPr>
        <p:txBody>
          <a:bodyPr wrap="square" lIns="0" tIns="0" rIns="0" bIns="0" rtlCol="0"/>
          <a:lstStyle/>
          <a:p>
            <a:endParaRPr lang="ro-RO" dirty="0"/>
          </a:p>
        </p:txBody>
      </p:sp>
      <p:sp>
        <p:nvSpPr>
          <p:cNvPr id="36" name="object 36"/>
          <p:cNvSpPr/>
          <p:nvPr/>
        </p:nvSpPr>
        <p:spPr>
          <a:xfrm>
            <a:off x="4026383" y="3075559"/>
            <a:ext cx="80010" cy="0"/>
          </a:xfrm>
          <a:custGeom>
            <a:avLst/>
            <a:gdLst/>
            <a:ahLst/>
            <a:cxnLst/>
            <a:rect l="l" t="t" r="r" b="b"/>
            <a:pathLst>
              <a:path w="80010">
                <a:moveTo>
                  <a:pt x="0" y="0"/>
                </a:moveTo>
                <a:lnTo>
                  <a:pt x="79935" y="0"/>
                </a:lnTo>
              </a:path>
            </a:pathLst>
          </a:custGeom>
          <a:ln w="3175">
            <a:solidFill>
              <a:srgbClr val="BDC1E0"/>
            </a:solidFill>
          </a:ln>
        </p:spPr>
        <p:txBody>
          <a:bodyPr wrap="square" lIns="0" tIns="0" rIns="0" bIns="0" rtlCol="0"/>
          <a:lstStyle/>
          <a:p>
            <a:endParaRPr lang="ro-RO" dirty="0"/>
          </a:p>
        </p:txBody>
      </p:sp>
      <p:sp>
        <p:nvSpPr>
          <p:cNvPr id="37" name="object 37"/>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smtClean="0"/>
              <a:t>5</a:t>
            </a:r>
            <a:endParaRPr lang="ro-RO" dirty="0"/>
          </a:p>
        </p:txBody>
      </p:sp>
      <p:sp>
        <p:nvSpPr>
          <p:cNvPr id="40"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smtClean="0"/>
              <a:t>Declarația de Transparenta </a:t>
            </a:r>
            <a:r>
              <a:rPr lang="ro-RO" spc="-25" dirty="0" smtClean="0"/>
              <a:t>2017</a:t>
            </a:r>
            <a:endParaRPr lang="ro-RO" spc="-25"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60" y="2999067"/>
            <a:ext cx="1341685" cy="1341685"/>
          </a:xfrm>
          <a:prstGeom prst="rect">
            <a:avLst/>
          </a:prstGeom>
        </p:spPr>
      </p:pic>
      <p:sp>
        <p:nvSpPr>
          <p:cNvPr id="2" name="object 2"/>
          <p:cNvSpPr txBox="1">
            <a:spLocks noGrp="1"/>
          </p:cNvSpPr>
          <p:nvPr>
            <p:ph type="title"/>
          </p:nvPr>
        </p:nvSpPr>
        <p:spPr>
          <a:prstGeom prst="rect">
            <a:avLst/>
          </a:prstGeom>
        </p:spPr>
        <p:txBody>
          <a:bodyPr vert="horz" wrap="square" lIns="0" tIns="391160" rIns="0" bIns="0" rtlCol="0">
            <a:spAutoFit/>
          </a:bodyPr>
          <a:lstStyle/>
          <a:p>
            <a:pPr marL="17780">
              <a:lnSpc>
                <a:spcPct val="100000"/>
              </a:lnSpc>
            </a:pPr>
            <a:r>
              <a:rPr lang="ro-RO" spc="10" dirty="0" smtClean="0"/>
              <a:t>Guvernanța și management</a:t>
            </a:r>
            <a:endParaRPr lang="ro-RO" spc="130" dirty="0"/>
          </a:p>
        </p:txBody>
      </p:sp>
      <p:sp>
        <p:nvSpPr>
          <p:cNvPr id="3" name="object 3"/>
          <p:cNvSpPr txBox="1"/>
          <p:nvPr/>
        </p:nvSpPr>
        <p:spPr>
          <a:xfrm>
            <a:off x="533650" y="2104749"/>
            <a:ext cx="6511800" cy="369332"/>
          </a:xfrm>
          <a:prstGeom prst="rect">
            <a:avLst/>
          </a:prstGeom>
        </p:spPr>
        <p:txBody>
          <a:bodyPr vert="horz" wrap="square" lIns="0" tIns="0" rIns="0" bIns="0" rtlCol="0">
            <a:spAutoFit/>
          </a:bodyPr>
          <a:lstStyle/>
          <a:p>
            <a:pPr algn="just">
              <a:spcBef>
                <a:spcPct val="0"/>
              </a:spcBef>
            </a:pPr>
            <a:r>
              <a:rPr lang="ro-RO" altLang="en-US" sz="1200" b="1" dirty="0" smtClean="0">
                <a:solidFill>
                  <a:srgbClr val="00B0F0"/>
                </a:solidFill>
              </a:rPr>
              <a:t>Moore Stephens KSC  este o firma cu abordare internațională care își desfășoară activitatea sub forma unui hub de servicii profesionale in Romania si Moldova.</a:t>
            </a:r>
            <a:endParaRPr lang="ro-RO" sz="1600" dirty="0">
              <a:latin typeface="Times New Roman"/>
              <a:cs typeface="Times New Roman"/>
            </a:endParaRPr>
          </a:p>
        </p:txBody>
      </p:sp>
      <p:sp>
        <p:nvSpPr>
          <p:cNvPr id="4" name="object 4"/>
          <p:cNvSpPr txBox="1">
            <a:spLocks noGrp="1"/>
          </p:cNvSpPr>
          <p:nvPr>
            <p:ph sz="half" idx="3"/>
          </p:nvPr>
        </p:nvSpPr>
        <p:spPr>
          <a:xfrm>
            <a:off x="958849" y="2754947"/>
            <a:ext cx="2463943" cy="5574988"/>
          </a:xfrm>
          <a:prstGeom prst="rect">
            <a:avLst/>
          </a:prstGeom>
        </p:spPr>
        <p:txBody>
          <a:bodyPr vert="horz" wrap="square" lIns="0" tIns="0" rIns="0" bIns="0" rtlCol="0">
            <a:spAutoFit/>
          </a:bodyPr>
          <a:lstStyle/>
          <a:p>
            <a:pPr marL="12700" algn="just">
              <a:lnSpc>
                <a:spcPct val="100000"/>
              </a:lnSpc>
              <a:spcBef>
                <a:spcPts val="560"/>
              </a:spcBef>
            </a:pPr>
            <a:r>
              <a:rPr lang="ro-RO" sz="900" spc="-10" dirty="0" smtClean="0">
                <a:solidFill>
                  <a:srgbClr val="231F20"/>
                </a:solidFill>
                <a:latin typeface="+mn-lt"/>
                <a:cs typeface="Gill Sans MT"/>
              </a:rPr>
              <a:t>                                     </a:t>
            </a:r>
            <a:endParaRPr lang="ro-RO" sz="900" dirty="0" smtClean="0">
              <a:latin typeface="+mn-lt"/>
              <a:cs typeface="Gill Sans MT"/>
            </a:endParaRPr>
          </a:p>
          <a:p>
            <a:pPr algn="just">
              <a:lnSpc>
                <a:spcPct val="100000"/>
              </a:lnSpc>
              <a:spcBef>
                <a:spcPts val="40"/>
              </a:spcBef>
            </a:pPr>
            <a:endParaRPr lang="ro-RO" sz="900" dirty="0" smtClean="0">
              <a:latin typeface="+mn-lt"/>
              <a:cs typeface="Times New Roman"/>
            </a:endParaRPr>
          </a:p>
          <a:p>
            <a:pPr marL="787400" marR="34925" indent="-38100" algn="just">
              <a:lnSpc>
                <a:spcPct val="122600"/>
              </a:lnSpc>
            </a:pPr>
            <a:r>
              <a:rPr lang="ro-RO" sz="900" b="1" spc="50" dirty="0" smtClean="0">
                <a:solidFill>
                  <a:srgbClr val="231F20"/>
                </a:solidFill>
                <a:latin typeface="+mn-lt"/>
              </a:rPr>
              <a:t>Mamas Koutsoyiannis</a:t>
            </a:r>
            <a:r>
              <a:rPr lang="ro-RO" sz="900" spc="50" dirty="0" smtClean="0">
                <a:solidFill>
                  <a:srgbClr val="231F20"/>
                </a:solidFill>
                <a:latin typeface="+mn-lt"/>
              </a:rPr>
              <a:t> </a:t>
            </a:r>
            <a:r>
              <a:rPr lang="ro-RO" sz="900" spc="45" dirty="0" smtClean="0">
                <a:solidFill>
                  <a:srgbClr val="231F20"/>
                </a:solidFill>
                <a:latin typeface="+mn-lt"/>
              </a:rPr>
              <a:t>(CEO)  </a:t>
            </a:r>
          </a:p>
          <a:p>
            <a:pPr marL="787400" marR="34925" indent="-38100" algn="just">
              <a:lnSpc>
                <a:spcPct val="122600"/>
              </a:lnSpc>
            </a:pPr>
            <a:r>
              <a:rPr lang="ro-RO" sz="900" spc="45" dirty="0" smtClean="0">
                <a:solidFill>
                  <a:srgbClr val="231F20"/>
                </a:solidFill>
                <a:latin typeface="+mn-lt"/>
              </a:rPr>
              <a:t> </a:t>
            </a:r>
          </a:p>
          <a:p>
            <a:pPr marL="787400" marR="34925" indent="-38100" algn="just"/>
            <a:r>
              <a:rPr lang="ro-RO" sz="900" spc="45" dirty="0" smtClean="0">
                <a:solidFill>
                  <a:srgbClr val="231F20"/>
                </a:solidFill>
                <a:latin typeface="+mn-lt"/>
              </a:rPr>
              <a:t> Mamas are peste 20 de ani de experiența in audit si contabilitate, dintre care 14 ani in Romania si Moldova. El este membru ACCA, ICPAC, CAFR, CECCAR, CCF, IIA.</a:t>
            </a:r>
          </a:p>
          <a:p>
            <a:pPr marL="787400" marR="34925" indent="-38100" algn="just">
              <a:lnSpc>
                <a:spcPct val="122600"/>
              </a:lnSpc>
            </a:pPr>
            <a:endParaRPr lang="ro-RO" sz="900" dirty="0" smtClean="0">
              <a:latin typeface="+mn-lt"/>
              <a:cs typeface="Gill Sans MT"/>
            </a:endParaRPr>
          </a:p>
          <a:p>
            <a:pPr marL="787400" marR="34925" indent="-38100" algn="just">
              <a:lnSpc>
                <a:spcPct val="122600"/>
              </a:lnSpc>
            </a:pPr>
            <a:endParaRPr lang="ro-RO" sz="900" dirty="0" smtClean="0">
              <a:latin typeface="+mn-lt"/>
              <a:cs typeface="Gill Sans MT"/>
            </a:endParaRPr>
          </a:p>
          <a:p>
            <a:pPr marL="787400" marR="34925" indent="-38100" algn="just">
              <a:lnSpc>
                <a:spcPct val="122600"/>
              </a:lnSpc>
            </a:pPr>
            <a:endParaRPr lang="ro-RO" sz="900" dirty="0" smtClean="0">
              <a:latin typeface="+mn-lt"/>
              <a:cs typeface="Gill Sans MT"/>
            </a:endParaRPr>
          </a:p>
          <a:p>
            <a:pPr marL="787400" marR="34925" indent="-38100" algn="just">
              <a:lnSpc>
                <a:spcPct val="122600"/>
              </a:lnSpc>
            </a:pPr>
            <a:endParaRPr lang="ro-RO" sz="900" dirty="0" smtClean="0">
              <a:latin typeface="+mn-lt"/>
              <a:cs typeface="Gill Sans MT"/>
            </a:endParaRPr>
          </a:p>
          <a:p>
            <a:pPr marL="787400" marR="34925" indent="-38100" algn="just">
              <a:lnSpc>
                <a:spcPct val="122600"/>
              </a:lnSpc>
            </a:pPr>
            <a:endParaRPr lang="ro-RO" sz="900" dirty="0" smtClean="0">
              <a:latin typeface="+mn-lt"/>
              <a:cs typeface="Gill Sans MT"/>
            </a:endParaRPr>
          </a:p>
          <a:p>
            <a:pPr marL="787400" marR="34925" indent="-38100" algn="just">
              <a:lnSpc>
                <a:spcPct val="122600"/>
              </a:lnSpc>
            </a:pPr>
            <a:endParaRPr lang="ro-RO" sz="900" dirty="0" smtClean="0">
              <a:latin typeface="+mn-lt"/>
              <a:cs typeface="Gill Sans MT"/>
            </a:endParaRPr>
          </a:p>
          <a:p>
            <a:pPr marL="749300" algn="just">
              <a:lnSpc>
                <a:spcPct val="100000"/>
              </a:lnSpc>
              <a:spcBef>
                <a:spcPts val="560"/>
              </a:spcBef>
            </a:pPr>
            <a:r>
              <a:rPr lang="ro-RO" sz="900" b="1" spc="50" dirty="0" smtClean="0">
                <a:solidFill>
                  <a:srgbClr val="231F20"/>
                </a:solidFill>
                <a:latin typeface="+mn-lt"/>
              </a:rPr>
              <a:t>Andrei Stan </a:t>
            </a:r>
            <a:r>
              <a:rPr lang="ro-RO" sz="900" spc="50" dirty="0" smtClean="0">
                <a:solidFill>
                  <a:srgbClr val="231F20"/>
                </a:solidFill>
                <a:latin typeface="+mn-lt"/>
              </a:rPr>
              <a:t>(Partener)</a:t>
            </a:r>
            <a:endParaRPr lang="ro-RO" sz="900" dirty="0" smtClean="0">
              <a:latin typeface="+mn-lt"/>
            </a:endParaRPr>
          </a:p>
          <a:p>
            <a:pPr marL="749300" algn="just">
              <a:lnSpc>
                <a:spcPct val="100000"/>
              </a:lnSpc>
              <a:spcBef>
                <a:spcPts val="560"/>
              </a:spcBef>
            </a:pPr>
            <a:r>
              <a:rPr lang="ro-RO" sz="900" spc="25" dirty="0" smtClean="0">
                <a:solidFill>
                  <a:srgbClr val="231F20"/>
                </a:solidFill>
                <a:latin typeface="+mn-lt"/>
                <a:cs typeface="Gill Sans MT"/>
              </a:rPr>
              <a:t>Andrei are peste 12 ani de experiența in audit, contabilitate, consultanta si due-diligence pe plan local si internațional. El este membru ACCA si CAFR. </a:t>
            </a: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lnSpc>
                <a:spcPct val="122600"/>
              </a:lnSpc>
            </a:pPr>
            <a:r>
              <a:rPr lang="ro-RO" sz="900" b="1" spc="25" dirty="0" smtClean="0">
                <a:solidFill>
                  <a:srgbClr val="231F20"/>
                </a:solidFill>
                <a:latin typeface="+mn-lt"/>
                <a:cs typeface="Gill Sans MT"/>
              </a:rPr>
              <a:t>Valeriu Cernei </a:t>
            </a:r>
          </a:p>
          <a:p>
            <a:pPr marL="787400" marR="5080" indent="38100" algn="just">
              <a:lnSpc>
                <a:spcPct val="122600"/>
              </a:lnSpc>
            </a:pPr>
            <a:r>
              <a:rPr lang="ro-RO" sz="900" spc="25" dirty="0" smtClean="0">
                <a:solidFill>
                  <a:srgbClr val="231F20"/>
                </a:solidFill>
                <a:latin typeface="+mn-lt"/>
                <a:cs typeface="Gill Sans MT"/>
              </a:rPr>
              <a:t>(Partener, IT Audit &amp; Advisory)</a:t>
            </a:r>
          </a:p>
          <a:p>
            <a:pPr marL="787400" marR="5080" indent="38100" algn="just">
              <a:lnSpc>
                <a:spcPct val="122600"/>
              </a:lnSpc>
            </a:pPr>
            <a:endParaRPr lang="ro-RO" sz="900" spc="25" dirty="0" smtClean="0">
              <a:solidFill>
                <a:srgbClr val="231F20"/>
              </a:solidFill>
              <a:latin typeface="+mn-lt"/>
              <a:cs typeface="Gill Sans MT"/>
            </a:endParaRPr>
          </a:p>
          <a:p>
            <a:pPr marL="787400" marR="5080" indent="38100" algn="just"/>
            <a:r>
              <a:rPr lang="ro-RO" sz="900" spc="25" dirty="0" smtClean="0">
                <a:solidFill>
                  <a:srgbClr val="231F20"/>
                </a:solidFill>
                <a:latin typeface="+mn-lt"/>
                <a:cs typeface="Gill Sans MT"/>
              </a:rPr>
              <a:t>Valeriu are peste 14 ani de experiența in domeniu. El este membru afiliat ISACA si BCI. </a:t>
            </a:r>
            <a:endParaRPr lang="ro-RO" sz="900" dirty="0">
              <a:latin typeface="+mn-lt"/>
              <a:cs typeface="Gill Sans MT"/>
            </a:endParaRPr>
          </a:p>
        </p:txBody>
      </p:sp>
      <p:sp>
        <p:nvSpPr>
          <p:cNvPr id="8" name="object 8"/>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a:t>6</a:t>
            </a:r>
            <a:endParaRPr lang="ro-RO" dirty="0"/>
          </a:p>
        </p:txBody>
      </p:sp>
      <p:sp>
        <p:nvSpPr>
          <p:cNvPr id="11" name="object 4"/>
          <p:cNvSpPr txBox="1">
            <a:spLocks noGrp="1"/>
          </p:cNvSpPr>
          <p:nvPr>
            <p:ph sz="half" idx="3"/>
          </p:nvPr>
        </p:nvSpPr>
        <p:spPr>
          <a:xfrm>
            <a:off x="4421745" y="3746500"/>
            <a:ext cx="2727805" cy="2875659"/>
          </a:xfrm>
          <a:prstGeom prst="rect">
            <a:avLst/>
          </a:prstGeom>
        </p:spPr>
        <p:txBody>
          <a:bodyPr vert="horz" wrap="square" lIns="0" tIns="0" rIns="0" bIns="0" rtlCol="0">
            <a:spAutoFit/>
          </a:bodyPr>
          <a:lstStyle/>
          <a:p>
            <a:pPr algn="just">
              <a:lnSpc>
                <a:spcPct val="100000"/>
              </a:lnSpc>
              <a:spcBef>
                <a:spcPts val="40"/>
              </a:spcBef>
            </a:pPr>
            <a:endParaRPr lang="ro-RO" sz="1050" dirty="0" smtClean="0">
              <a:latin typeface="+mn-lt"/>
              <a:cs typeface="Times New Roman"/>
            </a:endParaRPr>
          </a:p>
          <a:p>
            <a:pPr algn="just">
              <a:lnSpc>
                <a:spcPct val="100000"/>
              </a:lnSpc>
              <a:spcBef>
                <a:spcPts val="40"/>
              </a:spcBef>
            </a:pPr>
            <a:endParaRPr lang="ro-RO" sz="1050" dirty="0" smtClean="0">
              <a:latin typeface="+mn-lt"/>
              <a:cs typeface="Times New Roman"/>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r>
              <a:rPr lang="ro-RO" sz="900" b="1" spc="45" dirty="0" smtClean="0">
                <a:solidFill>
                  <a:srgbClr val="231F20"/>
                </a:solidFill>
                <a:latin typeface="+mn-lt"/>
              </a:rPr>
              <a:t>Vlad Tomosoiu </a:t>
            </a:r>
            <a:r>
              <a:rPr lang="ro-RO" sz="900" spc="50" dirty="0" smtClean="0">
                <a:solidFill>
                  <a:srgbClr val="231F20"/>
                </a:solidFill>
                <a:latin typeface="+mn-lt"/>
              </a:rPr>
              <a:t>(</a:t>
            </a:r>
            <a:r>
              <a:rPr lang="ro-RO" sz="900" spc="50" dirty="0" err="1" smtClean="0">
                <a:solidFill>
                  <a:srgbClr val="231F20"/>
                </a:solidFill>
                <a:latin typeface="+mn-lt"/>
              </a:rPr>
              <a:t>Managing</a:t>
            </a:r>
            <a:r>
              <a:rPr lang="ro-RO" sz="900" spc="50" dirty="0" smtClean="0">
                <a:solidFill>
                  <a:srgbClr val="231F20"/>
                </a:solidFill>
                <a:latin typeface="+mn-lt"/>
              </a:rPr>
              <a:t> Partener)</a:t>
            </a:r>
            <a:endParaRPr lang="ro-RO" sz="900" dirty="0" smtClean="0">
              <a:latin typeface="+mn-lt"/>
            </a:endParaRPr>
          </a:p>
          <a:p>
            <a:pPr marL="787400" marR="34925" indent="-38100" algn="just">
              <a:lnSpc>
                <a:spcPct val="122600"/>
              </a:lnSpc>
            </a:pPr>
            <a:endParaRPr lang="ro-RO" sz="900" spc="25" dirty="0" smtClean="0">
              <a:solidFill>
                <a:srgbClr val="231F20"/>
              </a:solidFill>
              <a:latin typeface="+mn-lt"/>
              <a:cs typeface="Gill Sans MT"/>
            </a:endParaRPr>
          </a:p>
          <a:p>
            <a:pPr marL="787400" marR="34925" indent="-38100" algn="just"/>
            <a:r>
              <a:rPr lang="ro-RO" sz="900" spc="25" dirty="0" smtClean="0">
                <a:solidFill>
                  <a:srgbClr val="231F20"/>
                </a:solidFill>
                <a:latin typeface="+mn-lt"/>
                <a:cs typeface="Gill Sans MT"/>
              </a:rPr>
              <a:t>Vlad ocupa funcția de </a:t>
            </a:r>
            <a:r>
              <a:rPr lang="ro-RO" sz="900" spc="25" dirty="0" err="1" smtClean="0">
                <a:solidFill>
                  <a:srgbClr val="231F20"/>
                </a:solidFill>
                <a:latin typeface="+mn-lt"/>
                <a:cs typeface="Gill Sans MT"/>
              </a:rPr>
              <a:t>Managing</a:t>
            </a:r>
            <a:r>
              <a:rPr lang="ro-RO" sz="900" spc="25" dirty="0" smtClean="0">
                <a:solidFill>
                  <a:srgbClr val="231F20"/>
                </a:solidFill>
                <a:latin typeface="+mn-lt"/>
                <a:cs typeface="Gill Sans MT"/>
              </a:rPr>
              <a:t> Partener al  Moore Stephens Tomosoiu, biroul juridic corespondent al Moore Stephens KSC. El este membru in Baroul București, practician autorizat in insolventa si membru al Uniunii Naționale a Practicienilor in Insolventa din Romania.</a:t>
            </a:r>
            <a:endParaRPr lang="ro-RO" sz="900" dirty="0">
              <a:latin typeface="+mn-lt"/>
              <a:cs typeface="Gill Sans MT"/>
            </a:endParaRPr>
          </a:p>
        </p:txBody>
      </p:sp>
      <p:sp>
        <p:nvSpPr>
          <p:cNvPr id="13"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smtClean="0"/>
              <a:t>Declarația de Transparenta </a:t>
            </a:r>
            <a:r>
              <a:rPr lang="ro-RO" spc="-25" dirty="0" smtClean="0"/>
              <a:t>2017</a:t>
            </a:r>
            <a:endParaRPr lang="ro-RO" spc="-25"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32" y="7214199"/>
            <a:ext cx="1305931" cy="1305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32" y="5180196"/>
            <a:ext cx="1300433" cy="13004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7017" y="5180196"/>
            <a:ext cx="1431422" cy="143142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16416" b="17403"/>
          <a:stretch/>
        </p:blipFill>
        <p:spPr>
          <a:xfrm>
            <a:off x="3526893" y="2825807"/>
            <a:ext cx="1615647" cy="1603880"/>
          </a:xfrm>
          <a:prstGeom prst="rect">
            <a:avLst/>
          </a:prstGeom>
        </p:spPr>
      </p:pic>
      <p:sp>
        <p:nvSpPr>
          <p:cNvPr id="14" name="object 4"/>
          <p:cNvSpPr txBox="1">
            <a:spLocks noGrp="1"/>
          </p:cNvSpPr>
          <p:nvPr>
            <p:ph sz="half" idx="3"/>
          </p:nvPr>
        </p:nvSpPr>
        <p:spPr>
          <a:xfrm>
            <a:off x="4525847" y="1626932"/>
            <a:ext cx="2623704" cy="2802755"/>
          </a:xfrm>
          <a:prstGeom prst="rect">
            <a:avLst/>
          </a:prstGeom>
        </p:spPr>
        <p:txBody>
          <a:bodyPr vert="horz" wrap="square" lIns="0" tIns="0" rIns="0" bIns="0" rtlCol="0">
            <a:spAutoFit/>
          </a:bodyPr>
          <a:lstStyle/>
          <a:p>
            <a:pPr algn="just">
              <a:lnSpc>
                <a:spcPct val="100000"/>
              </a:lnSpc>
              <a:spcBef>
                <a:spcPts val="40"/>
              </a:spcBef>
            </a:pPr>
            <a:endParaRPr lang="ro-RO" sz="1050" dirty="0" smtClean="0">
              <a:latin typeface="+mn-lt"/>
              <a:cs typeface="Times New Roman"/>
            </a:endParaRPr>
          </a:p>
          <a:p>
            <a:pPr algn="just">
              <a:lnSpc>
                <a:spcPct val="100000"/>
              </a:lnSpc>
              <a:spcBef>
                <a:spcPts val="40"/>
              </a:spcBef>
            </a:pPr>
            <a:endParaRPr lang="ro-RO" sz="1050" dirty="0" smtClean="0">
              <a:latin typeface="+mn-lt"/>
              <a:cs typeface="Times New Roman"/>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endParaRPr lang="ro-RO" sz="850" spc="45" dirty="0" smtClean="0">
              <a:solidFill>
                <a:srgbClr val="231F20"/>
              </a:solidFill>
              <a:latin typeface="+mn-lt"/>
            </a:endParaRPr>
          </a:p>
          <a:p>
            <a:pPr marL="787400" marR="34925" indent="-38100" algn="just">
              <a:lnSpc>
                <a:spcPct val="122600"/>
              </a:lnSpc>
            </a:pPr>
            <a:r>
              <a:rPr lang="ro-RO" sz="900" b="1" spc="45" dirty="0" smtClean="0">
                <a:solidFill>
                  <a:srgbClr val="231F20"/>
                </a:solidFill>
                <a:latin typeface="+mn-lt"/>
              </a:rPr>
              <a:t>Elena Panainte (Senior Manager)</a:t>
            </a:r>
          </a:p>
          <a:p>
            <a:pPr marL="787400" marR="34925" indent="-38100" algn="just">
              <a:lnSpc>
                <a:spcPct val="122600"/>
              </a:lnSpc>
            </a:pPr>
            <a:endParaRPr lang="ro-RO" sz="900" spc="45" dirty="0" smtClean="0">
              <a:solidFill>
                <a:srgbClr val="231F20"/>
              </a:solidFill>
              <a:latin typeface="+mj-lt"/>
            </a:endParaRPr>
          </a:p>
          <a:p>
            <a:pPr marL="787400" marR="34925" indent="-38100" algn="just">
              <a:lnSpc>
                <a:spcPct val="122600"/>
              </a:lnSpc>
            </a:pPr>
            <a:r>
              <a:rPr lang="ro-RO" sz="900" spc="45" dirty="0" smtClean="0">
                <a:solidFill>
                  <a:srgbClr val="231F20"/>
                </a:solidFill>
                <a:latin typeface="+mj-lt"/>
              </a:rPr>
              <a:t>Elena are peste 10 ani de experiența in audit, contabilitate, consultanta si due-diligence pe plan local si internațional. El este membru ACCA si Auditor Certificat al Instituțiilor Financiare (BNM)</a:t>
            </a:r>
            <a:endParaRPr lang="ro-RO" sz="900" dirty="0">
              <a:latin typeface="+mj-lt"/>
              <a:cs typeface="Gill Sans M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4050" y="2874505"/>
            <a:ext cx="2743200" cy="3739485"/>
          </a:xfrm>
        </p:spPr>
        <p:txBody>
          <a:bodyPr/>
          <a:lstStyle/>
          <a:p>
            <a:pPr algn="just"/>
            <a:r>
              <a:rPr lang="ro-RO" sz="900" dirty="0" smtClean="0"/>
              <a:t>Moore Stephens KSC SRL este firma membra a rețelei Moore Stephens International. </a:t>
            </a:r>
          </a:p>
          <a:p>
            <a:pPr algn="just"/>
            <a:endParaRPr lang="ro-RO" sz="900" dirty="0" smtClean="0"/>
          </a:p>
          <a:p>
            <a:pPr algn="just"/>
            <a:r>
              <a:rPr lang="ro-RO" sz="900" dirty="0" smtClean="0"/>
              <a:t>In R. Moldova, Moore Stephens KSC SRL este o societate comerciala organizata ca societate cu răspundere limitata. Părțile sociale ale societății sunt deținute in proporție de 100% e Moore Stephens KSC Assurance SRL (Romania), societate care îndeplinește prevederile legate de competenta si calificări profesionale cerute de Camera Auditorilor Financiari din Romania (CAFR).</a:t>
            </a:r>
          </a:p>
          <a:p>
            <a:pPr algn="just"/>
            <a:endParaRPr lang="ro-RO" sz="900" dirty="0" smtClean="0"/>
          </a:p>
          <a:p>
            <a:pPr algn="just"/>
            <a:r>
              <a:rPr lang="ro-RO" sz="900" dirty="0" smtClean="0"/>
              <a:t>In afara de Moore Stephens KSC SRL, mai operam in R. Moldova prin intermediul a încă o Societate si in Romania in afara de Moore Stephens KSC Assurance a încă trei companii: Moore Stephens KSC Advisory SRL, Moore Stephens KSC West SRL si Moore Stephens Tomosoiu, societate civila profesionala de avocați, afiliata Moore Stephens KSC si membra a Uniunii Naționale a Barourilor din Romania.</a:t>
            </a:r>
          </a:p>
          <a:p>
            <a:pPr algn="just"/>
            <a:endParaRPr lang="ro-RO" sz="900" dirty="0" smtClean="0"/>
          </a:p>
          <a:p>
            <a:pPr algn="just"/>
            <a:r>
              <a:rPr lang="ro-RO" sz="900" dirty="0" smtClean="0"/>
              <a:t>La 31 decembrie 2017 partenerii societății Moore Stephens KSC SRL:</a:t>
            </a:r>
          </a:p>
          <a:p>
            <a:pPr marL="171450" indent="-171450" algn="just">
              <a:buFont typeface="Arial" panose="020B0604020202020204" pitchFamily="34" charset="0"/>
              <a:buChar char="•"/>
            </a:pPr>
            <a:r>
              <a:rPr lang="ro-RO" sz="900" dirty="0" smtClean="0"/>
              <a:t>Mamas Koutsoyiannis, FCCA, CAFR</a:t>
            </a:r>
          </a:p>
          <a:p>
            <a:pPr marL="171450" indent="-171450" algn="just">
              <a:buFont typeface="Arial" panose="020B0604020202020204" pitchFamily="34" charset="0"/>
              <a:buChar char="•"/>
            </a:pPr>
            <a:r>
              <a:rPr lang="ro-RO" sz="900" dirty="0" smtClean="0"/>
              <a:t>Andrei Stan, ACCA, CAFR</a:t>
            </a:r>
          </a:p>
          <a:p>
            <a:pPr marL="171450" indent="-171450" algn="just">
              <a:buFont typeface="Arial" panose="020B0604020202020204" pitchFamily="34" charset="0"/>
              <a:buChar char="•"/>
            </a:pPr>
            <a:r>
              <a:rPr lang="ro-RO" sz="900" dirty="0" smtClean="0"/>
              <a:t>Valeriu Cernei, CISA</a:t>
            </a:r>
          </a:p>
          <a:p>
            <a:pPr algn="just"/>
            <a:endParaRPr lang="ro-RO" sz="900" dirty="0" smtClean="0"/>
          </a:p>
          <a:p>
            <a:pPr algn="just"/>
            <a:endParaRPr lang="ro-RO" sz="900" dirty="0">
              <a:solidFill>
                <a:srgbClr val="00B0F0"/>
              </a:solidFill>
            </a:endParaRPr>
          </a:p>
        </p:txBody>
      </p:sp>
      <p:sp>
        <p:nvSpPr>
          <p:cNvPr id="4" name="object 2"/>
          <p:cNvSpPr txBox="1">
            <a:spLocks noGrp="1"/>
          </p:cNvSpPr>
          <p:nvPr>
            <p:ph type="title"/>
          </p:nvPr>
        </p:nvSpPr>
        <p:spPr>
          <a:prstGeom prst="rect">
            <a:avLst/>
          </a:prstGeom>
        </p:spPr>
        <p:txBody>
          <a:bodyPr vert="horz" wrap="square" lIns="0" tIns="391160" rIns="0" bIns="0" rtlCol="0">
            <a:spAutoFit/>
          </a:bodyPr>
          <a:lstStyle/>
          <a:p>
            <a:pPr marL="12700">
              <a:lnSpc>
                <a:spcPct val="100000"/>
              </a:lnSpc>
            </a:pPr>
            <a:r>
              <a:rPr lang="ro-RO" spc="50" dirty="0" smtClean="0"/>
              <a:t>Structura firmei</a:t>
            </a:r>
            <a:endParaRPr lang="ro-RO" spc="30" dirty="0"/>
          </a:p>
        </p:txBody>
      </p:sp>
      <p:sp>
        <p:nvSpPr>
          <p:cNvPr id="7" name="Text Placeholder 2"/>
          <p:cNvSpPr txBox="1">
            <a:spLocks/>
          </p:cNvSpPr>
          <p:nvPr/>
        </p:nvSpPr>
        <p:spPr>
          <a:xfrm>
            <a:off x="3781424" y="2901719"/>
            <a:ext cx="2952498" cy="4016484"/>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o-RO" sz="900" kern="0" dirty="0" smtClean="0"/>
              <a:t>Guvernanta segmentului de audit din cadrul Moore Stephens KSC este asigurat de către consiliul de parteneri. </a:t>
            </a:r>
          </a:p>
          <a:p>
            <a:pPr algn="just"/>
            <a:endParaRPr lang="ro-RO" sz="900" b="1" kern="0" dirty="0" smtClean="0"/>
          </a:p>
          <a:p>
            <a:pPr algn="just"/>
            <a:r>
              <a:rPr lang="ro-RO" sz="900" b="1" kern="0" dirty="0" smtClean="0">
                <a:solidFill>
                  <a:srgbClr val="00B0F0"/>
                </a:solidFill>
              </a:rPr>
              <a:t>Management</a:t>
            </a:r>
            <a:endParaRPr lang="ro-RO" sz="900" kern="0" dirty="0" smtClean="0">
              <a:solidFill>
                <a:srgbClr val="00B0F0"/>
              </a:solidFill>
            </a:endParaRPr>
          </a:p>
          <a:p>
            <a:pPr algn="just"/>
            <a:r>
              <a:rPr lang="ro-RO" sz="900" kern="0" dirty="0" smtClean="0"/>
              <a:t>Echipa de Management este alcătuita din Managing Partner si Partenerii Seniori care conduc segmentul de business de Audit financiar. Se întrunește o data pe luna si chiar mai frecvent, daca este necesar.</a:t>
            </a:r>
          </a:p>
          <a:p>
            <a:pPr algn="just"/>
            <a:r>
              <a:rPr lang="ro-RO" sz="900" kern="0" dirty="0" smtClean="0"/>
              <a:t>Echipa de Management stabilește strategia de afaceri si asigura implementarea acesteia. Managing Partner-ul si fiecare membru din echipa au, de asemenea, zone specifice de responsabilitate in managementul operațional.</a:t>
            </a:r>
          </a:p>
          <a:p>
            <a:pPr algn="just"/>
            <a:r>
              <a:rPr lang="ro-RO" sz="900" kern="0" dirty="0" smtClean="0"/>
              <a:t>Managementul raportează de doua ori pe an partenerilor, prezentând sub forma unui rezumat dezvoltarea afacerii si stabilind obiectivele cheie pentru următoarele șase luni.</a:t>
            </a:r>
          </a:p>
          <a:p>
            <a:pPr algn="just"/>
            <a:r>
              <a:rPr lang="ro-RO" sz="900" b="1" kern="0" dirty="0" smtClean="0"/>
              <a:t> </a:t>
            </a:r>
            <a:endParaRPr lang="ro-RO" sz="900" kern="0" dirty="0" smtClean="0"/>
          </a:p>
          <a:p>
            <a:pPr algn="just"/>
            <a:r>
              <a:rPr lang="ro-RO" sz="900" b="1" kern="0" dirty="0" smtClean="0">
                <a:solidFill>
                  <a:srgbClr val="00B0F0"/>
                </a:solidFill>
              </a:rPr>
              <a:t>Managementul riscului</a:t>
            </a:r>
            <a:endParaRPr lang="ro-RO" sz="900" kern="0" dirty="0" smtClean="0">
              <a:solidFill>
                <a:srgbClr val="00B0F0"/>
              </a:solidFill>
            </a:endParaRPr>
          </a:p>
          <a:p>
            <a:pPr algn="just"/>
            <a:r>
              <a:rPr lang="ro-RO" sz="900" kern="0" dirty="0" smtClean="0"/>
              <a:t>Partenerul responsabil de Managementul riscului trebuie sa se asigure ca obiectivele, calitatea si independenta serviciului oferit clienților sunt menținute prin aplicarea unor proceduri bine administrate de acceptare a clientului si de angajament. De asemenea, trebuie sa se asigure ca metodologia este actualizata in mod regulat si publicata, si ca sunt implementate procese riguroase ce au ca scop identificarea si rezolvarea conflictelor de interes.</a:t>
            </a:r>
          </a:p>
          <a:p>
            <a:pPr algn="just"/>
            <a:r>
              <a:rPr lang="ro-RO" sz="900" kern="0" dirty="0" smtClean="0"/>
              <a:t>Toți partenerii si personalul trebuie sa trimită anual confirmări ale conformității cu prevederile legislației in vigoare, inclusiv declarații de independenta.</a:t>
            </a:r>
          </a:p>
          <a:p>
            <a:pPr algn="just"/>
            <a:endParaRPr lang="ro-RO" sz="900" kern="0" dirty="0"/>
          </a:p>
        </p:txBody>
      </p:sp>
      <p:sp>
        <p:nvSpPr>
          <p:cNvPr id="8" name="object 41"/>
          <p:cNvSpPr txBox="1">
            <a:spLocks noGrp="1"/>
          </p:cNvSpPr>
          <p:nvPr>
            <p:ph type="ftr" sz="quarter" idx="5"/>
          </p:nvPr>
        </p:nvSpPr>
        <p:spPr>
          <a:xfrm>
            <a:off x="5149850" y="10259958"/>
            <a:ext cx="1336141" cy="102592"/>
          </a:xfrm>
          <a:prstGeom prst="rect">
            <a:avLst/>
          </a:prstGeom>
        </p:spPr>
        <p:txBody>
          <a:bodyPr vert="horz" wrap="square" lIns="0" tIns="0" rIns="0" bIns="0" rtlCol="0">
            <a:spAutoFit/>
          </a:bodyPr>
          <a:lstStyle/>
          <a:p>
            <a:pPr marL="12700">
              <a:lnSpc>
                <a:spcPts val="790"/>
              </a:lnSpc>
            </a:pPr>
            <a:r>
              <a:rPr lang="ro-RO" spc="-15" dirty="0" smtClean="0"/>
              <a:t>Declarația de Transparenta 2017</a:t>
            </a:r>
            <a:endParaRPr lang="ro-RO" spc="-25" dirty="0"/>
          </a:p>
        </p:txBody>
      </p:sp>
      <p:sp>
        <p:nvSpPr>
          <p:cNvPr id="9" name="object 8"/>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smtClean="0"/>
              <a:t>7</a:t>
            </a:r>
            <a:endParaRPr lang="ro-RO" dirty="0"/>
          </a:p>
        </p:txBody>
      </p:sp>
    </p:spTree>
    <p:extLst>
      <p:ext uri="{BB962C8B-B14F-4D97-AF65-F5344CB8AC3E}">
        <p14:creationId xmlns:p14="http://schemas.microsoft.com/office/powerpoint/2010/main" val="399398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941044"/>
            <a:ext cx="6508249" cy="918200"/>
          </a:xfrm>
          <a:prstGeom prst="rect">
            <a:avLst/>
          </a:prstGeom>
        </p:spPr>
        <p:txBody>
          <a:bodyPr vert="horz" wrap="square" lIns="0" tIns="391160" rIns="0" bIns="0" rtlCol="0">
            <a:spAutoFit/>
          </a:bodyPr>
          <a:lstStyle/>
          <a:p>
            <a:pPr marL="12700">
              <a:lnSpc>
                <a:spcPct val="100000"/>
              </a:lnSpc>
            </a:pPr>
            <a:r>
              <a:rPr lang="ro-RO" spc="50" dirty="0" smtClean="0"/>
              <a:t>Structura firmei</a:t>
            </a:r>
            <a:endParaRPr lang="ro-RO" spc="30" dirty="0"/>
          </a:p>
        </p:txBody>
      </p:sp>
      <p:sp>
        <p:nvSpPr>
          <p:cNvPr id="3" name="object 3"/>
          <p:cNvSpPr/>
          <p:nvPr/>
        </p:nvSpPr>
        <p:spPr>
          <a:xfrm>
            <a:off x="1458595" y="2975610"/>
            <a:ext cx="5215255" cy="3514090"/>
          </a:xfrm>
          <a:custGeom>
            <a:avLst/>
            <a:gdLst/>
            <a:ahLst/>
            <a:cxnLst/>
            <a:rect l="l" t="t" r="r" b="b"/>
            <a:pathLst>
              <a:path w="5215255" h="3514090">
                <a:moveTo>
                  <a:pt x="0" y="3513594"/>
                </a:moveTo>
                <a:lnTo>
                  <a:pt x="5214848" y="3513594"/>
                </a:lnTo>
                <a:lnTo>
                  <a:pt x="5214848" y="0"/>
                </a:lnTo>
                <a:lnTo>
                  <a:pt x="0" y="0"/>
                </a:lnTo>
                <a:lnTo>
                  <a:pt x="0" y="3513594"/>
                </a:lnTo>
                <a:close/>
              </a:path>
            </a:pathLst>
          </a:custGeom>
          <a:solidFill>
            <a:srgbClr val="F0F2F7"/>
          </a:solidFill>
        </p:spPr>
        <p:txBody>
          <a:bodyPr wrap="square" lIns="0" tIns="0" rIns="0" bIns="0" rtlCol="0"/>
          <a:lstStyle/>
          <a:p>
            <a:endParaRPr lang="ro-RO" dirty="0"/>
          </a:p>
        </p:txBody>
      </p:sp>
      <p:sp>
        <p:nvSpPr>
          <p:cNvPr id="4" name="object 4"/>
          <p:cNvSpPr/>
          <p:nvPr/>
        </p:nvSpPr>
        <p:spPr>
          <a:xfrm>
            <a:off x="3219526" y="3101378"/>
            <a:ext cx="3328670" cy="3267710"/>
          </a:xfrm>
          <a:custGeom>
            <a:avLst/>
            <a:gdLst/>
            <a:ahLst/>
            <a:cxnLst/>
            <a:rect l="l" t="t" r="r" b="b"/>
            <a:pathLst>
              <a:path w="3328670" h="3267709">
                <a:moveTo>
                  <a:pt x="2916618" y="0"/>
                </a:moveTo>
                <a:lnTo>
                  <a:pt x="0" y="0"/>
                </a:lnTo>
                <a:lnTo>
                  <a:pt x="0" y="3267455"/>
                </a:lnTo>
                <a:lnTo>
                  <a:pt x="2916618" y="3267455"/>
                </a:lnTo>
                <a:lnTo>
                  <a:pt x="3328517" y="1633740"/>
                </a:lnTo>
                <a:lnTo>
                  <a:pt x="2916618" y="0"/>
                </a:lnTo>
                <a:close/>
              </a:path>
            </a:pathLst>
          </a:custGeom>
          <a:solidFill>
            <a:srgbClr val="D7E8F8"/>
          </a:solidFill>
        </p:spPr>
        <p:txBody>
          <a:bodyPr wrap="square" lIns="0" tIns="0" rIns="0" bIns="0" rtlCol="0"/>
          <a:lstStyle/>
          <a:p>
            <a:endParaRPr lang="ro-RO" dirty="0"/>
          </a:p>
        </p:txBody>
      </p:sp>
      <p:sp>
        <p:nvSpPr>
          <p:cNvPr id="5" name="object 5"/>
          <p:cNvSpPr/>
          <p:nvPr/>
        </p:nvSpPr>
        <p:spPr>
          <a:xfrm>
            <a:off x="3219526" y="3101378"/>
            <a:ext cx="3328670" cy="3267710"/>
          </a:xfrm>
          <a:custGeom>
            <a:avLst/>
            <a:gdLst/>
            <a:ahLst/>
            <a:cxnLst/>
            <a:rect l="l" t="t" r="r" b="b"/>
            <a:pathLst>
              <a:path w="3328670" h="3267709">
                <a:moveTo>
                  <a:pt x="0" y="3267455"/>
                </a:moveTo>
                <a:lnTo>
                  <a:pt x="0" y="0"/>
                </a:lnTo>
                <a:lnTo>
                  <a:pt x="2916618" y="0"/>
                </a:lnTo>
                <a:lnTo>
                  <a:pt x="3328517" y="1633740"/>
                </a:lnTo>
                <a:lnTo>
                  <a:pt x="2916618" y="3267455"/>
                </a:lnTo>
                <a:lnTo>
                  <a:pt x="0" y="3267455"/>
                </a:lnTo>
                <a:close/>
              </a:path>
            </a:pathLst>
          </a:custGeom>
          <a:ln w="5765">
            <a:solidFill>
              <a:srgbClr val="29ACE2"/>
            </a:solidFill>
          </a:ln>
        </p:spPr>
        <p:txBody>
          <a:bodyPr wrap="square" lIns="0" tIns="0" rIns="0" bIns="0" rtlCol="0"/>
          <a:lstStyle/>
          <a:p>
            <a:endParaRPr lang="ro-RO" dirty="0"/>
          </a:p>
        </p:txBody>
      </p:sp>
      <p:sp>
        <p:nvSpPr>
          <p:cNvPr id="6" name="object 6"/>
          <p:cNvSpPr txBox="1"/>
          <p:nvPr/>
        </p:nvSpPr>
        <p:spPr>
          <a:xfrm>
            <a:off x="1458594" y="2975610"/>
            <a:ext cx="5748655" cy="1896673"/>
          </a:xfrm>
          <a:prstGeom prst="rect">
            <a:avLst/>
          </a:prstGeom>
        </p:spPr>
        <p:txBody>
          <a:bodyPr vert="horz" wrap="square" lIns="0" tIns="67310" rIns="0" bIns="0" rtlCol="0">
            <a:spAutoFit/>
          </a:bodyPr>
          <a:lstStyle/>
          <a:p>
            <a:pPr marL="2912745" marR="1048385" indent="-302895">
              <a:lnSpc>
                <a:spcPct val="202700"/>
              </a:lnSpc>
              <a:spcBef>
                <a:spcPts val="530"/>
              </a:spcBef>
            </a:pPr>
            <a:r>
              <a:rPr lang="ro-RO" sz="700" b="1" spc="-30" dirty="0" smtClean="0">
                <a:solidFill>
                  <a:srgbClr val="29ACE2"/>
                </a:solidFill>
                <a:latin typeface="Lucida Sans"/>
                <a:cs typeface="Lucida Sans"/>
              </a:rPr>
              <a:t>                                 Agricultura</a:t>
            </a:r>
            <a:endParaRPr lang="ro-RO" sz="700" dirty="0" smtClean="0">
              <a:latin typeface="Lucida Sans"/>
              <a:cs typeface="Lucida Sans"/>
            </a:endParaRPr>
          </a:p>
          <a:p>
            <a:pPr marL="3319463" marR="1231900" indent="-144463">
              <a:lnSpc>
                <a:spcPct val="202800"/>
              </a:lnSpc>
            </a:pPr>
            <a:r>
              <a:rPr lang="ro-RO" sz="700" b="1" spc="-40" dirty="0" smtClean="0">
                <a:solidFill>
                  <a:srgbClr val="29ACE2"/>
                </a:solidFill>
                <a:latin typeface="Lucida Sans"/>
                <a:cs typeface="Lucida Sans"/>
              </a:rPr>
              <a:t>           Producție                   </a:t>
            </a:r>
          </a:p>
          <a:p>
            <a:pPr marL="3319463" marR="1231900" indent="-144463">
              <a:lnSpc>
                <a:spcPct val="202800"/>
              </a:lnSpc>
            </a:pPr>
            <a:r>
              <a:rPr lang="ro-RO" sz="700" b="1" spc="-40" dirty="0">
                <a:solidFill>
                  <a:srgbClr val="29ACE2"/>
                </a:solidFill>
                <a:latin typeface="Lucida Sans"/>
                <a:cs typeface="Lucida Sans"/>
              </a:rPr>
              <a:t> </a:t>
            </a:r>
            <a:r>
              <a:rPr lang="ro-RO" sz="700" b="1" spc="-40" dirty="0" smtClean="0">
                <a:solidFill>
                  <a:srgbClr val="29ACE2"/>
                </a:solidFill>
                <a:latin typeface="Lucida Sans"/>
                <a:cs typeface="Lucida Sans"/>
              </a:rPr>
              <a:t>          Servicii financiare</a:t>
            </a:r>
            <a:endParaRPr lang="ro-RO" sz="700" dirty="0" smtClean="0">
              <a:latin typeface="Lucida Sans"/>
              <a:cs typeface="Lucida Sans"/>
            </a:endParaRPr>
          </a:p>
          <a:p>
            <a:pPr marL="3425190" marR="1183640" indent="-76835">
              <a:lnSpc>
                <a:spcPct val="202700"/>
              </a:lnSpc>
            </a:pPr>
            <a:r>
              <a:rPr lang="ro-RO" sz="700" b="1" spc="-45" dirty="0" smtClean="0">
                <a:solidFill>
                  <a:srgbClr val="29ACE2"/>
                </a:solidFill>
                <a:latin typeface="Lucida Sans"/>
                <a:cs typeface="Lucida Sans"/>
              </a:rPr>
              <a:t>    Asigurări</a:t>
            </a:r>
            <a:endParaRPr lang="ro-RO" sz="700" dirty="0" smtClean="0">
              <a:latin typeface="Lucida Sans"/>
              <a:cs typeface="Lucida Sans"/>
            </a:endParaRPr>
          </a:p>
          <a:p>
            <a:pPr>
              <a:lnSpc>
                <a:spcPct val="100000"/>
              </a:lnSpc>
            </a:pPr>
            <a:endParaRPr lang="ro-RO" sz="750" dirty="0" smtClean="0">
              <a:latin typeface="Times New Roman"/>
              <a:cs typeface="Times New Roman"/>
            </a:endParaRPr>
          </a:p>
          <a:p>
            <a:pPr marL="3361054">
              <a:lnSpc>
                <a:spcPct val="100000"/>
              </a:lnSpc>
            </a:pPr>
            <a:r>
              <a:rPr lang="ro-RO" sz="700" b="1" spc="-40" dirty="0" smtClean="0">
                <a:solidFill>
                  <a:srgbClr val="29ACE2"/>
                </a:solidFill>
                <a:latin typeface="Lucida Sans"/>
                <a:cs typeface="Lucida Sans"/>
              </a:rPr>
              <a:t>    Sectorul Public</a:t>
            </a:r>
            <a:endParaRPr lang="ro-RO" sz="700" dirty="0" smtClean="0">
              <a:latin typeface="Lucida Sans"/>
              <a:cs typeface="Lucida Sans"/>
            </a:endParaRPr>
          </a:p>
          <a:p>
            <a:pPr marL="3132455" marR="839469" indent="128905">
              <a:lnSpc>
                <a:spcPts val="1700"/>
              </a:lnSpc>
              <a:spcBef>
                <a:spcPts val="200"/>
              </a:spcBef>
            </a:pPr>
            <a:r>
              <a:rPr lang="ro-RO" sz="700" b="1" spc="-35" dirty="0" smtClean="0">
                <a:solidFill>
                  <a:srgbClr val="29ACE2"/>
                </a:solidFill>
                <a:latin typeface="Lucida Sans"/>
                <a:cs typeface="Lucida Sans"/>
              </a:rPr>
              <a:t>         Imobiliare</a:t>
            </a:r>
          </a:p>
          <a:p>
            <a:pPr marL="3132455" marR="839469" indent="128905">
              <a:lnSpc>
                <a:spcPts val="1700"/>
              </a:lnSpc>
              <a:spcBef>
                <a:spcPts val="200"/>
              </a:spcBef>
            </a:pPr>
            <a:r>
              <a:rPr lang="ro-RO" sz="700" b="1" spc="-35" dirty="0" smtClean="0">
                <a:solidFill>
                  <a:srgbClr val="29ACE2"/>
                </a:solidFill>
                <a:latin typeface="Lucida Sans"/>
                <a:cs typeface="Lucida Sans"/>
              </a:rPr>
              <a:t>          IT</a:t>
            </a:r>
          </a:p>
          <a:p>
            <a:pPr marL="3132455" marR="839469" indent="128905">
              <a:lnSpc>
                <a:spcPts val="1700"/>
              </a:lnSpc>
              <a:spcBef>
                <a:spcPts val="200"/>
              </a:spcBef>
            </a:pPr>
            <a:r>
              <a:rPr lang="ro-RO" sz="700" b="1" spc="-35" dirty="0" smtClean="0">
                <a:solidFill>
                  <a:srgbClr val="29ACE2"/>
                </a:solidFill>
                <a:latin typeface="Lucida Sans"/>
                <a:cs typeface="Lucida Sans"/>
              </a:rPr>
              <a:t>          Transport</a:t>
            </a:r>
            <a:endParaRPr lang="ro-RO" sz="700" dirty="0">
              <a:latin typeface="Lucida Sans"/>
              <a:cs typeface="Lucida Sans"/>
            </a:endParaRPr>
          </a:p>
        </p:txBody>
      </p:sp>
      <p:sp>
        <p:nvSpPr>
          <p:cNvPr id="7" name="object 7"/>
          <p:cNvSpPr/>
          <p:nvPr/>
        </p:nvSpPr>
        <p:spPr>
          <a:xfrm>
            <a:off x="1578135" y="3093676"/>
            <a:ext cx="3282948" cy="3282797"/>
          </a:xfrm>
          <a:prstGeom prst="rect">
            <a:avLst/>
          </a:prstGeom>
          <a:blipFill>
            <a:blip r:embed="rId2" cstate="print"/>
            <a:stretch>
              <a:fillRect/>
            </a:stretch>
          </a:blipFill>
        </p:spPr>
        <p:txBody>
          <a:bodyPr wrap="square" lIns="0" tIns="0" rIns="0" bIns="0" rtlCol="0"/>
          <a:lstStyle/>
          <a:p>
            <a:endParaRPr lang="ro-RO" dirty="0"/>
          </a:p>
        </p:txBody>
      </p:sp>
      <p:sp>
        <p:nvSpPr>
          <p:cNvPr id="8" name="object 8"/>
          <p:cNvSpPr txBox="1"/>
          <p:nvPr/>
        </p:nvSpPr>
        <p:spPr>
          <a:xfrm rot="660000">
            <a:off x="1963759" y="4505157"/>
            <a:ext cx="697804" cy="78105"/>
          </a:xfrm>
          <a:prstGeom prst="rect">
            <a:avLst/>
          </a:prstGeom>
        </p:spPr>
        <p:txBody>
          <a:bodyPr vert="horz" wrap="square" lIns="0" tIns="0" rIns="0" bIns="0" rtlCol="0">
            <a:spAutoFit/>
          </a:bodyPr>
          <a:lstStyle/>
          <a:p>
            <a:pPr>
              <a:lnSpc>
                <a:spcPts val="615"/>
              </a:lnSpc>
            </a:pPr>
            <a:r>
              <a:rPr lang="ro-RO" sz="900" b="1" spc="-44" baseline="4629" dirty="0" smtClean="0">
                <a:solidFill>
                  <a:srgbClr val="008775"/>
                </a:solidFill>
                <a:latin typeface="Lucida Sans"/>
                <a:cs typeface="Lucida Sans"/>
              </a:rPr>
              <a:t>Public </a:t>
            </a:r>
            <a:r>
              <a:rPr lang="ro-RO" sz="600" b="1" spc="-20" dirty="0" smtClean="0">
                <a:solidFill>
                  <a:srgbClr val="008775"/>
                </a:solidFill>
                <a:latin typeface="Lucida Sans"/>
                <a:cs typeface="Lucida Sans"/>
              </a:rPr>
              <a:t>Sector</a:t>
            </a:r>
            <a:r>
              <a:rPr lang="ro-RO" sz="600" b="1" spc="-100" dirty="0" smtClean="0">
                <a:solidFill>
                  <a:srgbClr val="008775"/>
                </a:solidFill>
                <a:latin typeface="Lucida Sans"/>
                <a:cs typeface="Lucida Sans"/>
              </a:rPr>
              <a:t> </a:t>
            </a:r>
            <a:r>
              <a:rPr lang="ro-RO" sz="600" b="1" spc="-15" dirty="0" smtClean="0">
                <a:solidFill>
                  <a:srgbClr val="008775"/>
                </a:solidFill>
                <a:latin typeface="Lucida Sans"/>
                <a:cs typeface="Lucida Sans"/>
              </a:rPr>
              <a:t>Audit</a:t>
            </a:r>
            <a:endParaRPr lang="ro-RO" sz="600" dirty="0">
              <a:latin typeface="Lucida Sans"/>
              <a:cs typeface="Lucida Sans"/>
            </a:endParaRPr>
          </a:p>
        </p:txBody>
      </p:sp>
      <p:sp>
        <p:nvSpPr>
          <p:cNvPr id="9" name="object 9"/>
          <p:cNvSpPr txBox="1"/>
          <p:nvPr/>
        </p:nvSpPr>
        <p:spPr>
          <a:xfrm rot="2640000">
            <a:off x="2210133" y="4056301"/>
            <a:ext cx="867011" cy="76835"/>
          </a:xfrm>
          <a:prstGeom prst="rect">
            <a:avLst/>
          </a:prstGeom>
        </p:spPr>
        <p:txBody>
          <a:bodyPr vert="horz" wrap="square" lIns="0" tIns="0" rIns="0" bIns="0" rtlCol="0">
            <a:spAutoFit/>
          </a:bodyPr>
          <a:lstStyle/>
          <a:p>
            <a:pPr>
              <a:lnSpc>
                <a:spcPts val="605"/>
              </a:lnSpc>
            </a:pPr>
            <a:r>
              <a:rPr lang="ro-RO" sz="900" b="1" spc="-60" baseline="4629" dirty="0" smtClean="0">
                <a:solidFill>
                  <a:srgbClr val="008775"/>
                </a:solidFill>
                <a:latin typeface="Lucida Sans"/>
                <a:cs typeface="Lucida Sans"/>
              </a:rPr>
              <a:t>Internationa</a:t>
            </a:r>
            <a:r>
              <a:rPr lang="ro-RO" sz="600" b="1" spc="-40" dirty="0" smtClean="0">
                <a:solidFill>
                  <a:srgbClr val="008775"/>
                </a:solidFill>
                <a:latin typeface="Lucida Sans"/>
                <a:cs typeface="Lucida Sans"/>
              </a:rPr>
              <a:t>l</a:t>
            </a:r>
            <a:r>
              <a:rPr lang="ro-RO" sz="600" b="1" spc="-105" dirty="0" smtClean="0">
                <a:solidFill>
                  <a:srgbClr val="008775"/>
                </a:solidFill>
                <a:latin typeface="Lucida Sans"/>
                <a:cs typeface="Lucida Sans"/>
              </a:rPr>
              <a:t> </a:t>
            </a:r>
            <a:r>
              <a:rPr lang="ro-RO" sz="600" b="1" spc="-50" dirty="0" err="1" smtClean="0">
                <a:solidFill>
                  <a:srgbClr val="008775"/>
                </a:solidFill>
                <a:latin typeface="Lucida Sans"/>
                <a:cs typeface="Lucida Sans"/>
              </a:rPr>
              <a:t>Institutions</a:t>
            </a:r>
            <a:endParaRPr lang="ro-RO" sz="600" dirty="0">
              <a:latin typeface="Lucida Sans"/>
              <a:cs typeface="Lucida Sans"/>
            </a:endParaRPr>
          </a:p>
        </p:txBody>
      </p:sp>
      <p:sp>
        <p:nvSpPr>
          <p:cNvPr id="10" name="object 10"/>
          <p:cNvSpPr txBox="1"/>
          <p:nvPr/>
        </p:nvSpPr>
        <p:spPr>
          <a:xfrm rot="2640000">
            <a:off x="2255489" y="4109845"/>
            <a:ext cx="671162" cy="76835"/>
          </a:xfrm>
          <a:prstGeom prst="rect">
            <a:avLst/>
          </a:prstGeom>
        </p:spPr>
        <p:txBody>
          <a:bodyPr vert="horz" wrap="square" lIns="0" tIns="0" rIns="0" bIns="0" rtlCol="0">
            <a:spAutoFit/>
          </a:bodyPr>
          <a:lstStyle/>
          <a:p>
            <a:pPr>
              <a:lnSpc>
                <a:spcPts val="605"/>
              </a:lnSpc>
            </a:pPr>
            <a:r>
              <a:rPr lang="ro-RO" sz="900" b="1" spc="-22" baseline="4629" dirty="0" smtClean="0">
                <a:solidFill>
                  <a:srgbClr val="008775"/>
                </a:solidFill>
                <a:latin typeface="Lucida Sans"/>
                <a:cs typeface="Lucida Sans"/>
              </a:rPr>
              <a:t>&amp;</a:t>
            </a:r>
            <a:r>
              <a:rPr lang="ro-RO" sz="900" b="1" spc="-195" baseline="4629" dirty="0" smtClean="0">
                <a:solidFill>
                  <a:srgbClr val="008775"/>
                </a:solidFill>
                <a:latin typeface="Lucida Sans"/>
                <a:cs typeface="Lucida Sans"/>
              </a:rPr>
              <a:t> </a:t>
            </a:r>
            <a:r>
              <a:rPr lang="ro-RO" sz="900" b="1" spc="-67" baseline="4629" dirty="0" smtClean="0">
                <a:solidFill>
                  <a:srgbClr val="008775"/>
                </a:solidFill>
                <a:latin typeface="Lucida Sans"/>
                <a:cs typeface="Lucida Sans"/>
              </a:rPr>
              <a:t>Don</a:t>
            </a:r>
            <a:r>
              <a:rPr lang="ro-RO" sz="600" b="1" spc="-45" dirty="0" smtClean="0">
                <a:solidFill>
                  <a:srgbClr val="008775"/>
                </a:solidFill>
                <a:latin typeface="Lucida Sans"/>
                <a:cs typeface="Lucida Sans"/>
              </a:rPr>
              <a:t>or </a:t>
            </a:r>
            <a:r>
              <a:rPr lang="ro-RO" sz="600" b="1" spc="-55" dirty="0" err="1" smtClean="0">
                <a:solidFill>
                  <a:srgbClr val="008775"/>
                </a:solidFill>
                <a:latin typeface="Lucida Sans"/>
                <a:cs typeface="Lucida Sans"/>
              </a:rPr>
              <a:t>Assurance</a:t>
            </a:r>
            <a:endParaRPr lang="ro-RO" sz="600" dirty="0">
              <a:latin typeface="Lucida Sans"/>
              <a:cs typeface="Lucida Sans"/>
            </a:endParaRPr>
          </a:p>
        </p:txBody>
      </p:sp>
      <p:sp>
        <p:nvSpPr>
          <p:cNvPr id="11" name="object 11"/>
          <p:cNvSpPr txBox="1"/>
          <p:nvPr/>
        </p:nvSpPr>
        <p:spPr>
          <a:xfrm rot="1560000">
            <a:off x="2046692" y="4225525"/>
            <a:ext cx="598840" cy="78105"/>
          </a:xfrm>
          <a:prstGeom prst="rect">
            <a:avLst/>
          </a:prstGeom>
        </p:spPr>
        <p:txBody>
          <a:bodyPr vert="horz" wrap="square" lIns="0" tIns="0" rIns="0" bIns="0" rtlCol="0">
            <a:spAutoFit/>
          </a:bodyPr>
          <a:lstStyle/>
          <a:p>
            <a:pPr>
              <a:lnSpc>
                <a:spcPts val="615"/>
              </a:lnSpc>
            </a:pPr>
            <a:r>
              <a:rPr lang="ro-RO" sz="900" b="1" spc="-37" baseline="4629" dirty="0" err="1" smtClean="0">
                <a:solidFill>
                  <a:srgbClr val="008775"/>
                </a:solidFill>
                <a:latin typeface="Lucida Sans"/>
                <a:cs typeface="Lucida Sans"/>
              </a:rPr>
              <a:t>Corporate</a:t>
            </a:r>
            <a:r>
              <a:rPr lang="ro-RO" sz="900" b="1" spc="-135" baseline="4629" dirty="0" smtClean="0">
                <a:solidFill>
                  <a:srgbClr val="008775"/>
                </a:solidFill>
                <a:latin typeface="Lucida Sans"/>
                <a:cs typeface="Lucida Sans"/>
              </a:rPr>
              <a:t> </a:t>
            </a:r>
            <a:r>
              <a:rPr lang="ro-RO" sz="600" b="1" spc="-15" dirty="0" smtClean="0">
                <a:solidFill>
                  <a:srgbClr val="008775"/>
                </a:solidFill>
                <a:latin typeface="Lucida Sans"/>
                <a:cs typeface="Lucida Sans"/>
              </a:rPr>
              <a:t>Audit</a:t>
            </a:r>
            <a:endParaRPr lang="ro-RO" sz="600" dirty="0">
              <a:latin typeface="Lucida Sans"/>
              <a:cs typeface="Lucida Sans"/>
            </a:endParaRPr>
          </a:p>
        </p:txBody>
      </p:sp>
      <p:sp>
        <p:nvSpPr>
          <p:cNvPr id="12" name="object 12"/>
          <p:cNvSpPr txBox="1"/>
          <p:nvPr/>
        </p:nvSpPr>
        <p:spPr>
          <a:xfrm rot="3660000">
            <a:off x="2521525" y="3806610"/>
            <a:ext cx="586251" cy="78105"/>
          </a:xfrm>
          <a:prstGeom prst="rect">
            <a:avLst/>
          </a:prstGeom>
        </p:spPr>
        <p:txBody>
          <a:bodyPr vert="horz" wrap="square" lIns="0" tIns="0" rIns="0" bIns="0" rtlCol="0">
            <a:spAutoFit/>
          </a:bodyPr>
          <a:lstStyle/>
          <a:p>
            <a:pPr>
              <a:lnSpc>
                <a:spcPts val="615"/>
              </a:lnSpc>
            </a:pPr>
            <a:r>
              <a:rPr lang="ro-RO" sz="900" b="1" spc="-22" baseline="4629" dirty="0" err="1" smtClean="0">
                <a:solidFill>
                  <a:srgbClr val="008775"/>
                </a:solidFill>
                <a:latin typeface="Lucida Sans"/>
                <a:cs typeface="Lucida Sans"/>
              </a:rPr>
              <a:t>Goverance</a:t>
            </a:r>
            <a:r>
              <a:rPr lang="ro-RO" sz="900" b="1" spc="-22" baseline="4629" dirty="0" smtClean="0">
                <a:solidFill>
                  <a:srgbClr val="008775"/>
                </a:solidFill>
                <a:latin typeface="Lucida Sans"/>
                <a:cs typeface="Lucida Sans"/>
              </a:rPr>
              <a:t>,</a:t>
            </a:r>
            <a:r>
              <a:rPr lang="ro-RO" sz="900" b="1" spc="-44" baseline="4629" dirty="0" smtClean="0">
                <a:solidFill>
                  <a:srgbClr val="008775"/>
                </a:solidFill>
                <a:latin typeface="Lucida Sans"/>
                <a:cs typeface="Lucida Sans"/>
              </a:rPr>
              <a:t> </a:t>
            </a:r>
            <a:r>
              <a:rPr lang="ro-RO" sz="600" b="1" spc="-45" dirty="0" err="1" smtClean="0">
                <a:solidFill>
                  <a:srgbClr val="008775"/>
                </a:solidFill>
                <a:latin typeface="Lucida Sans"/>
                <a:cs typeface="Lucida Sans"/>
              </a:rPr>
              <a:t>Risk</a:t>
            </a:r>
            <a:endParaRPr lang="ro-RO" sz="600" dirty="0">
              <a:latin typeface="Lucida Sans"/>
              <a:cs typeface="Lucida Sans"/>
            </a:endParaRPr>
          </a:p>
        </p:txBody>
      </p:sp>
      <p:sp>
        <p:nvSpPr>
          <p:cNvPr id="13" name="object 13"/>
          <p:cNvSpPr txBox="1"/>
          <p:nvPr/>
        </p:nvSpPr>
        <p:spPr>
          <a:xfrm rot="3660000">
            <a:off x="2512396" y="3859330"/>
            <a:ext cx="458191" cy="76200"/>
          </a:xfrm>
          <a:prstGeom prst="rect">
            <a:avLst/>
          </a:prstGeom>
        </p:spPr>
        <p:txBody>
          <a:bodyPr vert="horz" wrap="square" lIns="0" tIns="0" rIns="0" bIns="0" rtlCol="0">
            <a:spAutoFit/>
          </a:bodyPr>
          <a:lstStyle/>
          <a:p>
            <a:pPr>
              <a:lnSpc>
                <a:spcPts val="590"/>
              </a:lnSpc>
            </a:pPr>
            <a:r>
              <a:rPr lang="ro-RO" sz="600" b="1" spc="-5" dirty="0" smtClean="0">
                <a:solidFill>
                  <a:srgbClr val="008775"/>
                </a:solidFill>
                <a:latin typeface="Lucida Sans"/>
                <a:cs typeface="Lucida Sans"/>
              </a:rPr>
              <a:t>&amp;</a:t>
            </a:r>
            <a:r>
              <a:rPr lang="ro-RO" sz="600" b="1" spc="-30" dirty="0" smtClean="0">
                <a:solidFill>
                  <a:srgbClr val="008775"/>
                </a:solidFill>
                <a:latin typeface="Lucida Sans"/>
                <a:cs typeface="Lucida Sans"/>
              </a:rPr>
              <a:t> </a:t>
            </a:r>
            <a:r>
              <a:rPr lang="ro-RO" sz="600" b="1" spc="-35" dirty="0" err="1" smtClean="0">
                <a:solidFill>
                  <a:srgbClr val="008775"/>
                </a:solidFill>
                <a:latin typeface="Lucida Sans"/>
                <a:cs typeface="Lucida Sans"/>
              </a:rPr>
              <a:t>Assurance</a:t>
            </a:r>
            <a:endParaRPr lang="ro-RO" sz="600" dirty="0">
              <a:latin typeface="Lucida Sans"/>
              <a:cs typeface="Lucida Sans"/>
            </a:endParaRPr>
          </a:p>
        </p:txBody>
      </p:sp>
      <p:sp>
        <p:nvSpPr>
          <p:cNvPr id="14" name="object 14"/>
          <p:cNvSpPr txBox="1"/>
          <p:nvPr/>
        </p:nvSpPr>
        <p:spPr>
          <a:xfrm rot="4800000">
            <a:off x="2776184" y="3720300"/>
            <a:ext cx="560459" cy="76200"/>
          </a:xfrm>
          <a:prstGeom prst="rect">
            <a:avLst/>
          </a:prstGeom>
        </p:spPr>
        <p:txBody>
          <a:bodyPr vert="horz" wrap="square" lIns="0" tIns="0" rIns="0" bIns="0" rtlCol="0">
            <a:spAutoFit/>
          </a:bodyPr>
          <a:lstStyle/>
          <a:p>
            <a:pPr>
              <a:lnSpc>
                <a:spcPts val="600"/>
              </a:lnSpc>
            </a:pPr>
            <a:r>
              <a:rPr lang="ro-RO" sz="900" b="1" spc="-22" baseline="4629" dirty="0" smtClean="0">
                <a:solidFill>
                  <a:srgbClr val="008775"/>
                </a:solidFill>
                <a:latin typeface="Lucida Sans"/>
                <a:cs typeface="Lucida Sans"/>
              </a:rPr>
              <a:t>Audit</a:t>
            </a:r>
            <a:r>
              <a:rPr lang="ro-RO" sz="900" b="1" spc="-52" baseline="4629" dirty="0" smtClean="0">
                <a:solidFill>
                  <a:srgbClr val="008775"/>
                </a:solidFill>
                <a:latin typeface="Lucida Sans"/>
                <a:cs typeface="Lucida Sans"/>
              </a:rPr>
              <a:t> </a:t>
            </a:r>
            <a:r>
              <a:rPr lang="ro-RO" sz="600" b="1" spc="-155" dirty="0" err="1" smtClean="0">
                <a:solidFill>
                  <a:srgbClr val="008775"/>
                </a:solidFill>
                <a:latin typeface="Lucida Sans"/>
                <a:cs typeface="Lucida Sans"/>
              </a:rPr>
              <a:t>T</a:t>
            </a:r>
            <a:r>
              <a:rPr lang="ro-RO" sz="600" b="1" spc="-30" dirty="0" err="1" smtClean="0">
                <a:solidFill>
                  <a:srgbClr val="008775"/>
                </a:solidFill>
                <a:latin typeface="Lucida Sans"/>
                <a:cs typeface="Lucida Sans"/>
              </a:rPr>
              <a:t>echnical</a:t>
            </a:r>
            <a:endParaRPr lang="ro-RO" sz="600" dirty="0">
              <a:latin typeface="Lucida Sans"/>
              <a:cs typeface="Lucida Sans"/>
            </a:endParaRPr>
          </a:p>
        </p:txBody>
      </p:sp>
      <p:sp>
        <p:nvSpPr>
          <p:cNvPr id="15" name="object 15"/>
          <p:cNvSpPr txBox="1"/>
          <p:nvPr/>
        </p:nvSpPr>
        <p:spPr>
          <a:xfrm rot="19740000">
            <a:off x="3376987" y="4301101"/>
            <a:ext cx="1018997" cy="78105"/>
          </a:xfrm>
          <a:prstGeom prst="rect">
            <a:avLst/>
          </a:prstGeom>
        </p:spPr>
        <p:txBody>
          <a:bodyPr vert="horz" wrap="square" lIns="0" tIns="0" rIns="0" bIns="0" rtlCol="0">
            <a:spAutoFit/>
          </a:bodyPr>
          <a:lstStyle/>
          <a:p>
            <a:pPr>
              <a:lnSpc>
                <a:spcPts val="615"/>
              </a:lnSpc>
            </a:pPr>
            <a:r>
              <a:rPr lang="ro-RO" sz="600" b="1" spc="-10" dirty="0" smtClean="0">
                <a:solidFill>
                  <a:srgbClr val="A30046"/>
                </a:solidFill>
                <a:latin typeface="Lucida Sans"/>
                <a:cs typeface="Lucida Sans"/>
              </a:rPr>
              <a:t>Moore </a:t>
            </a:r>
            <a:r>
              <a:rPr lang="ro-RO" sz="600" b="1" spc="-20" dirty="0" smtClean="0">
                <a:solidFill>
                  <a:srgbClr val="A30046"/>
                </a:solidFill>
                <a:latin typeface="Lucida Sans"/>
                <a:cs typeface="Lucida Sans"/>
              </a:rPr>
              <a:t>Stephens</a:t>
            </a:r>
            <a:r>
              <a:rPr lang="ro-RO" sz="600" b="1" spc="-110" dirty="0" smtClean="0">
                <a:solidFill>
                  <a:srgbClr val="A30046"/>
                </a:solidFill>
                <a:latin typeface="Lucida Sans"/>
                <a:cs typeface="Lucida Sans"/>
              </a:rPr>
              <a:t> </a:t>
            </a:r>
            <a:r>
              <a:rPr lang="ro-RO" sz="900" b="1" spc="-44" baseline="4629" dirty="0" smtClean="0">
                <a:solidFill>
                  <a:srgbClr val="A30046"/>
                </a:solidFill>
                <a:latin typeface="Lucida Sans"/>
                <a:cs typeface="Lucida Sans"/>
              </a:rPr>
              <a:t>Consulting</a:t>
            </a:r>
            <a:endParaRPr lang="ro-RO" sz="900" baseline="4629" dirty="0">
              <a:latin typeface="Lucida Sans"/>
              <a:cs typeface="Lucida Sans"/>
            </a:endParaRPr>
          </a:p>
        </p:txBody>
      </p:sp>
      <p:sp>
        <p:nvSpPr>
          <p:cNvPr id="16" name="object 16"/>
          <p:cNvSpPr txBox="1"/>
          <p:nvPr/>
        </p:nvSpPr>
        <p:spPr>
          <a:xfrm rot="20940000">
            <a:off x="4016737" y="4453361"/>
            <a:ext cx="456314" cy="78105"/>
          </a:xfrm>
          <a:prstGeom prst="rect">
            <a:avLst/>
          </a:prstGeom>
        </p:spPr>
        <p:txBody>
          <a:bodyPr vert="horz" wrap="square" lIns="0" tIns="0" rIns="0" bIns="0" rtlCol="0">
            <a:spAutoFit/>
          </a:bodyPr>
          <a:lstStyle/>
          <a:p>
            <a:pPr>
              <a:lnSpc>
                <a:spcPts val="615"/>
              </a:lnSpc>
            </a:pPr>
            <a:r>
              <a:rPr lang="ro-RO" sz="600" b="1" spc="-30" dirty="0" err="1" smtClean="0">
                <a:solidFill>
                  <a:srgbClr val="A30046"/>
                </a:solidFill>
                <a:latin typeface="Lucida Sans"/>
                <a:cs typeface="Lucida Sans"/>
              </a:rPr>
              <a:t>Accounting</a:t>
            </a:r>
            <a:endParaRPr lang="ro-RO" sz="900" baseline="4629" dirty="0">
              <a:latin typeface="Lucida Sans"/>
              <a:cs typeface="Lucida Sans"/>
            </a:endParaRPr>
          </a:p>
        </p:txBody>
      </p:sp>
      <p:sp>
        <p:nvSpPr>
          <p:cNvPr id="17" name="object 17"/>
          <p:cNvSpPr txBox="1"/>
          <p:nvPr/>
        </p:nvSpPr>
        <p:spPr>
          <a:xfrm rot="120000">
            <a:off x="3762628" y="4748816"/>
            <a:ext cx="723050" cy="76835"/>
          </a:xfrm>
          <a:prstGeom prst="rect">
            <a:avLst/>
          </a:prstGeom>
        </p:spPr>
        <p:txBody>
          <a:bodyPr vert="horz" wrap="square" lIns="0" tIns="0" rIns="0" bIns="0" rtlCol="0">
            <a:spAutoFit/>
          </a:bodyPr>
          <a:lstStyle/>
          <a:p>
            <a:pPr>
              <a:lnSpc>
                <a:spcPts val="605"/>
              </a:lnSpc>
            </a:pPr>
            <a:r>
              <a:rPr lang="ro-RO" sz="600" b="1" spc="-25" dirty="0" smtClean="0">
                <a:solidFill>
                  <a:srgbClr val="A30046"/>
                </a:solidFill>
                <a:latin typeface="Lucida Sans"/>
                <a:cs typeface="Lucida Sans"/>
              </a:rPr>
              <a:t>HR </a:t>
            </a:r>
            <a:r>
              <a:rPr lang="ro-RO" sz="600" b="1" spc="-25" dirty="0" err="1" smtClean="0">
                <a:solidFill>
                  <a:srgbClr val="A30046"/>
                </a:solidFill>
                <a:latin typeface="Lucida Sans"/>
                <a:cs typeface="Lucida Sans"/>
              </a:rPr>
              <a:t>Administration</a:t>
            </a:r>
            <a:endParaRPr lang="ro-RO" sz="600" dirty="0">
              <a:latin typeface="Lucida Sans"/>
              <a:cs typeface="Lucida Sans"/>
            </a:endParaRPr>
          </a:p>
        </p:txBody>
      </p:sp>
      <p:sp>
        <p:nvSpPr>
          <p:cNvPr id="18" name="object 18"/>
          <p:cNvSpPr txBox="1"/>
          <p:nvPr/>
        </p:nvSpPr>
        <p:spPr>
          <a:xfrm rot="1080000">
            <a:off x="3681759" y="5017972"/>
            <a:ext cx="756517" cy="77470"/>
          </a:xfrm>
          <a:prstGeom prst="rect">
            <a:avLst/>
          </a:prstGeom>
        </p:spPr>
        <p:txBody>
          <a:bodyPr vert="horz" wrap="square" lIns="0" tIns="0" rIns="0" bIns="0" rtlCol="0">
            <a:spAutoFit/>
          </a:bodyPr>
          <a:lstStyle/>
          <a:p>
            <a:pPr>
              <a:lnSpc>
                <a:spcPts val="610"/>
              </a:lnSpc>
            </a:pPr>
            <a:r>
              <a:rPr lang="ro-RO" sz="600" b="1" spc="-25" dirty="0" err="1" smtClean="0">
                <a:solidFill>
                  <a:srgbClr val="A30046"/>
                </a:solidFill>
                <a:latin typeface="Lucida Sans"/>
                <a:cs typeface="Lucida Sans"/>
              </a:rPr>
              <a:t>Payroll</a:t>
            </a:r>
            <a:endParaRPr lang="ro-RO" sz="600" dirty="0">
              <a:latin typeface="Lucida Sans"/>
              <a:cs typeface="Lucida Sans"/>
            </a:endParaRPr>
          </a:p>
        </p:txBody>
      </p:sp>
      <p:sp>
        <p:nvSpPr>
          <p:cNvPr id="19" name="object 19"/>
          <p:cNvSpPr txBox="1"/>
          <p:nvPr/>
        </p:nvSpPr>
        <p:spPr>
          <a:xfrm rot="2280000">
            <a:off x="3354037" y="5187901"/>
            <a:ext cx="966987" cy="76200"/>
          </a:xfrm>
          <a:prstGeom prst="rect">
            <a:avLst/>
          </a:prstGeom>
        </p:spPr>
        <p:txBody>
          <a:bodyPr vert="horz" wrap="square" lIns="0" tIns="0" rIns="0" bIns="0" rtlCol="0">
            <a:spAutoFit/>
          </a:bodyPr>
          <a:lstStyle/>
          <a:p>
            <a:pPr>
              <a:lnSpc>
                <a:spcPts val="600"/>
              </a:lnSpc>
            </a:pPr>
            <a:r>
              <a:rPr lang="ro-RO" sz="900" b="1" spc="-52" baseline="4629" dirty="0" err="1" smtClean="0">
                <a:solidFill>
                  <a:srgbClr val="A30046"/>
                </a:solidFill>
                <a:latin typeface="Lucida Sans"/>
                <a:cs typeface="Lucida Sans"/>
              </a:rPr>
              <a:t>Restructuring</a:t>
            </a:r>
            <a:r>
              <a:rPr lang="ro-RO" sz="900" b="1" spc="-52" baseline="4629" dirty="0" smtClean="0">
                <a:solidFill>
                  <a:srgbClr val="A30046"/>
                </a:solidFill>
                <a:latin typeface="Lucida Sans"/>
                <a:cs typeface="Lucida Sans"/>
              </a:rPr>
              <a:t> </a:t>
            </a:r>
            <a:r>
              <a:rPr lang="ro-RO" sz="600" b="1" spc="-15" dirty="0" smtClean="0">
                <a:solidFill>
                  <a:srgbClr val="A30046"/>
                </a:solidFill>
                <a:latin typeface="Lucida Sans"/>
                <a:cs typeface="Lucida Sans"/>
              </a:rPr>
              <a:t>&amp;</a:t>
            </a:r>
            <a:r>
              <a:rPr lang="ro-RO" sz="600" b="1" spc="-65" dirty="0" smtClean="0">
                <a:solidFill>
                  <a:srgbClr val="A30046"/>
                </a:solidFill>
                <a:latin typeface="Lucida Sans"/>
                <a:cs typeface="Lucida Sans"/>
              </a:rPr>
              <a:t> </a:t>
            </a:r>
            <a:r>
              <a:rPr lang="ro-RO" sz="600" b="1" spc="-30" dirty="0" err="1" smtClean="0">
                <a:solidFill>
                  <a:srgbClr val="A30046"/>
                </a:solidFill>
                <a:latin typeface="Lucida Sans"/>
                <a:cs typeface="Lucida Sans"/>
              </a:rPr>
              <a:t>Insolvency</a:t>
            </a:r>
            <a:endParaRPr lang="ro-RO" sz="600" dirty="0">
              <a:latin typeface="Lucida Sans"/>
              <a:cs typeface="Lucida Sans"/>
            </a:endParaRPr>
          </a:p>
        </p:txBody>
      </p:sp>
      <p:sp>
        <p:nvSpPr>
          <p:cNvPr id="20" name="object 20"/>
          <p:cNvSpPr txBox="1"/>
          <p:nvPr/>
        </p:nvSpPr>
        <p:spPr>
          <a:xfrm rot="4260000">
            <a:off x="3008333" y="5521395"/>
            <a:ext cx="973040" cy="76944"/>
          </a:xfrm>
          <a:prstGeom prst="rect">
            <a:avLst/>
          </a:prstGeom>
        </p:spPr>
        <p:txBody>
          <a:bodyPr vert="horz" wrap="square" lIns="0" tIns="0" rIns="0" bIns="0" rtlCol="0">
            <a:spAutoFit/>
          </a:bodyPr>
          <a:lstStyle/>
          <a:p>
            <a:pPr>
              <a:lnSpc>
                <a:spcPts val="615"/>
              </a:lnSpc>
            </a:pPr>
            <a:r>
              <a:rPr lang="ro-RO" sz="600" b="1" spc="-30" dirty="0" err="1" smtClean="0">
                <a:solidFill>
                  <a:srgbClr val="605270"/>
                </a:solidFill>
                <a:latin typeface="Lucida Sans"/>
                <a:cs typeface="Lucida Sans"/>
              </a:rPr>
              <a:t>Tax</a:t>
            </a:r>
            <a:r>
              <a:rPr lang="ro-RO" sz="600" b="1" spc="-30" dirty="0" smtClean="0">
                <a:solidFill>
                  <a:srgbClr val="605270"/>
                </a:solidFill>
                <a:latin typeface="Lucida Sans"/>
                <a:cs typeface="Lucida Sans"/>
              </a:rPr>
              <a:t> </a:t>
            </a:r>
            <a:r>
              <a:rPr lang="ro-RO" sz="600" b="1" spc="-30" dirty="0" err="1" smtClean="0">
                <a:solidFill>
                  <a:srgbClr val="605270"/>
                </a:solidFill>
                <a:latin typeface="Lucida Sans"/>
                <a:cs typeface="Lucida Sans"/>
              </a:rPr>
              <a:t>investigation</a:t>
            </a:r>
            <a:r>
              <a:rPr lang="ro-RO" sz="600" b="1" spc="-30" dirty="0" smtClean="0">
                <a:solidFill>
                  <a:srgbClr val="605270"/>
                </a:solidFill>
                <a:latin typeface="Lucida Sans"/>
                <a:cs typeface="Lucida Sans"/>
              </a:rPr>
              <a:t> </a:t>
            </a:r>
            <a:r>
              <a:rPr lang="ro-RO" sz="600" b="1" spc="-30" dirty="0" err="1" smtClean="0">
                <a:solidFill>
                  <a:srgbClr val="605270"/>
                </a:solidFill>
                <a:latin typeface="Lucida Sans"/>
                <a:cs typeface="Lucida Sans"/>
              </a:rPr>
              <a:t>support</a:t>
            </a:r>
            <a:endParaRPr lang="ro-RO" sz="600" b="1" spc="-30" dirty="0">
              <a:solidFill>
                <a:srgbClr val="605270"/>
              </a:solidFill>
              <a:latin typeface="Lucida Sans"/>
              <a:cs typeface="Lucida Sans"/>
            </a:endParaRPr>
          </a:p>
        </p:txBody>
      </p:sp>
      <p:sp>
        <p:nvSpPr>
          <p:cNvPr id="21" name="object 21"/>
          <p:cNvSpPr txBox="1"/>
          <p:nvPr/>
        </p:nvSpPr>
        <p:spPr>
          <a:xfrm rot="3360000">
            <a:off x="3584176" y="5565696"/>
            <a:ext cx="461319" cy="76835"/>
          </a:xfrm>
          <a:prstGeom prst="rect">
            <a:avLst/>
          </a:prstGeom>
        </p:spPr>
        <p:txBody>
          <a:bodyPr vert="horz" wrap="square" lIns="0" tIns="0" rIns="0" bIns="0" rtlCol="0">
            <a:spAutoFit/>
          </a:bodyPr>
          <a:lstStyle/>
          <a:p>
            <a:pPr>
              <a:lnSpc>
                <a:spcPts val="605"/>
              </a:lnSpc>
            </a:pPr>
            <a:r>
              <a:rPr lang="ro-RO" sz="600" b="1" spc="-35" dirty="0" smtClean="0">
                <a:solidFill>
                  <a:srgbClr val="605270"/>
                </a:solidFill>
                <a:latin typeface="Lucida Sans"/>
                <a:cs typeface="Lucida Sans"/>
              </a:rPr>
              <a:t>Business</a:t>
            </a:r>
            <a:r>
              <a:rPr lang="ro-RO" sz="600" b="1" spc="-25" dirty="0" smtClean="0">
                <a:solidFill>
                  <a:srgbClr val="605270"/>
                </a:solidFill>
                <a:latin typeface="Lucida Sans"/>
                <a:cs typeface="Lucida Sans"/>
              </a:rPr>
              <a:t> </a:t>
            </a:r>
            <a:r>
              <a:rPr lang="ro-RO" sz="600" b="1" spc="-145" dirty="0" err="1" smtClean="0">
                <a:solidFill>
                  <a:srgbClr val="605270"/>
                </a:solidFill>
                <a:latin typeface="Lucida Sans"/>
                <a:cs typeface="Lucida Sans"/>
              </a:rPr>
              <a:t>T</a:t>
            </a:r>
            <a:r>
              <a:rPr lang="ro-RO" sz="600" b="1" spc="-15" dirty="0" err="1" smtClean="0">
                <a:solidFill>
                  <a:srgbClr val="605270"/>
                </a:solidFill>
                <a:latin typeface="Lucida Sans"/>
                <a:cs typeface="Lucida Sans"/>
              </a:rPr>
              <a:t>ax</a:t>
            </a:r>
            <a:endParaRPr lang="ro-RO" sz="600" dirty="0">
              <a:latin typeface="Lucida Sans"/>
              <a:cs typeface="Lucida Sans"/>
            </a:endParaRPr>
          </a:p>
        </p:txBody>
      </p:sp>
      <p:sp>
        <p:nvSpPr>
          <p:cNvPr id="22" name="object 22"/>
          <p:cNvSpPr txBox="1"/>
          <p:nvPr/>
        </p:nvSpPr>
        <p:spPr>
          <a:xfrm>
            <a:off x="3169899" y="5853252"/>
            <a:ext cx="89768" cy="166370"/>
          </a:xfrm>
          <a:prstGeom prst="rect">
            <a:avLst/>
          </a:prstGeom>
        </p:spPr>
        <p:txBody>
          <a:bodyPr vert="vert" wrap="square" lIns="0" tIns="0" rIns="0" bIns="0" rtlCol="0">
            <a:spAutoFit/>
          </a:bodyPr>
          <a:lstStyle/>
          <a:p>
            <a:pPr marL="12700">
              <a:lnSpc>
                <a:spcPts val="715"/>
              </a:lnSpc>
            </a:pPr>
            <a:r>
              <a:rPr lang="ro-RO" sz="600" b="1" spc="-55" dirty="0" smtClean="0">
                <a:solidFill>
                  <a:srgbClr val="605270"/>
                </a:solidFill>
                <a:latin typeface="Lucida Sans"/>
                <a:cs typeface="Lucida Sans"/>
              </a:rPr>
              <a:t>V</a:t>
            </a:r>
            <a:r>
              <a:rPr lang="ro-RO" sz="600" b="1" spc="-60" dirty="0" smtClean="0">
                <a:solidFill>
                  <a:srgbClr val="605270"/>
                </a:solidFill>
                <a:latin typeface="Lucida Sans"/>
                <a:cs typeface="Lucida Sans"/>
              </a:rPr>
              <a:t>A</a:t>
            </a:r>
            <a:r>
              <a:rPr lang="ro-RO" sz="600" b="1" dirty="0" smtClean="0">
                <a:solidFill>
                  <a:srgbClr val="605270"/>
                </a:solidFill>
                <a:latin typeface="Lucida Sans"/>
                <a:cs typeface="Lucida Sans"/>
              </a:rPr>
              <a:t>T</a:t>
            </a:r>
            <a:endParaRPr lang="ro-RO" sz="600" dirty="0">
              <a:latin typeface="Lucida Sans"/>
              <a:cs typeface="Lucida Sans"/>
            </a:endParaRPr>
          </a:p>
        </p:txBody>
      </p:sp>
      <p:sp>
        <p:nvSpPr>
          <p:cNvPr id="23" name="object 23"/>
          <p:cNvSpPr txBox="1"/>
          <p:nvPr/>
        </p:nvSpPr>
        <p:spPr>
          <a:xfrm rot="17160000">
            <a:off x="2650737" y="5655476"/>
            <a:ext cx="573037" cy="78105"/>
          </a:xfrm>
          <a:prstGeom prst="rect">
            <a:avLst/>
          </a:prstGeom>
        </p:spPr>
        <p:txBody>
          <a:bodyPr vert="horz" wrap="square" lIns="0" tIns="0" rIns="0" bIns="0" rtlCol="0">
            <a:spAutoFit/>
          </a:bodyPr>
          <a:lstStyle/>
          <a:p>
            <a:pPr>
              <a:lnSpc>
                <a:spcPts val="615"/>
              </a:lnSpc>
            </a:pPr>
            <a:r>
              <a:rPr lang="ro-RO" sz="600" b="1" spc="-150" dirty="0" err="1" smtClean="0">
                <a:solidFill>
                  <a:srgbClr val="605270"/>
                </a:solidFill>
                <a:latin typeface="Lucida Sans"/>
                <a:cs typeface="Lucida Sans"/>
              </a:rPr>
              <a:t>T</a:t>
            </a:r>
            <a:r>
              <a:rPr lang="ro-RO" sz="600" b="1" spc="-15" dirty="0" err="1" smtClean="0">
                <a:solidFill>
                  <a:srgbClr val="605270"/>
                </a:solidFill>
                <a:latin typeface="Lucida Sans"/>
                <a:cs typeface="Lucida Sans"/>
              </a:rPr>
              <a:t>ax</a:t>
            </a:r>
            <a:r>
              <a:rPr lang="ro-RO" sz="600" b="1" spc="-30" dirty="0" smtClean="0">
                <a:solidFill>
                  <a:srgbClr val="605270"/>
                </a:solidFill>
                <a:latin typeface="Lucida Sans"/>
                <a:cs typeface="Lucida Sans"/>
              </a:rPr>
              <a:t> </a:t>
            </a:r>
            <a:r>
              <a:rPr lang="ro-RO" sz="600" b="1" spc="-30" dirty="0" err="1" smtClean="0">
                <a:solidFill>
                  <a:srgbClr val="605270"/>
                </a:solidFill>
                <a:latin typeface="Lucida Sans"/>
                <a:cs typeface="Lucida Sans"/>
              </a:rPr>
              <a:t>Compliance</a:t>
            </a:r>
            <a:endParaRPr lang="ro-RO" sz="600" dirty="0">
              <a:latin typeface="Lucida Sans"/>
              <a:cs typeface="Lucida Sans"/>
            </a:endParaRPr>
          </a:p>
        </p:txBody>
      </p:sp>
      <p:sp>
        <p:nvSpPr>
          <p:cNvPr id="24" name="object 24"/>
          <p:cNvSpPr txBox="1"/>
          <p:nvPr/>
        </p:nvSpPr>
        <p:spPr>
          <a:xfrm rot="18180000">
            <a:off x="2352262" y="5456180"/>
            <a:ext cx="736574" cy="77470"/>
          </a:xfrm>
          <a:prstGeom prst="rect">
            <a:avLst/>
          </a:prstGeom>
        </p:spPr>
        <p:txBody>
          <a:bodyPr vert="horz" wrap="square" lIns="0" tIns="0" rIns="0" bIns="0" rtlCol="0">
            <a:spAutoFit/>
          </a:bodyPr>
          <a:lstStyle/>
          <a:p>
            <a:pPr>
              <a:lnSpc>
                <a:spcPts val="610"/>
              </a:lnSpc>
            </a:pPr>
            <a:r>
              <a:rPr lang="ro-RO" sz="600" b="1" spc="-25" dirty="0" err="1" smtClean="0">
                <a:solidFill>
                  <a:srgbClr val="605270"/>
                </a:solidFill>
                <a:latin typeface="Lucida Sans"/>
                <a:cs typeface="Lucida Sans"/>
              </a:rPr>
              <a:t>Employer</a:t>
            </a:r>
            <a:r>
              <a:rPr lang="ro-RO" sz="600" b="1" spc="-25" dirty="0" smtClean="0">
                <a:solidFill>
                  <a:srgbClr val="605270"/>
                </a:solidFill>
                <a:latin typeface="Lucida Sans"/>
                <a:cs typeface="Lucida Sans"/>
              </a:rPr>
              <a:t> </a:t>
            </a:r>
            <a:r>
              <a:rPr lang="ro-RO" sz="600" b="1" spc="-25" dirty="0" err="1" smtClean="0">
                <a:solidFill>
                  <a:srgbClr val="605270"/>
                </a:solidFill>
                <a:latin typeface="Lucida Sans"/>
                <a:cs typeface="Lucida Sans"/>
              </a:rPr>
              <a:t>support</a:t>
            </a:r>
            <a:endParaRPr lang="ro-RO" sz="600" b="1" spc="-25" dirty="0">
              <a:solidFill>
                <a:srgbClr val="605270"/>
              </a:solidFill>
              <a:latin typeface="Lucida Sans"/>
              <a:cs typeface="Lucida Sans"/>
            </a:endParaRPr>
          </a:p>
        </p:txBody>
      </p:sp>
      <p:sp>
        <p:nvSpPr>
          <p:cNvPr id="25" name="object 25"/>
          <p:cNvSpPr txBox="1"/>
          <p:nvPr/>
        </p:nvSpPr>
        <p:spPr>
          <a:xfrm rot="19260000">
            <a:off x="2158745" y="5292880"/>
            <a:ext cx="637264" cy="76835"/>
          </a:xfrm>
          <a:prstGeom prst="rect">
            <a:avLst/>
          </a:prstGeom>
        </p:spPr>
        <p:txBody>
          <a:bodyPr vert="horz" wrap="square" lIns="0" tIns="0" rIns="0" bIns="0" rtlCol="0">
            <a:spAutoFit/>
          </a:bodyPr>
          <a:lstStyle/>
          <a:p>
            <a:pPr>
              <a:lnSpc>
                <a:spcPts val="605"/>
              </a:lnSpc>
            </a:pPr>
            <a:r>
              <a:rPr lang="ro-RO" sz="600" b="1" spc="-20" dirty="0" smtClean="0">
                <a:solidFill>
                  <a:srgbClr val="605270"/>
                </a:solidFill>
                <a:latin typeface="Lucida Sans"/>
                <a:cs typeface="Lucida Sans"/>
              </a:rPr>
              <a:t>Private </a:t>
            </a:r>
            <a:r>
              <a:rPr lang="ro-RO" sz="600" b="1" spc="-25" dirty="0" smtClean="0">
                <a:solidFill>
                  <a:srgbClr val="605270"/>
                </a:solidFill>
                <a:latin typeface="Lucida Sans"/>
                <a:cs typeface="Lucida Sans"/>
              </a:rPr>
              <a:t>Client</a:t>
            </a:r>
            <a:r>
              <a:rPr lang="ro-RO" sz="600" b="1" spc="-95" dirty="0" smtClean="0">
                <a:solidFill>
                  <a:srgbClr val="605270"/>
                </a:solidFill>
                <a:latin typeface="Lucida Sans"/>
                <a:cs typeface="Lucida Sans"/>
              </a:rPr>
              <a:t> </a:t>
            </a:r>
            <a:r>
              <a:rPr lang="ro-RO" sz="600" b="1" spc="-60" dirty="0" err="1" smtClean="0">
                <a:solidFill>
                  <a:srgbClr val="605270"/>
                </a:solidFill>
                <a:latin typeface="Lucida Sans"/>
                <a:cs typeface="Lucida Sans"/>
              </a:rPr>
              <a:t>Tax</a:t>
            </a:r>
            <a:endParaRPr lang="ro-RO" sz="600" dirty="0">
              <a:latin typeface="Lucida Sans"/>
              <a:cs typeface="Lucida Sans"/>
            </a:endParaRPr>
          </a:p>
        </p:txBody>
      </p:sp>
      <p:sp>
        <p:nvSpPr>
          <p:cNvPr id="26" name="object 26"/>
          <p:cNvSpPr txBox="1"/>
          <p:nvPr/>
        </p:nvSpPr>
        <p:spPr>
          <a:xfrm rot="20280000">
            <a:off x="1997197" y="5032576"/>
            <a:ext cx="750201" cy="78105"/>
          </a:xfrm>
          <a:prstGeom prst="rect">
            <a:avLst/>
          </a:prstGeom>
        </p:spPr>
        <p:txBody>
          <a:bodyPr vert="horz" wrap="square" lIns="0" tIns="0" rIns="0" bIns="0" rtlCol="0">
            <a:spAutoFit/>
          </a:bodyPr>
          <a:lstStyle/>
          <a:p>
            <a:pPr>
              <a:lnSpc>
                <a:spcPts val="615"/>
              </a:lnSpc>
            </a:pPr>
            <a:r>
              <a:rPr lang="ro-RO" sz="600" b="1" spc="-25" dirty="0" err="1" smtClean="0">
                <a:solidFill>
                  <a:srgbClr val="605270"/>
                </a:solidFill>
                <a:latin typeface="Lucida Sans"/>
                <a:cs typeface="Lucida Sans"/>
              </a:rPr>
              <a:t>Wealt</a:t>
            </a:r>
            <a:r>
              <a:rPr lang="ro-RO" sz="900" b="1" spc="-37" baseline="4629" dirty="0" err="1" smtClean="0">
                <a:solidFill>
                  <a:srgbClr val="605270"/>
                </a:solidFill>
                <a:latin typeface="Lucida Sans"/>
                <a:cs typeface="Lucida Sans"/>
              </a:rPr>
              <a:t>h</a:t>
            </a:r>
            <a:r>
              <a:rPr lang="ro-RO" sz="900" b="1" spc="-209" baseline="4629" dirty="0" smtClean="0">
                <a:solidFill>
                  <a:srgbClr val="605270"/>
                </a:solidFill>
                <a:latin typeface="Lucida Sans"/>
                <a:cs typeface="Lucida Sans"/>
              </a:rPr>
              <a:t> </a:t>
            </a:r>
            <a:r>
              <a:rPr lang="ro-RO" sz="900" b="1" spc="-52" baseline="4629" dirty="0" smtClean="0">
                <a:solidFill>
                  <a:srgbClr val="605270"/>
                </a:solidFill>
                <a:latin typeface="Lucida Sans"/>
                <a:cs typeface="Lucida Sans"/>
              </a:rPr>
              <a:t>Managem</a:t>
            </a:r>
            <a:r>
              <a:rPr lang="ro-RO" sz="900" b="1" spc="-52" baseline="9259" dirty="0" smtClean="0">
                <a:solidFill>
                  <a:srgbClr val="605270"/>
                </a:solidFill>
                <a:latin typeface="Lucida Sans"/>
                <a:cs typeface="Lucida Sans"/>
              </a:rPr>
              <a:t>ent</a:t>
            </a:r>
            <a:endParaRPr lang="ro-RO" sz="900" baseline="9259" dirty="0">
              <a:latin typeface="Lucida Sans"/>
              <a:cs typeface="Lucida Sans"/>
            </a:endParaRPr>
          </a:p>
        </p:txBody>
      </p:sp>
      <p:sp>
        <p:nvSpPr>
          <p:cNvPr id="27" name="object 27"/>
          <p:cNvSpPr txBox="1"/>
          <p:nvPr/>
        </p:nvSpPr>
        <p:spPr>
          <a:xfrm rot="21360000">
            <a:off x="1933299" y="4787355"/>
            <a:ext cx="479479" cy="78105"/>
          </a:xfrm>
          <a:prstGeom prst="rect">
            <a:avLst/>
          </a:prstGeom>
        </p:spPr>
        <p:txBody>
          <a:bodyPr vert="horz" wrap="square" lIns="0" tIns="0" rIns="0" bIns="0" rtlCol="0">
            <a:spAutoFit/>
          </a:bodyPr>
          <a:lstStyle/>
          <a:p>
            <a:pPr>
              <a:lnSpc>
                <a:spcPts val="615"/>
              </a:lnSpc>
            </a:pPr>
            <a:r>
              <a:rPr lang="ro-RO" sz="600" b="1" spc="-60" dirty="0" err="1" smtClean="0">
                <a:solidFill>
                  <a:srgbClr val="605270"/>
                </a:solidFill>
                <a:latin typeface="Lucida Sans"/>
                <a:cs typeface="Lucida Sans"/>
              </a:rPr>
              <a:t>Tax</a:t>
            </a:r>
            <a:r>
              <a:rPr lang="ro-RO" sz="600" b="1" spc="-135" dirty="0" smtClean="0">
                <a:solidFill>
                  <a:srgbClr val="605270"/>
                </a:solidFill>
                <a:latin typeface="Lucida Sans"/>
                <a:cs typeface="Lucida Sans"/>
              </a:rPr>
              <a:t> </a:t>
            </a:r>
            <a:r>
              <a:rPr lang="ro-RO" sz="600" b="1" spc="-40" dirty="0" err="1" smtClean="0">
                <a:solidFill>
                  <a:srgbClr val="605270"/>
                </a:solidFill>
                <a:latin typeface="Lucida Sans"/>
                <a:cs typeface="Lucida Sans"/>
              </a:rPr>
              <a:t>Technical</a:t>
            </a:r>
            <a:endParaRPr lang="ro-RO" sz="600" dirty="0">
              <a:latin typeface="Lucida Sans"/>
              <a:cs typeface="Lucida Sans"/>
            </a:endParaRPr>
          </a:p>
        </p:txBody>
      </p:sp>
      <p:sp>
        <p:nvSpPr>
          <p:cNvPr id="29" name="object 29"/>
          <p:cNvSpPr txBox="1"/>
          <p:nvPr/>
        </p:nvSpPr>
        <p:spPr>
          <a:xfrm rot="17640000">
            <a:off x="3197025" y="3884242"/>
            <a:ext cx="767572" cy="76944"/>
          </a:xfrm>
          <a:prstGeom prst="rect">
            <a:avLst/>
          </a:prstGeom>
        </p:spPr>
        <p:txBody>
          <a:bodyPr vert="horz" wrap="square" lIns="0" tIns="0" rIns="0" bIns="0" rtlCol="0">
            <a:spAutoFit/>
          </a:bodyPr>
          <a:lstStyle/>
          <a:p>
            <a:pPr>
              <a:lnSpc>
                <a:spcPts val="615"/>
              </a:lnSpc>
            </a:pPr>
            <a:r>
              <a:rPr lang="ro-RO" sz="600" b="1" spc="-25" dirty="0" smtClean="0">
                <a:solidFill>
                  <a:srgbClr val="A30046"/>
                </a:solidFill>
                <a:latin typeface="Lucida Sans"/>
                <a:cs typeface="Lucida Sans"/>
              </a:rPr>
              <a:t>IT Audit</a:t>
            </a:r>
            <a:r>
              <a:rPr lang="ro-RO" sz="600" b="1" spc="-30" dirty="0" smtClean="0">
                <a:solidFill>
                  <a:srgbClr val="A30046"/>
                </a:solidFill>
                <a:latin typeface="Lucida Sans"/>
                <a:cs typeface="Lucida Sans"/>
              </a:rPr>
              <a:t> </a:t>
            </a:r>
            <a:r>
              <a:rPr lang="ro-RO" sz="600" b="1" spc="-25" dirty="0" err="1" smtClean="0">
                <a:solidFill>
                  <a:srgbClr val="A30046"/>
                </a:solidFill>
                <a:latin typeface="Lucida Sans"/>
                <a:cs typeface="Lucida Sans"/>
              </a:rPr>
              <a:t>Advisory</a:t>
            </a:r>
            <a:endParaRPr lang="ro-RO" sz="600" dirty="0">
              <a:latin typeface="Lucida Sans"/>
              <a:cs typeface="Lucida Sans"/>
            </a:endParaRPr>
          </a:p>
        </p:txBody>
      </p:sp>
      <p:sp>
        <p:nvSpPr>
          <p:cNvPr id="30" name="object 30"/>
          <p:cNvSpPr txBox="1"/>
          <p:nvPr/>
        </p:nvSpPr>
        <p:spPr>
          <a:xfrm rot="18780000">
            <a:off x="3225867" y="4115794"/>
            <a:ext cx="1010489" cy="76944"/>
          </a:xfrm>
          <a:prstGeom prst="rect">
            <a:avLst/>
          </a:prstGeom>
        </p:spPr>
        <p:txBody>
          <a:bodyPr vert="horz" wrap="square" lIns="0" tIns="0" rIns="0" bIns="0" rtlCol="0">
            <a:spAutoFit/>
          </a:bodyPr>
          <a:lstStyle/>
          <a:p>
            <a:pPr>
              <a:lnSpc>
                <a:spcPts val="605"/>
              </a:lnSpc>
            </a:pPr>
            <a:r>
              <a:rPr lang="ro-RO" sz="600" b="1" spc="-30" dirty="0" smtClean="0">
                <a:solidFill>
                  <a:srgbClr val="A30046"/>
                </a:solidFill>
                <a:latin typeface="Lucida Sans"/>
                <a:cs typeface="Lucida Sans"/>
              </a:rPr>
              <a:t>Performance </a:t>
            </a:r>
            <a:r>
              <a:rPr lang="ro-RO" sz="600" b="1" spc="-30" dirty="0" err="1" smtClean="0">
                <a:solidFill>
                  <a:srgbClr val="A30046"/>
                </a:solidFill>
                <a:latin typeface="Lucida Sans"/>
                <a:cs typeface="Lucida Sans"/>
              </a:rPr>
              <a:t>improvement</a:t>
            </a:r>
            <a:endParaRPr lang="ro-RO" sz="600" dirty="0">
              <a:latin typeface="Lucida Sans"/>
              <a:cs typeface="Lucida Sans"/>
            </a:endParaRPr>
          </a:p>
        </p:txBody>
      </p:sp>
      <p:sp>
        <p:nvSpPr>
          <p:cNvPr id="31" name="object 31"/>
          <p:cNvSpPr txBox="1"/>
          <p:nvPr/>
        </p:nvSpPr>
        <p:spPr>
          <a:xfrm rot="1620000">
            <a:off x="2439773" y="6080435"/>
            <a:ext cx="117435" cy="101600"/>
          </a:xfrm>
          <a:prstGeom prst="rect">
            <a:avLst/>
          </a:prstGeom>
        </p:spPr>
        <p:txBody>
          <a:bodyPr vert="horz" wrap="square" lIns="0" tIns="0" rIns="0" bIns="0" rtlCol="0">
            <a:spAutoFit/>
          </a:bodyPr>
          <a:lstStyle/>
          <a:p>
            <a:pPr>
              <a:lnSpc>
                <a:spcPts val="790"/>
              </a:lnSpc>
            </a:pPr>
            <a:r>
              <a:rPr lang="ro-RO" sz="800" b="1" spc="-110" dirty="0" smtClean="0">
                <a:solidFill>
                  <a:srgbClr val="FFFFFF"/>
                </a:solidFill>
                <a:latin typeface="Lucida Sans"/>
                <a:cs typeface="Lucida Sans"/>
              </a:rPr>
              <a:t>T</a:t>
            </a:r>
            <a:endParaRPr lang="ro-RO" sz="800" dirty="0">
              <a:latin typeface="Lucida Sans"/>
              <a:cs typeface="Lucida Sans"/>
            </a:endParaRPr>
          </a:p>
        </p:txBody>
      </p:sp>
      <p:sp>
        <p:nvSpPr>
          <p:cNvPr id="32" name="object 32"/>
          <p:cNvSpPr txBox="1"/>
          <p:nvPr/>
        </p:nvSpPr>
        <p:spPr>
          <a:xfrm rot="1500000">
            <a:off x="2499147" y="6125041"/>
            <a:ext cx="88657" cy="76944"/>
          </a:xfrm>
          <a:prstGeom prst="rect">
            <a:avLst/>
          </a:prstGeom>
        </p:spPr>
        <p:txBody>
          <a:bodyPr vert="horz" wrap="square" lIns="0" tIns="0" rIns="0" bIns="0" rtlCol="0">
            <a:spAutoFit/>
          </a:bodyPr>
          <a:lstStyle/>
          <a:p>
            <a:pPr>
              <a:lnSpc>
                <a:spcPts val="550"/>
              </a:lnSpc>
            </a:pPr>
            <a:r>
              <a:rPr lang="ro-RO" sz="550" b="1" dirty="0" smtClean="0">
                <a:solidFill>
                  <a:srgbClr val="FFFFFF"/>
                </a:solidFill>
                <a:latin typeface="Lucida Sans"/>
                <a:cs typeface="Lucida Sans"/>
              </a:rPr>
              <a:t>A</a:t>
            </a:r>
            <a:endParaRPr lang="ro-RO" sz="550" dirty="0">
              <a:latin typeface="Lucida Sans"/>
              <a:cs typeface="Lucida Sans"/>
            </a:endParaRPr>
          </a:p>
        </p:txBody>
      </p:sp>
      <p:sp>
        <p:nvSpPr>
          <p:cNvPr id="33" name="object 33"/>
          <p:cNvSpPr txBox="1"/>
          <p:nvPr/>
        </p:nvSpPr>
        <p:spPr>
          <a:xfrm rot="1380000">
            <a:off x="2545913" y="6145840"/>
            <a:ext cx="86474" cy="76944"/>
          </a:xfrm>
          <a:prstGeom prst="rect">
            <a:avLst/>
          </a:prstGeom>
        </p:spPr>
        <p:txBody>
          <a:bodyPr vert="horz" wrap="square" lIns="0" tIns="0" rIns="0" bIns="0" rtlCol="0">
            <a:spAutoFit/>
          </a:bodyPr>
          <a:lstStyle/>
          <a:p>
            <a:pPr>
              <a:lnSpc>
                <a:spcPts val="550"/>
              </a:lnSpc>
            </a:pPr>
            <a:r>
              <a:rPr lang="ro-RO" sz="550" b="1" spc="5" dirty="0" smtClean="0">
                <a:solidFill>
                  <a:srgbClr val="FFFFFF"/>
                </a:solidFill>
                <a:latin typeface="Lucida Sans"/>
                <a:cs typeface="Lucida Sans"/>
              </a:rPr>
              <a:t>X</a:t>
            </a:r>
            <a:endParaRPr lang="ro-RO" sz="550" dirty="0">
              <a:latin typeface="Lucida Sans"/>
              <a:cs typeface="Lucida Sans"/>
            </a:endParaRPr>
          </a:p>
        </p:txBody>
      </p:sp>
      <p:sp>
        <p:nvSpPr>
          <p:cNvPr id="34" name="object 34"/>
          <p:cNvSpPr txBox="1"/>
          <p:nvPr/>
        </p:nvSpPr>
        <p:spPr>
          <a:xfrm rot="18660000">
            <a:off x="1972907" y="3680497"/>
            <a:ext cx="126753" cy="101600"/>
          </a:xfrm>
          <a:prstGeom prst="rect">
            <a:avLst/>
          </a:prstGeom>
        </p:spPr>
        <p:txBody>
          <a:bodyPr vert="horz" wrap="square" lIns="0" tIns="0" rIns="0" bIns="0" rtlCol="0">
            <a:spAutoFit/>
          </a:bodyPr>
          <a:lstStyle/>
          <a:p>
            <a:pPr>
              <a:lnSpc>
                <a:spcPts val="795"/>
              </a:lnSpc>
            </a:pPr>
            <a:r>
              <a:rPr lang="ro-RO" sz="800" b="1" spc="-10" dirty="0" smtClean="0">
                <a:solidFill>
                  <a:srgbClr val="FFFFFF"/>
                </a:solidFill>
                <a:latin typeface="Lucida Sans"/>
                <a:cs typeface="Lucida Sans"/>
              </a:rPr>
              <a:t>A</a:t>
            </a:r>
            <a:endParaRPr lang="ro-RO" sz="800" dirty="0">
              <a:latin typeface="Lucida Sans"/>
              <a:cs typeface="Lucida Sans"/>
            </a:endParaRPr>
          </a:p>
        </p:txBody>
      </p:sp>
      <p:sp>
        <p:nvSpPr>
          <p:cNvPr id="35" name="object 35"/>
          <p:cNvSpPr txBox="1"/>
          <p:nvPr/>
        </p:nvSpPr>
        <p:spPr>
          <a:xfrm rot="18780000">
            <a:off x="2039313" y="3655959"/>
            <a:ext cx="82464" cy="76944"/>
          </a:xfrm>
          <a:prstGeom prst="rect">
            <a:avLst/>
          </a:prstGeom>
        </p:spPr>
        <p:txBody>
          <a:bodyPr vert="horz" wrap="square" lIns="0" tIns="0" rIns="0" bIns="0" rtlCol="0">
            <a:spAutoFit/>
          </a:bodyPr>
          <a:lstStyle/>
          <a:p>
            <a:pPr>
              <a:lnSpc>
                <a:spcPts val="555"/>
              </a:lnSpc>
            </a:pPr>
            <a:r>
              <a:rPr lang="ro-RO" sz="550" b="1" spc="-5" dirty="0" smtClean="0">
                <a:solidFill>
                  <a:srgbClr val="FFFFFF"/>
                </a:solidFill>
                <a:latin typeface="Lucida Sans"/>
                <a:cs typeface="Lucida Sans"/>
              </a:rPr>
              <a:t>S</a:t>
            </a:r>
            <a:endParaRPr lang="ro-RO" sz="550" dirty="0">
              <a:latin typeface="Lucida Sans"/>
              <a:cs typeface="Lucida Sans"/>
            </a:endParaRPr>
          </a:p>
        </p:txBody>
      </p:sp>
      <p:sp>
        <p:nvSpPr>
          <p:cNvPr id="36" name="object 36"/>
          <p:cNvSpPr txBox="1"/>
          <p:nvPr/>
        </p:nvSpPr>
        <p:spPr>
          <a:xfrm rot="18840000">
            <a:off x="2066595" y="3626955"/>
            <a:ext cx="82153" cy="76944"/>
          </a:xfrm>
          <a:prstGeom prst="rect">
            <a:avLst/>
          </a:prstGeom>
        </p:spPr>
        <p:txBody>
          <a:bodyPr vert="horz" wrap="square" lIns="0" tIns="0" rIns="0" bIns="0" rtlCol="0">
            <a:spAutoFit/>
          </a:bodyPr>
          <a:lstStyle/>
          <a:p>
            <a:pPr>
              <a:lnSpc>
                <a:spcPts val="555"/>
              </a:lnSpc>
            </a:pPr>
            <a:r>
              <a:rPr lang="ro-RO" sz="550" b="1" spc="-5" dirty="0" smtClean="0">
                <a:solidFill>
                  <a:srgbClr val="FFFFFF"/>
                </a:solidFill>
                <a:latin typeface="Lucida Sans"/>
                <a:cs typeface="Lucida Sans"/>
              </a:rPr>
              <a:t>S</a:t>
            </a:r>
            <a:endParaRPr lang="ro-RO" sz="550" dirty="0">
              <a:latin typeface="Lucida Sans"/>
              <a:cs typeface="Lucida Sans"/>
            </a:endParaRPr>
          </a:p>
        </p:txBody>
      </p:sp>
      <p:sp>
        <p:nvSpPr>
          <p:cNvPr id="37" name="object 37"/>
          <p:cNvSpPr txBox="1"/>
          <p:nvPr/>
        </p:nvSpPr>
        <p:spPr>
          <a:xfrm rot="18960000">
            <a:off x="2095170" y="3594684"/>
            <a:ext cx="88657" cy="76944"/>
          </a:xfrm>
          <a:prstGeom prst="rect">
            <a:avLst/>
          </a:prstGeom>
        </p:spPr>
        <p:txBody>
          <a:bodyPr vert="horz" wrap="square" lIns="0" tIns="0" rIns="0" bIns="0" rtlCol="0">
            <a:spAutoFit/>
          </a:bodyPr>
          <a:lstStyle/>
          <a:p>
            <a:pPr>
              <a:lnSpc>
                <a:spcPts val="555"/>
              </a:lnSpc>
            </a:pPr>
            <a:r>
              <a:rPr lang="ro-RO" sz="550" b="1" dirty="0" smtClean="0">
                <a:solidFill>
                  <a:srgbClr val="FFFFFF"/>
                </a:solidFill>
                <a:latin typeface="Lucida Sans"/>
                <a:cs typeface="Lucida Sans"/>
              </a:rPr>
              <a:t>U</a:t>
            </a:r>
            <a:endParaRPr lang="ro-RO" sz="550" dirty="0">
              <a:latin typeface="Lucida Sans"/>
              <a:cs typeface="Lucida Sans"/>
            </a:endParaRPr>
          </a:p>
        </p:txBody>
      </p:sp>
      <p:sp>
        <p:nvSpPr>
          <p:cNvPr id="38" name="object 38"/>
          <p:cNvSpPr txBox="1"/>
          <p:nvPr/>
        </p:nvSpPr>
        <p:spPr>
          <a:xfrm rot="19080000">
            <a:off x="2131870" y="3561793"/>
            <a:ext cx="84407" cy="76944"/>
          </a:xfrm>
          <a:prstGeom prst="rect">
            <a:avLst/>
          </a:prstGeom>
        </p:spPr>
        <p:txBody>
          <a:bodyPr vert="horz" wrap="square" lIns="0" tIns="0" rIns="0" bIns="0" rtlCol="0">
            <a:spAutoFit/>
          </a:bodyPr>
          <a:lstStyle/>
          <a:p>
            <a:pPr>
              <a:lnSpc>
                <a:spcPts val="555"/>
              </a:lnSpc>
            </a:pPr>
            <a:r>
              <a:rPr lang="ro-RO" sz="550" b="1" spc="-40" dirty="0" smtClean="0">
                <a:solidFill>
                  <a:srgbClr val="FFFFFF"/>
                </a:solidFill>
                <a:latin typeface="Lucida Sans"/>
                <a:cs typeface="Lucida Sans"/>
              </a:rPr>
              <a:t>R</a:t>
            </a:r>
            <a:endParaRPr lang="ro-RO" sz="550" dirty="0">
              <a:latin typeface="Lucida Sans"/>
              <a:cs typeface="Lucida Sans"/>
            </a:endParaRPr>
          </a:p>
        </p:txBody>
      </p:sp>
      <p:sp>
        <p:nvSpPr>
          <p:cNvPr id="39" name="object 39"/>
          <p:cNvSpPr txBox="1"/>
          <p:nvPr/>
        </p:nvSpPr>
        <p:spPr>
          <a:xfrm rot="19200000">
            <a:off x="2165107" y="3530030"/>
            <a:ext cx="89031" cy="76944"/>
          </a:xfrm>
          <a:prstGeom prst="rect">
            <a:avLst/>
          </a:prstGeom>
        </p:spPr>
        <p:txBody>
          <a:bodyPr vert="horz" wrap="square" lIns="0" tIns="0" rIns="0" bIns="0" rtlCol="0">
            <a:spAutoFit/>
          </a:bodyPr>
          <a:lstStyle/>
          <a:p>
            <a:pPr>
              <a:lnSpc>
                <a:spcPts val="555"/>
              </a:lnSpc>
            </a:pPr>
            <a:r>
              <a:rPr lang="ro-RO" sz="550" b="1" dirty="0" smtClean="0">
                <a:solidFill>
                  <a:srgbClr val="FFFFFF"/>
                </a:solidFill>
                <a:latin typeface="Lucida Sans"/>
                <a:cs typeface="Lucida Sans"/>
              </a:rPr>
              <a:t>A</a:t>
            </a:r>
            <a:endParaRPr lang="ro-RO" sz="550" dirty="0">
              <a:latin typeface="Lucida Sans"/>
              <a:cs typeface="Lucida Sans"/>
            </a:endParaRPr>
          </a:p>
        </p:txBody>
      </p:sp>
      <p:sp>
        <p:nvSpPr>
          <p:cNvPr id="40" name="object 40"/>
          <p:cNvSpPr txBox="1"/>
          <p:nvPr/>
        </p:nvSpPr>
        <p:spPr>
          <a:xfrm rot="19320000">
            <a:off x="2204746" y="3496912"/>
            <a:ext cx="89408" cy="76944"/>
          </a:xfrm>
          <a:prstGeom prst="rect">
            <a:avLst/>
          </a:prstGeom>
        </p:spPr>
        <p:txBody>
          <a:bodyPr vert="horz" wrap="square" lIns="0" tIns="0" rIns="0" bIns="0" rtlCol="0">
            <a:spAutoFit/>
          </a:bodyPr>
          <a:lstStyle/>
          <a:p>
            <a:pPr>
              <a:lnSpc>
                <a:spcPts val="555"/>
              </a:lnSpc>
            </a:pPr>
            <a:r>
              <a:rPr lang="ro-RO" sz="550" b="1" spc="-20" dirty="0" smtClean="0">
                <a:solidFill>
                  <a:srgbClr val="FFFFFF"/>
                </a:solidFill>
                <a:latin typeface="Lucida Sans"/>
                <a:cs typeface="Lucida Sans"/>
              </a:rPr>
              <a:t>N</a:t>
            </a:r>
            <a:endParaRPr lang="ro-RO" sz="550" dirty="0">
              <a:latin typeface="Lucida Sans"/>
              <a:cs typeface="Lucida Sans"/>
            </a:endParaRPr>
          </a:p>
        </p:txBody>
      </p:sp>
      <p:sp>
        <p:nvSpPr>
          <p:cNvPr id="41" name="object 41"/>
          <p:cNvSpPr txBox="1"/>
          <p:nvPr/>
        </p:nvSpPr>
        <p:spPr>
          <a:xfrm rot="19380000">
            <a:off x="2244832" y="3467447"/>
            <a:ext cx="84407" cy="76944"/>
          </a:xfrm>
          <a:prstGeom prst="rect">
            <a:avLst/>
          </a:prstGeom>
        </p:spPr>
        <p:txBody>
          <a:bodyPr vert="horz" wrap="square" lIns="0" tIns="0" rIns="0" bIns="0" rtlCol="0">
            <a:spAutoFit/>
          </a:bodyPr>
          <a:lstStyle/>
          <a:p>
            <a:pPr>
              <a:lnSpc>
                <a:spcPts val="555"/>
              </a:lnSpc>
            </a:pPr>
            <a:r>
              <a:rPr lang="ro-RO" sz="550" b="1" spc="-50" dirty="0" smtClean="0">
                <a:solidFill>
                  <a:srgbClr val="FFFFFF"/>
                </a:solidFill>
                <a:latin typeface="Lucida Sans"/>
                <a:cs typeface="Lucida Sans"/>
              </a:rPr>
              <a:t>C</a:t>
            </a:r>
            <a:endParaRPr lang="ro-RO" sz="550" dirty="0">
              <a:latin typeface="Lucida Sans"/>
              <a:cs typeface="Lucida Sans"/>
            </a:endParaRPr>
          </a:p>
        </p:txBody>
      </p:sp>
      <p:sp>
        <p:nvSpPr>
          <p:cNvPr id="42" name="object 42"/>
          <p:cNvSpPr txBox="1"/>
          <p:nvPr/>
        </p:nvSpPr>
        <p:spPr>
          <a:xfrm rot="19500000">
            <a:off x="2279017" y="3442774"/>
            <a:ext cx="82464" cy="76944"/>
          </a:xfrm>
          <a:prstGeom prst="rect">
            <a:avLst/>
          </a:prstGeom>
        </p:spPr>
        <p:txBody>
          <a:bodyPr vert="horz" wrap="square" lIns="0" tIns="0" rIns="0" bIns="0" rtlCol="0">
            <a:spAutoFit/>
          </a:bodyPr>
          <a:lstStyle/>
          <a:p>
            <a:pPr>
              <a:lnSpc>
                <a:spcPts val="555"/>
              </a:lnSpc>
            </a:pPr>
            <a:r>
              <a:rPr lang="ro-RO" sz="550" b="1" spc="-20" dirty="0" smtClean="0">
                <a:solidFill>
                  <a:srgbClr val="FFFFFF"/>
                </a:solidFill>
                <a:latin typeface="Lucida Sans"/>
                <a:cs typeface="Lucida Sans"/>
              </a:rPr>
              <a:t>E</a:t>
            </a:r>
            <a:endParaRPr lang="ro-RO" sz="550" dirty="0">
              <a:latin typeface="Lucida Sans"/>
              <a:cs typeface="Lucida Sans"/>
            </a:endParaRPr>
          </a:p>
        </p:txBody>
      </p:sp>
      <p:sp>
        <p:nvSpPr>
          <p:cNvPr id="43" name="object 43"/>
          <p:cNvSpPr txBox="1"/>
          <p:nvPr/>
        </p:nvSpPr>
        <p:spPr>
          <a:xfrm rot="2820000">
            <a:off x="4305130" y="3637661"/>
            <a:ext cx="120350" cy="101600"/>
          </a:xfrm>
          <a:prstGeom prst="rect">
            <a:avLst/>
          </a:prstGeom>
        </p:spPr>
        <p:txBody>
          <a:bodyPr vert="horz" wrap="square" lIns="0" tIns="0" rIns="0" bIns="0" rtlCol="0">
            <a:spAutoFit/>
          </a:bodyPr>
          <a:lstStyle/>
          <a:p>
            <a:pPr>
              <a:lnSpc>
                <a:spcPts val="790"/>
              </a:lnSpc>
            </a:pPr>
            <a:r>
              <a:rPr lang="ro-RO" sz="800" b="1" spc="-80" dirty="0" smtClean="0">
                <a:solidFill>
                  <a:srgbClr val="FFFFFF"/>
                </a:solidFill>
                <a:latin typeface="Lucida Sans"/>
                <a:cs typeface="Lucida Sans"/>
              </a:rPr>
              <a:t>C</a:t>
            </a:r>
            <a:endParaRPr lang="ro-RO" sz="800" dirty="0">
              <a:latin typeface="Lucida Sans"/>
              <a:cs typeface="Lucida Sans"/>
            </a:endParaRPr>
          </a:p>
        </p:txBody>
      </p:sp>
      <p:sp>
        <p:nvSpPr>
          <p:cNvPr id="44" name="object 44"/>
          <p:cNvSpPr txBox="1"/>
          <p:nvPr/>
        </p:nvSpPr>
        <p:spPr>
          <a:xfrm rot="2940000">
            <a:off x="4352118" y="3700108"/>
            <a:ext cx="91338" cy="76944"/>
          </a:xfrm>
          <a:prstGeom prst="rect">
            <a:avLst/>
          </a:prstGeom>
        </p:spPr>
        <p:txBody>
          <a:bodyPr vert="horz" wrap="square" lIns="0" tIns="0" rIns="0" bIns="0" rtlCol="0">
            <a:spAutoFit/>
          </a:bodyPr>
          <a:lstStyle/>
          <a:p>
            <a:pPr>
              <a:lnSpc>
                <a:spcPts val="550"/>
              </a:lnSpc>
            </a:pPr>
            <a:r>
              <a:rPr lang="ro-RO" sz="550" b="1" spc="-20" dirty="0" smtClean="0">
                <a:solidFill>
                  <a:srgbClr val="FFFFFF"/>
                </a:solidFill>
                <a:latin typeface="Lucida Sans"/>
                <a:cs typeface="Lucida Sans"/>
              </a:rPr>
              <a:t>O</a:t>
            </a:r>
            <a:endParaRPr lang="ro-RO" sz="550" dirty="0">
              <a:latin typeface="Lucida Sans"/>
              <a:cs typeface="Lucida Sans"/>
            </a:endParaRPr>
          </a:p>
        </p:txBody>
      </p:sp>
      <p:sp>
        <p:nvSpPr>
          <p:cNvPr id="45" name="object 45"/>
          <p:cNvSpPr txBox="1"/>
          <p:nvPr/>
        </p:nvSpPr>
        <p:spPr>
          <a:xfrm rot="3060000">
            <a:off x="4387096" y="3738576"/>
            <a:ext cx="84407" cy="76944"/>
          </a:xfrm>
          <a:prstGeom prst="rect">
            <a:avLst/>
          </a:prstGeom>
        </p:spPr>
        <p:txBody>
          <a:bodyPr vert="horz" wrap="square" lIns="0" tIns="0" rIns="0" bIns="0" rtlCol="0">
            <a:spAutoFit/>
          </a:bodyPr>
          <a:lstStyle/>
          <a:p>
            <a:pPr>
              <a:lnSpc>
                <a:spcPts val="550"/>
              </a:lnSpc>
            </a:pPr>
            <a:r>
              <a:rPr lang="ro-RO" sz="550" b="1" spc="-40" dirty="0" smtClean="0">
                <a:solidFill>
                  <a:srgbClr val="FFFFFF"/>
                </a:solidFill>
                <a:latin typeface="Lucida Sans"/>
                <a:cs typeface="Lucida Sans"/>
              </a:rPr>
              <a:t>R</a:t>
            </a:r>
            <a:endParaRPr lang="ro-RO" sz="550" dirty="0">
              <a:latin typeface="Lucida Sans"/>
              <a:cs typeface="Lucida Sans"/>
            </a:endParaRPr>
          </a:p>
        </p:txBody>
      </p:sp>
      <p:sp>
        <p:nvSpPr>
          <p:cNvPr id="46" name="object 46"/>
          <p:cNvSpPr txBox="1"/>
          <p:nvPr/>
        </p:nvSpPr>
        <p:spPr>
          <a:xfrm rot="3180000">
            <a:off x="4413716" y="3771670"/>
            <a:ext cx="82153" cy="76944"/>
          </a:xfrm>
          <a:prstGeom prst="rect">
            <a:avLst/>
          </a:prstGeom>
        </p:spPr>
        <p:txBody>
          <a:bodyPr vert="horz" wrap="square" lIns="0" tIns="0" rIns="0" bIns="0" rtlCol="0">
            <a:spAutoFit/>
          </a:bodyPr>
          <a:lstStyle/>
          <a:p>
            <a:pPr>
              <a:lnSpc>
                <a:spcPts val="555"/>
              </a:lnSpc>
            </a:pPr>
            <a:r>
              <a:rPr lang="ro-RO" sz="550" b="1" spc="-25" dirty="0" smtClean="0">
                <a:solidFill>
                  <a:srgbClr val="FFFFFF"/>
                </a:solidFill>
                <a:latin typeface="Lucida Sans"/>
                <a:cs typeface="Lucida Sans"/>
              </a:rPr>
              <a:t>P</a:t>
            </a:r>
            <a:endParaRPr lang="ro-RO" sz="550" dirty="0">
              <a:latin typeface="Lucida Sans"/>
              <a:cs typeface="Lucida Sans"/>
            </a:endParaRPr>
          </a:p>
        </p:txBody>
      </p:sp>
      <p:sp>
        <p:nvSpPr>
          <p:cNvPr id="47" name="object 47"/>
          <p:cNvSpPr txBox="1"/>
          <p:nvPr/>
        </p:nvSpPr>
        <p:spPr>
          <a:xfrm rot="3240000">
            <a:off x="4436885" y="3810407"/>
            <a:ext cx="91732" cy="76944"/>
          </a:xfrm>
          <a:prstGeom prst="rect">
            <a:avLst/>
          </a:prstGeom>
        </p:spPr>
        <p:txBody>
          <a:bodyPr vert="horz" wrap="square" lIns="0" tIns="0" rIns="0" bIns="0" rtlCol="0">
            <a:spAutoFit/>
          </a:bodyPr>
          <a:lstStyle/>
          <a:p>
            <a:pPr>
              <a:lnSpc>
                <a:spcPts val="550"/>
              </a:lnSpc>
            </a:pPr>
            <a:r>
              <a:rPr lang="ro-RO" sz="550" b="1" spc="-20" dirty="0" smtClean="0">
                <a:solidFill>
                  <a:srgbClr val="FFFFFF"/>
                </a:solidFill>
                <a:latin typeface="Lucida Sans"/>
                <a:cs typeface="Lucida Sans"/>
              </a:rPr>
              <a:t>O</a:t>
            </a:r>
            <a:endParaRPr lang="ro-RO" sz="550" dirty="0">
              <a:latin typeface="Lucida Sans"/>
              <a:cs typeface="Lucida Sans"/>
            </a:endParaRPr>
          </a:p>
        </p:txBody>
      </p:sp>
      <p:sp>
        <p:nvSpPr>
          <p:cNvPr id="48" name="object 48"/>
          <p:cNvSpPr txBox="1"/>
          <p:nvPr/>
        </p:nvSpPr>
        <p:spPr>
          <a:xfrm rot="3360000">
            <a:off x="4468181" y="3851437"/>
            <a:ext cx="84743" cy="76944"/>
          </a:xfrm>
          <a:prstGeom prst="rect">
            <a:avLst/>
          </a:prstGeom>
        </p:spPr>
        <p:txBody>
          <a:bodyPr vert="horz" wrap="square" lIns="0" tIns="0" rIns="0" bIns="0" rtlCol="0">
            <a:spAutoFit/>
          </a:bodyPr>
          <a:lstStyle/>
          <a:p>
            <a:pPr>
              <a:lnSpc>
                <a:spcPts val="550"/>
              </a:lnSpc>
            </a:pPr>
            <a:r>
              <a:rPr lang="ro-RO" sz="550" b="1" spc="-40" dirty="0" smtClean="0">
                <a:solidFill>
                  <a:srgbClr val="FFFFFF"/>
                </a:solidFill>
                <a:latin typeface="Lucida Sans"/>
                <a:cs typeface="Lucida Sans"/>
              </a:rPr>
              <a:t>R</a:t>
            </a:r>
            <a:endParaRPr lang="ro-RO" sz="550" dirty="0">
              <a:latin typeface="Lucida Sans"/>
              <a:cs typeface="Lucida Sans"/>
            </a:endParaRPr>
          </a:p>
        </p:txBody>
      </p:sp>
      <p:sp>
        <p:nvSpPr>
          <p:cNvPr id="49" name="object 49"/>
          <p:cNvSpPr txBox="1"/>
          <p:nvPr/>
        </p:nvSpPr>
        <p:spPr>
          <a:xfrm rot="3480000">
            <a:off x="4491518" y="3891710"/>
            <a:ext cx="89031" cy="76944"/>
          </a:xfrm>
          <a:prstGeom prst="rect">
            <a:avLst/>
          </a:prstGeom>
        </p:spPr>
        <p:txBody>
          <a:bodyPr vert="horz" wrap="square" lIns="0" tIns="0" rIns="0" bIns="0" rtlCol="0">
            <a:spAutoFit/>
          </a:bodyPr>
          <a:lstStyle/>
          <a:p>
            <a:pPr>
              <a:lnSpc>
                <a:spcPts val="550"/>
              </a:lnSpc>
            </a:pPr>
            <a:r>
              <a:rPr lang="ro-RO" sz="550" b="1" dirty="0" smtClean="0">
                <a:solidFill>
                  <a:srgbClr val="FFFFFF"/>
                </a:solidFill>
                <a:latin typeface="Lucida Sans"/>
                <a:cs typeface="Lucida Sans"/>
              </a:rPr>
              <a:t>A</a:t>
            </a:r>
            <a:endParaRPr lang="ro-RO" sz="550" dirty="0">
              <a:latin typeface="Lucida Sans"/>
              <a:cs typeface="Lucida Sans"/>
            </a:endParaRPr>
          </a:p>
        </p:txBody>
      </p:sp>
      <p:sp>
        <p:nvSpPr>
          <p:cNvPr id="50" name="object 50"/>
          <p:cNvSpPr txBox="1"/>
          <p:nvPr/>
        </p:nvSpPr>
        <p:spPr>
          <a:xfrm rot="3600000">
            <a:off x="4515322" y="3925940"/>
            <a:ext cx="82153" cy="76944"/>
          </a:xfrm>
          <a:prstGeom prst="rect">
            <a:avLst/>
          </a:prstGeom>
        </p:spPr>
        <p:txBody>
          <a:bodyPr vert="horz" wrap="square" lIns="0" tIns="0" rIns="0" bIns="0" rtlCol="0">
            <a:spAutoFit/>
          </a:bodyPr>
          <a:lstStyle/>
          <a:p>
            <a:pPr>
              <a:lnSpc>
                <a:spcPts val="555"/>
              </a:lnSpc>
            </a:pPr>
            <a:r>
              <a:rPr lang="ro-RO" sz="550" b="1" spc="-70" dirty="0" smtClean="0">
                <a:solidFill>
                  <a:srgbClr val="FFFFFF"/>
                </a:solidFill>
                <a:latin typeface="Lucida Sans"/>
                <a:cs typeface="Lucida Sans"/>
              </a:rPr>
              <a:t>T</a:t>
            </a:r>
            <a:endParaRPr lang="ro-RO" sz="550" dirty="0">
              <a:latin typeface="Lucida Sans"/>
              <a:cs typeface="Lucida Sans"/>
            </a:endParaRPr>
          </a:p>
        </p:txBody>
      </p:sp>
      <p:sp>
        <p:nvSpPr>
          <p:cNvPr id="51" name="object 51"/>
          <p:cNvSpPr txBox="1"/>
          <p:nvPr/>
        </p:nvSpPr>
        <p:spPr>
          <a:xfrm rot="3660000">
            <a:off x="4534562" y="3960683"/>
            <a:ext cx="82464" cy="76944"/>
          </a:xfrm>
          <a:prstGeom prst="rect">
            <a:avLst/>
          </a:prstGeom>
        </p:spPr>
        <p:txBody>
          <a:bodyPr vert="horz" wrap="square" lIns="0" tIns="0" rIns="0" bIns="0" rtlCol="0">
            <a:spAutoFit/>
          </a:bodyPr>
          <a:lstStyle/>
          <a:p>
            <a:pPr>
              <a:lnSpc>
                <a:spcPts val="550"/>
              </a:lnSpc>
            </a:pPr>
            <a:r>
              <a:rPr lang="ro-RO" sz="550" b="1" spc="-20" dirty="0" smtClean="0">
                <a:solidFill>
                  <a:srgbClr val="FFFFFF"/>
                </a:solidFill>
                <a:latin typeface="Lucida Sans"/>
                <a:cs typeface="Lucida Sans"/>
              </a:rPr>
              <a:t>E</a:t>
            </a:r>
            <a:endParaRPr lang="ro-RO" sz="550" dirty="0">
              <a:latin typeface="Lucida Sans"/>
              <a:cs typeface="Lucida Sans"/>
            </a:endParaRPr>
          </a:p>
        </p:txBody>
      </p:sp>
      <p:sp>
        <p:nvSpPr>
          <p:cNvPr id="52" name="object 52"/>
          <p:cNvSpPr txBox="1"/>
          <p:nvPr/>
        </p:nvSpPr>
        <p:spPr>
          <a:xfrm rot="3840000">
            <a:off x="4558807" y="4020426"/>
            <a:ext cx="126753" cy="101600"/>
          </a:xfrm>
          <a:prstGeom prst="rect">
            <a:avLst/>
          </a:prstGeom>
        </p:spPr>
        <p:txBody>
          <a:bodyPr vert="horz" wrap="square" lIns="0" tIns="0" rIns="0" bIns="0" rtlCol="0">
            <a:spAutoFit/>
          </a:bodyPr>
          <a:lstStyle/>
          <a:p>
            <a:pPr>
              <a:lnSpc>
                <a:spcPts val="790"/>
              </a:lnSpc>
            </a:pPr>
            <a:r>
              <a:rPr lang="ro-RO" sz="800" b="1" spc="-10" dirty="0" smtClean="0">
                <a:solidFill>
                  <a:srgbClr val="FFFFFF"/>
                </a:solidFill>
                <a:latin typeface="Lucida Sans"/>
                <a:cs typeface="Lucida Sans"/>
              </a:rPr>
              <a:t>A</a:t>
            </a:r>
            <a:endParaRPr lang="ro-RO" sz="800" dirty="0">
              <a:latin typeface="Lucida Sans"/>
              <a:cs typeface="Lucida Sans"/>
            </a:endParaRPr>
          </a:p>
        </p:txBody>
      </p:sp>
      <p:sp>
        <p:nvSpPr>
          <p:cNvPr id="53" name="object 53"/>
          <p:cNvSpPr txBox="1"/>
          <p:nvPr/>
        </p:nvSpPr>
        <p:spPr>
          <a:xfrm rot="4020000">
            <a:off x="4595462" y="4093892"/>
            <a:ext cx="88657" cy="76944"/>
          </a:xfrm>
          <a:prstGeom prst="rect">
            <a:avLst/>
          </a:prstGeom>
        </p:spPr>
        <p:txBody>
          <a:bodyPr vert="horz" wrap="square" lIns="0" tIns="0" rIns="0" bIns="0" rtlCol="0">
            <a:spAutoFit/>
          </a:bodyPr>
          <a:lstStyle/>
          <a:p>
            <a:pPr>
              <a:lnSpc>
                <a:spcPts val="555"/>
              </a:lnSpc>
            </a:pPr>
            <a:r>
              <a:rPr lang="ro-RO" sz="550" b="1" spc="-35" dirty="0" smtClean="0">
                <a:solidFill>
                  <a:srgbClr val="FFFFFF"/>
                </a:solidFill>
                <a:latin typeface="Lucida Sans"/>
                <a:cs typeface="Lucida Sans"/>
              </a:rPr>
              <a:t>D</a:t>
            </a:r>
            <a:endParaRPr lang="ro-RO" sz="550" dirty="0">
              <a:latin typeface="Lucida Sans"/>
              <a:cs typeface="Lucida Sans"/>
            </a:endParaRPr>
          </a:p>
        </p:txBody>
      </p:sp>
      <p:sp>
        <p:nvSpPr>
          <p:cNvPr id="54" name="object 54"/>
          <p:cNvSpPr txBox="1"/>
          <p:nvPr/>
        </p:nvSpPr>
        <p:spPr>
          <a:xfrm rot="4080000">
            <a:off x="4615013" y="4139854"/>
            <a:ext cx="86830" cy="76944"/>
          </a:xfrm>
          <a:prstGeom prst="rect">
            <a:avLst/>
          </a:prstGeom>
        </p:spPr>
        <p:txBody>
          <a:bodyPr vert="horz" wrap="square" lIns="0" tIns="0" rIns="0" bIns="0" rtlCol="0">
            <a:spAutoFit/>
          </a:bodyPr>
          <a:lstStyle/>
          <a:p>
            <a:pPr>
              <a:lnSpc>
                <a:spcPts val="550"/>
              </a:lnSpc>
            </a:pPr>
            <a:r>
              <a:rPr lang="ro-RO" sz="550" b="1" spc="-10" dirty="0" smtClean="0">
                <a:solidFill>
                  <a:srgbClr val="FFFFFF"/>
                </a:solidFill>
                <a:latin typeface="Lucida Sans"/>
                <a:cs typeface="Lucida Sans"/>
              </a:rPr>
              <a:t>V</a:t>
            </a:r>
            <a:endParaRPr lang="ro-RO" sz="550" dirty="0">
              <a:latin typeface="Lucida Sans"/>
              <a:cs typeface="Lucida Sans"/>
            </a:endParaRPr>
          </a:p>
        </p:txBody>
      </p:sp>
      <p:sp>
        <p:nvSpPr>
          <p:cNvPr id="55" name="object 55"/>
          <p:cNvSpPr txBox="1"/>
          <p:nvPr/>
        </p:nvSpPr>
        <p:spPr>
          <a:xfrm rot="4200000">
            <a:off x="4632930" y="4171515"/>
            <a:ext cx="74576" cy="76944"/>
          </a:xfrm>
          <a:prstGeom prst="rect">
            <a:avLst/>
          </a:prstGeom>
        </p:spPr>
        <p:txBody>
          <a:bodyPr vert="horz" wrap="square" lIns="0" tIns="0" rIns="0" bIns="0" rtlCol="0">
            <a:spAutoFit/>
          </a:bodyPr>
          <a:lstStyle/>
          <a:p>
            <a:pPr>
              <a:lnSpc>
                <a:spcPts val="555"/>
              </a:lnSpc>
            </a:pPr>
            <a:r>
              <a:rPr lang="ro-RO" sz="550" b="1" spc="-30" dirty="0" smtClean="0">
                <a:solidFill>
                  <a:srgbClr val="FFFFFF"/>
                </a:solidFill>
                <a:latin typeface="Lucida Sans"/>
                <a:cs typeface="Lucida Sans"/>
              </a:rPr>
              <a:t>I</a:t>
            </a:r>
            <a:endParaRPr lang="ro-RO" sz="550" dirty="0">
              <a:latin typeface="Lucida Sans"/>
              <a:cs typeface="Lucida Sans"/>
            </a:endParaRPr>
          </a:p>
        </p:txBody>
      </p:sp>
      <p:sp>
        <p:nvSpPr>
          <p:cNvPr id="56" name="object 56"/>
          <p:cNvSpPr txBox="1"/>
          <p:nvPr/>
        </p:nvSpPr>
        <p:spPr>
          <a:xfrm rot="4260000">
            <a:off x="4639023" y="4199570"/>
            <a:ext cx="82153" cy="76944"/>
          </a:xfrm>
          <a:prstGeom prst="rect">
            <a:avLst/>
          </a:prstGeom>
        </p:spPr>
        <p:txBody>
          <a:bodyPr vert="horz" wrap="square" lIns="0" tIns="0" rIns="0" bIns="0" rtlCol="0">
            <a:spAutoFit/>
          </a:bodyPr>
          <a:lstStyle/>
          <a:p>
            <a:pPr>
              <a:lnSpc>
                <a:spcPts val="550"/>
              </a:lnSpc>
            </a:pPr>
            <a:r>
              <a:rPr lang="ro-RO" sz="550" b="1" spc="-5" dirty="0" smtClean="0">
                <a:solidFill>
                  <a:srgbClr val="FFFFFF"/>
                </a:solidFill>
                <a:latin typeface="Lucida Sans"/>
                <a:cs typeface="Lucida Sans"/>
              </a:rPr>
              <a:t>S</a:t>
            </a:r>
            <a:endParaRPr lang="ro-RO" sz="550" dirty="0">
              <a:latin typeface="Lucida Sans"/>
              <a:cs typeface="Lucida Sans"/>
            </a:endParaRPr>
          </a:p>
        </p:txBody>
      </p:sp>
      <p:sp>
        <p:nvSpPr>
          <p:cNvPr id="57" name="object 57"/>
          <p:cNvSpPr txBox="1"/>
          <p:nvPr/>
        </p:nvSpPr>
        <p:spPr>
          <a:xfrm rot="4320000">
            <a:off x="4648854" y="4245140"/>
            <a:ext cx="91732" cy="76944"/>
          </a:xfrm>
          <a:prstGeom prst="rect">
            <a:avLst/>
          </a:prstGeom>
        </p:spPr>
        <p:txBody>
          <a:bodyPr vert="horz" wrap="square" lIns="0" tIns="0" rIns="0" bIns="0" rtlCol="0">
            <a:spAutoFit/>
          </a:bodyPr>
          <a:lstStyle/>
          <a:p>
            <a:pPr>
              <a:lnSpc>
                <a:spcPts val="550"/>
              </a:lnSpc>
            </a:pPr>
            <a:r>
              <a:rPr lang="ro-RO" sz="550" b="1" spc="-20" dirty="0" smtClean="0">
                <a:solidFill>
                  <a:srgbClr val="FFFFFF"/>
                </a:solidFill>
                <a:latin typeface="Lucida Sans"/>
                <a:cs typeface="Lucida Sans"/>
              </a:rPr>
              <a:t>O</a:t>
            </a:r>
            <a:endParaRPr lang="ro-RO" sz="550" dirty="0">
              <a:latin typeface="Lucida Sans"/>
              <a:cs typeface="Lucida Sans"/>
            </a:endParaRPr>
          </a:p>
        </p:txBody>
      </p:sp>
      <p:sp>
        <p:nvSpPr>
          <p:cNvPr id="58" name="object 58"/>
          <p:cNvSpPr txBox="1"/>
          <p:nvPr/>
        </p:nvSpPr>
        <p:spPr>
          <a:xfrm rot="4500000">
            <a:off x="4666432" y="4292662"/>
            <a:ext cx="84074" cy="76944"/>
          </a:xfrm>
          <a:prstGeom prst="rect">
            <a:avLst/>
          </a:prstGeom>
        </p:spPr>
        <p:txBody>
          <a:bodyPr vert="horz" wrap="square" lIns="0" tIns="0" rIns="0" bIns="0" rtlCol="0">
            <a:spAutoFit/>
          </a:bodyPr>
          <a:lstStyle/>
          <a:p>
            <a:pPr>
              <a:lnSpc>
                <a:spcPts val="555"/>
              </a:lnSpc>
            </a:pPr>
            <a:r>
              <a:rPr lang="ro-RO" sz="550" b="1" spc="-40" dirty="0" smtClean="0">
                <a:solidFill>
                  <a:srgbClr val="FFFFFF"/>
                </a:solidFill>
                <a:latin typeface="Lucida Sans"/>
                <a:cs typeface="Lucida Sans"/>
              </a:rPr>
              <a:t>R</a:t>
            </a:r>
            <a:endParaRPr lang="ro-RO" sz="550" dirty="0">
              <a:latin typeface="Lucida Sans"/>
              <a:cs typeface="Lucida Sans"/>
            </a:endParaRPr>
          </a:p>
        </p:txBody>
      </p:sp>
      <p:sp>
        <p:nvSpPr>
          <p:cNvPr id="59" name="object 59"/>
          <p:cNvSpPr txBox="1"/>
          <p:nvPr/>
        </p:nvSpPr>
        <p:spPr>
          <a:xfrm rot="4560000">
            <a:off x="4675938" y="4334335"/>
            <a:ext cx="86474" cy="76944"/>
          </a:xfrm>
          <a:prstGeom prst="rect">
            <a:avLst/>
          </a:prstGeom>
        </p:spPr>
        <p:txBody>
          <a:bodyPr vert="horz" wrap="square" lIns="0" tIns="0" rIns="0" bIns="0" rtlCol="0">
            <a:spAutoFit/>
          </a:bodyPr>
          <a:lstStyle/>
          <a:p>
            <a:pPr>
              <a:lnSpc>
                <a:spcPts val="550"/>
              </a:lnSpc>
            </a:pPr>
            <a:r>
              <a:rPr lang="ro-RO" sz="550" b="1" spc="-5" dirty="0" smtClean="0">
                <a:solidFill>
                  <a:srgbClr val="FFFFFF"/>
                </a:solidFill>
                <a:latin typeface="Lucida Sans"/>
                <a:cs typeface="Lucida Sans"/>
              </a:rPr>
              <a:t>Y</a:t>
            </a:r>
            <a:endParaRPr lang="ro-RO" sz="550" dirty="0">
              <a:latin typeface="Lucida Sans"/>
              <a:cs typeface="Lucida Sans"/>
            </a:endParaRPr>
          </a:p>
        </p:txBody>
      </p:sp>
      <p:sp>
        <p:nvSpPr>
          <p:cNvPr id="60" name="object 60"/>
          <p:cNvSpPr txBox="1"/>
          <p:nvPr/>
        </p:nvSpPr>
        <p:spPr>
          <a:xfrm rot="4740000">
            <a:off x="4686038" y="4399289"/>
            <a:ext cx="117435" cy="101600"/>
          </a:xfrm>
          <a:prstGeom prst="rect">
            <a:avLst/>
          </a:prstGeom>
        </p:spPr>
        <p:txBody>
          <a:bodyPr vert="horz" wrap="square" lIns="0" tIns="0" rIns="0" bIns="0" rtlCol="0">
            <a:spAutoFit/>
          </a:bodyPr>
          <a:lstStyle/>
          <a:p>
            <a:pPr>
              <a:lnSpc>
                <a:spcPts val="790"/>
              </a:lnSpc>
            </a:pPr>
            <a:r>
              <a:rPr lang="ro-RO" sz="800" b="1" spc="-15" dirty="0" smtClean="0">
                <a:solidFill>
                  <a:srgbClr val="FFFFFF"/>
                </a:solidFill>
                <a:latin typeface="Lucida Sans"/>
                <a:cs typeface="Lucida Sans"/>
              </a:rPr>
              <a:t>S</a:t>
            </a:r>
            <a:endParaRPr lang="ro-RO" sz="800" dirty="0">
              <a:latin typeface="Lucida Sans"/>
              <a:cs typeface="Lucida Sans"/>
            </a:endParaRPr>
          </a:p>
        </p:txBody>
      </p:sp>
      <p:sp>
        <p:nvSpPr>
          <p:cNvPr id="61" name="object 61"/>
          <p:cNvSpPr txBox="1"/>
          <p:nvPr/>
        </p:nvSpPr>
        <p:spPr>
          <a:xfrm rot="4860000">
            <a:off x="4703218" y="4460589"/>
            <a:ext cx="82153" cy="76944"/>
          </a:xfrm>
          <a:prstGeom prst="rect">
            <a:avLst/>
          </a:prstGeom>
        </p:spPr>
        <p:txBody>
          <a:bodyPr vert="horz" wrap="square" lIns="0" tIns="0" rIns="0" bIns="0" rtlCol="0">
            <a:spAutoFit/>
          </a:bodyPr>
          <a:lstStyle/>
          <a:p>
            <a:pPr>
              <a:lnSpc>
                <a:spcPts val="555"/>
              </a:lnSpc>
            </a:pPr>
            <a:r>
              <a:rPr lang="ro-RO" sz="550" b="1" spc="-20" dirty="0" smtClean="0">
                <a:solidFill>
                  <a:srgbClr val="FFFFFF"/>
                </a:solidFill>
                <a:latin typeface="Lucida Sans"/>
                <a:cs typeface="Lucida Sans"/>
              </a:rPr>
              <a:t>E</a:t>
            </a:r>
            <a:endParaRPr lang="ro-RO" sz="550" dirty="0">
              <a:latin typeface="Lucida Sans"/>
              <a:cs typeface="Lucida Sans"/>
            </a:endParaRPr>
          </a:p>
        </p:txBody>
      </p:sp>
      <p:sp>
        <p:nvSpPr>
          <p:cNvPr id="62" name="object 62"/>
          <p:cNvSpPr txBox="1"/>
          <p:nvPr/>
        </p:nvSpPr>
        <p:spPr>
          <a:xfrm rot="4920000">
            <a:off x="4707996" y="4501967"/>
            <a:ext cx="84407" cy="76944"/>
          </a:xfrm>
          <a:prstGeom prst="rect">
            <a:avLst/>
          </a:prstGeom>
        </p:spPr>
        <p:txBody>
          <a:bodyPr vert="horz" wrap="square" lIns="0" tIns="0" rIns="0" bIns="0" rtlCol="0">
            <a:spAutoFit/>
          </a:bodyPr>
          <a:lstStyle/>
          <a:p>
            <a:pPr>
              <a:lnSpc>
                <a:spcPts val="550"/>
              </a:lnSpc>
            </a:pPr>
            <a:r>
              <a:rPr lang="ro-RO" sz="550" b="1" spc="-40" dirty="0" smtClean="0">
                <a:solidFill>
                  <a:srgbClr val="FFFFFF"/>
                </a:solidFill>
                <a:latin typeface="Lucida Sans"/>
                <a:cs typeface="Lucida Sans"/>
              </a:rPr>
              <a:t>R</a:t>
            </a:r>
            <a:endParaRPr lang="ro-RO" sz="550" dirty="0">
              <a:latin typeface="Lucida Sans"/>
              <a:cs typeface="Lucida Sans"/>
            </a:endParaRPr>
          </a:p>
        </p:txBody>
      </p:sp>
      <p:sp>
        <p:nvSpPr>
          <p:cNvPr id="63" name="object 63"/>
          <p:cNvSpPr txBox="1"/>
          <p:nvPr/>
        </p:nvSpPr>
        <p:spPr>
          <a:xfrm rot="5100000">
            <a:off x="4720797" y="4579844"/>
            <a:ext cx="74752" cy="76944"/>
          </a:xfrm>
          <a:prstGeom prst="rect">
            <a:avLst/>
          </a:prstGeom>
        </p:spPr>
        <p:txBody>
          <a:bodyPr vert="horz" wrap="square" lIns="0" tIns="0" rIns="0" bIns="0" rtlCol="0">
            <a:spAutoFit/>
          </a:bodyPr>
          <a:lstStyle/>
          <a:p>
            <a:pPr>
              <a:lnSpc>
                <a:spcPts val="550"/>
              </a:lnSpc>
            </a:pPr>
            <a:r>
              <a:rPr lang="ro-RO" sz="550" b="1" spc="-30" dirty="0" smtClean="0">
                <a:solidFill>
                  <a:srgbClr val="FFFFFF"/>
                </a:solidFill>
                <a:latin typeface="Lucida Sans"/>
                <a:cs typeface="Lucida Sans"/>
              </a:rPr>
              <a:t>I</a:t>
            </a:r>
            <a:endParaRPr lang="ro-RO" sz="550" dirty="0">
              <a:latin typeface="Lucida Sans"/>
              <a:cs typeface="Lucida Sans"/>
            </a:endParaRPr>
          </a:p>
        </p:txBody>
      </p:sp>
      <p:sp>
        <p:nvSpPr>
          <p:cNvPr id="64" name="object 64"/>
          <p:cNvSpPr txBox="1"/>
          <p:nvPr/>
        </p:nvSpPr>
        <p:spPr>
          <a:xfrm rot="5160000">
            <a:off x="4717917" y="4611634"/>
            <a:ext cx="84743" cy="76944"/>
          </a:xfrm>
          <a:prstGeom prst="rect">
            <a:avLst/>
          </a:prstGeom>
        </p:spPr>
        <p:txBody>
          <a:bodyPr vert="horz" wrap="square" lIns="0" tIns="0" rIns="0" bIns="0" rtlCol="0">
            <a:spAutoFit/>
          </a:bodyPr>
          <a:lstStyle/>
          <a:p>
            <a:pPr>
              <a:lnSpc>
                <a:spcPts val="550"/>
              </a:lnSpc>
            </a:pPr>
            <a:r>
              <a:rPr lang="ro-RO" sz="550" b="1" spc="-50" dirty="0" smtClean="0">
                <a:solidFill>
                  <a:srgbClr val="FFFFFF"/>
                </a:solidFill>
                <a:latin typeface="Lucida Sans"/>
                <a:cs typeface="Lucida Sans"/>
              </a:rPr>
              <a:t>C</a:t>
            </a:r>
            <a:endParaRPr lang="ro-RO" sz="550" dirty="0">
              <a:latin typeface="Lucida Sans"/>
              <a:cs typeface="Lucida Sans"/>
            </a:endParaRPr>
          </a:p>
        </p:txBody>
      </p:sp>
      <p:sp>
        <p:nvSpPr>
          <p:cNvPr id="81" name="object 81"/>
          <p:cNvSpPr txBox="1"/>
          <p:nvPr/>
        </p:nvSpPr>
        <p:spPr>
          <a:xfrm rot="5040000">
            <a:off x="4711963" y="4546067"/>
            <a:ext cx="86474" cy="76944"/>
          </a:xfrm>
          <a:prstGeom prst="rect">
            <a:avLst/>
          </a:prstGeom>
        </p:spPr>
        <p:txBody>
          <a:bodyPr vert="horz" wrap="square" lIns="0" tIns="0" rIns="0" bIns="0" rtlCol="0">
            <a:spAutoFit/>
          </a:bodyPr>
          <a:lstStyle/>
          <a:p>
            <a:pPr>
              <a:lnSpc>
                <a:spcPts val="550"/>
              </a:lnSpc>
            </a:pPr>
            <a:r>
              <a:rPr lang="ro-RO" sz="550" b="1" spc="-10" dirty="0" smtClean="0">
                <a:solidFill>
                  <a:srgbClr val="FFFFFF"/>
                </a:solidFill>
                <a:latin typeface="Lucida Sans"/>
                <a:cs typeface="Lucida Sans"/>
              </a:rPr>
              <a:t>V</a:t>
            </a:r>
            <a:endParaRPr lang="ro-RO" sz="550" dirty="0">
              <a:latin typeface="Lucida Sans"/>
              <a:cs typeface="Lucida Sans"/>
            </a:endParaRPr>
          </a:p>
        </p:txBody>
      </p:sp>
      <p:sp>
        <p:nvSpPr>
          <p:cNvPr id="84" name="object 84"/>
          <p:cNvSpPr txBox="1"/>
          <p:nvPr/>
        </p:nvSpPr>
        <p:spPr>
          <a:xfrm rot="5280000">
            <a:off x="4720831" y="4653310"/>
            <a:ext cx="82464" cy="76944"/>
          </a:xfrm>
          <a:prstGeom prst="rect">
            <a:avLst/>
          </a:prstGeom>
        </p:spPr>
        <p:txBody>
          <a:bodyPr vert="horz" wrap="square" lIns="0" tIns="0" rIns="0" bIns="0" rtlCol="0">
            <a:spAutoFit/>
          </a:bodyPr>
          <a:lstStyle/>
          <a:p>
            <a:pPr>
              <a:lnSpc>
                <a:spcPts val="550"/>
              </a:lnSpc>
            </a:pPr>
            <a:r>
              <a:rPr lang="ro-RO" sz="550" b="1" spc="-20" dirty="0" smtClean="0">
                <a:solidFill>
                  <a:srgbClr val="FFFFFF"/>
                </a:solidFill>
                <a:latin typeface="Lucida Sans"/>
                <a:cs typeface="Lucida Sans"/>
              </a:rPr>
              <a:t>E</a:t>
            </a:r>
            <a:endParaRPr lang="ro-RO" sz="550" dirty="0">
              <a:latin typeface="Lucida Sans"/>
              <a:cs typeface="Lucida Sans"/>
            </a:endParaRPr>
          </a:p>
        </p:txBody>
      </p:sp>
      <p:sp>
        <p:nvSpPr>
          <p:cNvPr id="86" name="object 86"/>
          <p:cNvSpPr txBox="1"/>
          <p:nvPr/>
        </p:nvSpPr>
        <p:spPr>
          <a:xfrm>
            <a:off x="4721324" y="4698630"/>
            <a:ext cx="89768" cy="123825"/>
          </a:xfrm>
          <a:prstGeom prst="rect">
            <a:avLst/>
          </a:prstGeom>
        </p:spPr>
        <p:txBody>
          <a:bodyPr vert="vert" wrap="square" lIns="0" tIns="0" rIns="0" bIns="0" rtlCol="0">
            <a:spAutoFit/>
          </a:bodyPr>
          <a:lstStyle/>
          <a:p>
            <a:pPr marL="12700">
              <a:lnSpc>
                <a:spcPts val="655"/>
              </a:lnSpc>
            </a:pPr>
            <a:r>
              <a:rPr lang="ro-RO" sz="550" b="1" dirty="0" smtClean="0">
                <a:solidFill>
                  <a:srgbClr val="FFFFFF"/>
                </a:solidFill>
                <a:latin typeface="Lucida Sans"/>
                <a:cs typeface="Lucida Sans"/>
              </a:rPr>
              <a:t>S</a:t>
            </a:r>
            <a:endParaRPr lang="ro-RO" sz="550" dirty="0">
              <a:latin typeface="Lucida Sans"/>
              <a:cs typeface="Lucida Sans"/>
            </a:endParaRPr>
          </a:p>
        </p:txBody>
      </p:sp>
      <p:sp>
        <p:nvSpPr>
          <p:cNvPr id="93" name="object 93"/>
          <p:cNvSpPr txBox="1"/>
          <p:nvPr/>
        </p:nvSpPr>
        <p:spPr>
          <a:xfrm rot="19440000">
            <a:off x="2340148" y="3585600"/>
            <a:ext cx="101730" cy="76944"/>
          </a:xfrm>
          <a:prstGeom prst="rect">
            <a:avLst/>
          </a:prstGeom>
        </p:spPr>
        <p:txBody>
          <a:bodyPr vert="horz" wrap="square" lIns="0" tIns="0" rIns="0" bIns="0" rtlCol="0">
            <a:spAutoFit/>
          </a:bodyPr>
          <a:lstStyle/>
          <a:p>
            <a:pPr>
              <a:lnSpc>
                <a:spcPts val="640"/>
              </a:lnSpc>
            </a:pPr>
            <a:r>
              <a:rPr lang="ro-RO" sz="650" b="1" spc="-20" dirty="0" smtClean="0">
                <a:solidFill>
                  <a:srgbClr val="008775"/>
                </a:solidFill>
                <a:latin typeface="Lucida Sans"/>
                <a:cs typeface="Lucida Sans"/>
              </a:rPr>
              <a:t>G</a:t>
            </a:r>
            <a:endParaRPr lang="ro-RO" sz="650" dirty="0">
              <a:latin typeface="Lucida Sans"/>
              <a:cs typeface="Lucida Sans"/>
            </a:endParaRPr>
          </a:p>
        </p:txBody>
      </p:sp>
      <p:sp>
        <p:nvSpPr>
          <p:cNvPr id="94" name="object 94"/>
          <p:cNvSpPr txBox="1"/>
          <p:nvPr/>
        </p:nvSpPr>
        <p:spPr>
          <a:xfrm rot="19560000">
            <a:off x="2387410" y="3553541"/>
            <a:ext cx="96724" cy="76944"/>
          </a:xfrm>
          <a:prstGeom prst="rect">
            <a:avLst/>
          </a:prstGeom>
        </p:spPr>
        <p:txBody>
          <a:bodyPr vert="horz" wrap="square" lIns="0" tIns="0" rIns="0" bIns="0" rtlCol="0">
            <a:spAutoFit/>
          </a:bodyPr>
          <a:lstStyle/>
          <a:p>
            <a:pPr>
              <a:lnSpc>
                <a:spcPts val="640"/>
              </a:lnSpc>
            </a:pPr>
            <a:r>
              <a:rPr lang="ro-RO" sz="650" b="1" spc="-60" dirty="0" smtClean="0">
                <a:solidFill>
                  <a:srgbClr val="008775"/>
                </a:solidFill>
                <a:latin typeface="Lucida Sans"/>
                <a:cs typeface="Lucida Sans"/>
              </a:rPr>
              <a:t>R</a:t>
            </a:r>
            <a:endParaRPr lang="ro-RO" sz="650" dirty="0">
              <a:latin typeface="Lucida Sans"/>
              <a:cs typeface="Lucida Sans"/>
            </a:endParaRPr>
          </a:p>
        </p:txBody>
      </p:sp>
      <p:sp>
        <p:nvSpPr>
          <p:cNvPr id="95" name="object 95"/>
          <p:cNvSpPr txBox="1"/>
          <p:nvPr/>
        </p:nvSpPr>
        <p:spPr>
          <a:xfrm rot="19680000">
            <a:off x="2430687" y="3523214"/>
            <a:ext cx="101355" cy="76944"/>
          </a:xfrm>
          <a:prstGeom prst="rect">
            <a:avLst/>
          </a:prstGeom>
        </p:spPr>
        <p:txBody>
          <a:bodyPr vert="horz" wrap="square" lIns="0" tIns="0" rIns="0" bIns="0" rtlCol="0">
            <a:spAutoFit/>
          </a:bodyPr>
          <a:lstStyle/>
          <a:p>
            <a:pPr>
              <a:lnSpc>
                <a:spcPts val="640"/>
              </a:lnSpc>
            </a:pPr>
            <a:r>
              <a:rPr lang="ro-RO" sz="650" b="1" spc="-15" dirty="0" smtClean="0">
                <a:solidFill>
                  <a:srgbClr val="008775"/>
                </a:solidFill>
                <a:latin typeface="Lucida Sans"/>
                <a:cs typeface="Lucida Sans"/>
              </a:rPr>
              <a:t>A</a:t>
            </a:r>
            <a:endParaRPr lang="ro-RO" sz="650" dirty="0">
              <a:latin typeface="Lucida Sans"/>
              <a:cs typeface="Lucida Sans"/>
            </a:endParaRPr>
          </a:p>
        </p:txBody>
      </p:sp>
      <p:sp>
        <p:nvSpPr>
          <p:cNvPr id="96" name="object 96"/>
          <p:cNvSpPr txBox="1"/>
          <p:nvPr/>
        </p:nvSpPr>
        <p:spPr>
          <a:xfrm rot="3840000">
            <a:off x="1893873" y="5290215"/>
            <a:ext cx="94435" cy="76944"/>
          </a:xfrm>
          <a:prstGeom prst="rect">
            <a:avLst/>
          </a:prstGeom>
        </p:spPr>
        <p:txBody>
          <a:bodyPr vert="horz" wrap="square" lIns="0" tIns="0" rIns="0" bIns="0" rtlCol="0">
            <a:spAutoFit/>
          </a:bodyPr>
          <a:lstStyle/>
          <a:p>
            <a:pPr>
              <a:lnSpc>
                <a:spcPts val="635"/>
              </a:lnSpc>
            </a:pPr>
            <a:r>
              <a:rPr lang="ro-RO" sz="650" b="1" spc="-45" dirty="0" smtClean="0">
                <a:solidFill>
                  <a:srgbClr val="605270"/>
                </a:solidFill>
                <a:latin typeface="Lucida Sans"/>
                <a:cs typeface="Lucida Sans"/>
              </a:rPr>
              <a:t>P</a:t>
            </a:r>
            <a:endParaRPr lang="ro-RO" sz="650" dirty="0">
              <a:latin typeface="Lucida Sans"/>
              <a:cs typeface="Lucida Sans"/>
            </a:endParaRPr>
          </a:p>
        </p:txBody>
      </p:sp>
      <p:sp>
        <p:nvSpPr>
          <p:cNvPr id="97" name="object 97"/>
          <p:cNvSpPr txBox="1"/>
          <p:nvPr/>
        </p:nvSpPr>
        <p:spPr>
          <a:xfrm rot="3780000">
            <a:off x="1913561" y="5323829"/>
            <a:ext cx="88084" cy="76944"/>
          </a:xfrm>
          <a:prstGeom prst="rect">
            <a:avLst/>
          </a:prstGeom>
        </p:spPr>
        <p:txBody>
          <a:bodyPr vert="horz" wrap="square" lIns="0" tIns="0" rIns="0" bIns="0" rtlCol="0">
            <a:spAutoFit/>
          </a:bodyPr>
          <a:lstStyle/>
          <a:p>
            <a:pPr>
              <a:lnSpc>
                <a:spcPts val="640"/>
              </a:lnSpc>
            </a:pPr>
            <a:r>
              <a:rPr lang="ro-RO" sz="650" b="1" spc="-50" dirty="0" smtClean="0">
                <a:solidFill>
                  <a:srgbClr val="605270"/>
                </a:solidFill>
                <a:latin typeface="Lucida Sans"/>
                <a:cs typeface="Lucida Sans"/>
              </a:rPr>
              <a:t>r</a:t>
            </a:r>
            <a:endParaRPr lang="ro-RO" sz="650" dirty="0">
              <a:latin typeface="Lucida Sans"/>
              <a:cs typeface="Lucida Sans"/>
            </a:endParaRPr>
          </a:p>
        </p:txBody>
      </p:sp>
      <p:sp>
        <p:nvSpPr>
          <p:cNvPr id="98" name="object 98"/>
          <p:cNvSpPr txBox="1"/>
          <p:nvPr/>
        </p:nvSpPr>
        <p:spPr>
          <a:xfrm rot="3720000">
            <a:off x="1927317" y="5347273"/>
            <a:ext cx="85044" cy="76944"/>
          </a:xfrm>
          <a:prstGeom prst="rect">
            <a:avLst/>
          </a:prstGeom>
        </p:spPr>
        <p:txBody>
          <a:bodyPr vert="horz" wrap="square" lIns="0" tIns="0" rIns="0" bIns="0" rtlCol="0">
            <a:spAutoFit/>
          </a:bodyPr>
          <a:lstStyle/>
          <a:p>
            <a:pPr>
              <a:lnSpc>
                <a:spcPts val="640"/>
              </a:lnSpc>
            </a:pPr>
            <a:r>
              <a:rPr lang="ro-RO" sz="650" b="1" spc="-35" dirty="0" smtClean="0">
                <a:solidFill>
                  <a:srgbClr val="605270"/>
                </a:solidFill>
                <a:latin typeface="Lucida Sans"/>
                <a:cs typeface="Lucida Sans"/>
              </a:rPr>
              <a:t>i</a:t>
            </a:r>
            <a:endParaRPr lang="ro-RO" sz="650" dirty="0">
              <a:latin typeface="Lucida Sans"/>
              <a:cs typeface="Lucida Sans"/>
            </a:endParaRPr>
          </a:p>
        </p:txBody>
      </p:sp>
      <p:sp>
        <p:nvSpPr>
          <p:cNvPr id="99" name="object 99"/>
          <p:cNvSpPr txBox="1"/>
          <p:nvPr/>
        </p:nvSpPr>
        <p:spPr>
          <a:xfrm rot="3600000">
            <a:off x="1938483" y="5376620"/>
            <a:ext cx="94435" cy="76944"/>
          </a:xfrm>
          <a:prstGeom prst="rect">
            <a:avLst/>
          </a:prstGeom>
        </p:spPr>
        <p:txBody>
          <a:bodyPr vert="horz" wrap="square" lIns="0" tIns="0" rIns="0" bIns="0" rtlCol="0">
            <a:spAutoFit/>
          </a:bodyPr>
          <a:lstStyle/>
          <a:p>
            <a:pPr>
              <a:lnSpc>
                <a:spcPts val="635"/>
              </a:lnSpc>
            </a:pPr>
            <a:r>
              <a:rPr lang="ro-RO" sz="650" b="1" spc="-30" dirty="0" smtClean="0">
                <a:solidFill>
                  <a:srgbClr val="605270"/>
                </a:solidFill>
                <a:latin typeface="Lucida Sans"/>
                <a:cs typeface="Lucida Sans"/>
              </a:rPr>
              <a:t>v</a:t>
            </a:r>
            <a:endParaRPr lang="ro-RO" sz="650" dirty="0">
              <a:latin typeface="Lucida Sans"/>
              <a:cs typeface="Lucida Sans"/>
            </a:endParaRPr>
          </a:p>
        </p:txBody>
      </p:sp>
      <p:sp>
        <p:nvSpPr>
          <p:cNvPr id="100" name="object 100"/>
          <p:cNvSpPr txBox="1"/>
          <p:nvPr/>
        </p:nvSpPr>
        <p:spPr>
          <a:xfrm rot="3480000">
            <a:off x="1960749" y="5414784"/>
            <a:ext cx="94435" cy="76944"/>
          </a:xfrm>
          <a:prstGeom prst="rect">
            <a:avLst/>
          </a:prstGeom>
        </p:spPr>
        <p:txBody>
          <a:bodyPr vert="horz" wrap="square" lIns="0" tIns="0" rIns="0" bIns="0" rtlCol="0">
            <a:spAutoFit/>
          </a:bodyPr>
          <a:lstStyle/>
          <a:p>
            <a:pPr>
              <a:lnSpc>
                <a:spcPts val="635"/>
              </a:lnSpc>
            </a:pPr>
            <a:r>
              <a:rPr lang="ro-RO" sz="650" b="1" spc="-25" dirty="0" smtClean="0">
                <a:solidFill>
                  <a:srgbClr val="605270"/>
                </a:solidFill>
                <a:latin typeface="Lucida Sans"/>
                <a:cs typeface="Lucida Sans"/>
              </a:rPr>
              <a:t>a</a:t>
            </a:r>
            <a:endParaRPr lang="ro-RO" sz="650" dirty="0">
              <a:latin typeface="Lucida Sans"/>
              <a:cs typeface="Lucida Sans"/>
            </a:endParaRPr>
          </a:p>
        </p:txBody>
      </p:sp>
      <p:sp>
        <p:nvSpPr>
          <p:cNvPr id="101" name="object 101"/>
          <p:cNvSpPr txBox="1"/>
          <p:nvPr/>
        </p:nvSpPr>
        <p:spPr>
          <a:xfrm rot="3420000">
            <a:off x="1983735" y="5446594"/>
            <a:ext cx="88084" cy="76944"/>
          </a:xfrm>
          <a:prstGeom prst="rect">
            <a:avLst/>
          </a:prstGeom>
        </p:spPr>
        <p:txBody>
          <a:bodyPr vert="horz" wrap="square" lIns="0" tIns="0" rIns="0" bIns="0" rtlCol="0">
            <a:spAutoFit/>
          </a:bodyPr>
          <a:lstStyle/>
          <a:p>
            <a:pPr>
              <a:lnSpc>
                <a:spcPts val="635"/>
              </a:lnSpc>
            </a:pPr>
            <a:r>
              <a:rPr lang="ro-RO" sz="650" b="1" spc="-15" dirty="0" smtClean="0">
                <a:solidFill>
                  <a:srgbClr val="605270"/>
                </a:solidFill>
                <a:latin typeface="Lucida Sans"/>
                <a:cs typeface="Lucida Sans"/>
              </a:rPr>
              <a:t>t</a:t>
            </a:r>
            <a:endParaRPr lang="ro-RO" sz="650" dirty="0">
              <a:latin typeface="Lucida Sans"/>
              <a:cs typeface="Lucida Sans"/>
            </a:endParaRPr>
          </a:p>
        </p:txBody>
      </p:sp>
      <p:sp>
        <p:nvSpPr>
          <p:cNvPr id="102" name="object 102"/>
          <p:cNvSpPr txBox="1"/>
          <p:nvPr/>
        </p:nvSpPr>
        <p:spPr>
          <a:xfrm rot="3300000">
            <a:off x="2001312" y="5478247"/>
            <a:ext cx="94435" cy="76944"/>
          </a:xfrm>
          <a:prstGeom prst="rect">
            <a:avLst/>
          </a:prstGeom>
        </p:spPr>
        <p:txBody>
          <a:bodyPr vert="horz" wrap="square" lIns="0" tIns="0" rIns="0" bIns="0" rtlCol="0">
            <a:spAutoFit/>
          </a:bodyPr>
          <a:lstStyle/>
          <a:p>
            <a:pPr>
              <a:lnSpc>
                <a:spcPts val="635"/>
              </a:lnSpc>
            </a:pPr>
            <a:r>
              <a:rPr lang="ro-RO" sz="650" b="1" spc="-25" dirty="0" smtClean="0">
                <a:solidFill>
                  <a:srgbClr val="605270"/>
                </a:solidFill>
                <a:latin typeface="Lucida Sans"/>
                <a:cs typeface="Lucida Sans"/>
              </a:rPr>
              <a:t>e</a:t>
            </a:r>
            <a:endParaRPr lang="ro-RO" sz="650" dirty="0">
              <a:latin typeface="Lucida Sans"/>
              <a:cs typeface="Lucida Sans"/>
            </a:endParaRPr>
          </a:p>
        </p:txBody>
      </p:sp>
      <p:sp>
        <p:nvSpPr>
          <p:cNvPr id="103" name="object 103"/>
          <p:cNvSpPr txBox="1"/>
          <p:nvPr/>
        </p:nvSpPr>
        <p:spPr>
          <a:xfrm rot="3180000">
            <a:off x="2040349" y="5533991"/>
            <a:ext cx="96055" cy="76944"/>
          </a:xfrm>
          <a:prstGeom prst="rect">
            <a:avLst/>
          </a:prstGeom>
        </p:spPr>
        <p:txBody>
          <a:bodyPr vert="horz" wrap="square" lIns="0" tIns="0" rIns="0" bIns="0" rtlCol="0">
            <a:spAutoFit/>
          </a:bodyPr>
          <a:lstStyle/>
          <a:p>
            <a:pPr>
              <a:lnSpc>
                <a:spcPts val="640"/>
              </a:lnSpc>
            </a:pPr>
            <a:r>
              <a:rPr lang="ro-RO" sz="650" b="1" spc="-70" dirty="0" smtClean="0">
                <a:solidFill>
                  <a:srgbClr val="605270"/>
                </a:solidFill>
                <a:latin typeface="Lucida Sans"/>
                <a:cs typeface="Lucida Sans"/>
              </a:rPr>
              <a:t>C</a:t>
            </a:r>
            <a:endParaRPr lang="ro-RO" sz="650" dirty="0">
              <a:latin typeface="Lucida Sans"/>
              <a:cs typeface="Lucida Sans"/>
            </a:endParaRPr>
          </a:p>
        </p:txBody>
      </p:sp>
      <p:sp>
        <p:nvSpPr>
          <p:cNvPr id="104" name="object 104"/>
          <p:cNvSpPr txBox="1"/>
          <p:nvPr/>
        </p:nvSpPr>
        <p:spPr>
          <a:xfrm rot="3060000">
            <a:off x="2067292" y="5562216"/>
            <a:ext cx="85395" cy="76944"/>
          </a:xfrm>
          <a:prstGeom prst="rect">
            <a:avLst/>
          </a:prstGeom>
        </p:spPr>
        <p:txBody>
          <a:bodyPr vert="horz" wrap="square" lIns="0" tIns="0" rIns="0" bIns="0" rtlCol="0">
            <a:spAutoFit/>
          </a:bodyPr>
          <a:lstStyle/>
          <a:p>
            <a:pPr>
              <a:lnSpc>
                <a:spcPts val="635"/>
              </a:lnSpc>
            </a:pPr>
            <a:r>
              <a:rPr lang="ro-RO" sz="650" b="1" spc="-35" dirty="0" smtClean="0">
                <a:solidFill>
                  <a:srgbClr val="605270"/>
                </a:solidFill>
                <a:latin typeface="Lucida Sans"/>
                <a:cs typeface="Lucida Sans"/>
              </a:rPr>
              <a:t>l</a:t>
            </a:r>
            <a:endParaRPr lang="ro-RO" sz="650" dirty="0">
              <a:latin typeface="Lucida Sans"/>
              <a:cs typeface="Lucida Sans"/>
            </a:endParaRPr>
          </a:p>
        </p:txBody>
      </p:sp>
      <p:sp>
        <p:nvSpPr>
          <p:cNvPr id="105" name="object 105"/>
          <p:cNvSpPr txBox="1"/>
          <p:nvPr/>
        </p:nvSpPr>
        <p:spPr>
          <a:xfrm rot="3000000">
            <a:off x="2081207" y="5579460"/>
            <a:ext cx="85395" cy="76944"/>
          </a:xfrm>
          <a:prstGeom prst="rect">
            <a:avLst/>
          </a:prstGeom>
        </p:spPr>
        <p:txBody>
          <a:bodyPr vert="horz" wrap="square" lIns="0" tIns="0" rIns="0" bIns="0" rtlCol="0">
            <a:spAutoFit/>
          </a:bodyPr>
          <a:lstStyle/>
          <a:p>
            <a:pPr>
              <a:lnSpc>
                <a:spcPts val="635"/>
              </a:lnSpc>
            </a:pPr>
            <a:r>
              <a:rPr lang="ro-RO" sz="650" b="1" spc="-35" dirty="0" smtClean="0">
                <a:solidFill>
                  <a:srgbClr val="605270"/>
                </a:solidFill>
                <a:latin typeface="Lucida Sans"/>
                <a:cs typeface="Lucida Sans"/>
              </a:rPr>
              <a:t>i</a:t>
            </a:r>
            <a:endParaRPr lang="ro-RO" sz="650" dirty="0">
              <a:latin typeface="Lucida Sans"/>
              <a:cs typeface="Lucida Sans"/>
            </a:endParaRPr>
          </a:p>
        </p:txBody>
      </p:sp>
      <p:sp>
        <p:nvSpPr>
          <p:cNvPr id="106" name="object 106"/>
          <p:cNvSpPr txBox="1"/>
          <p:nvPr/>
        </p:nvSpPr>
        <p:spPr>
          <a:xfrm rot="2940000">
            <a:off x="2098092" y="5604862"/>
            <a:ext cx="94121" cy="76944"/>
          </a:xfrm>
          <a:prstGeom prst="rect">
            <a:avLst/>
          </a:prstGeom>
        </p:spPr>
        <p:txBody>
          <a:bodyPr vert="horz" wrap="square" lIns="0" tIns="0" rIns="0" bIns="0" rtlCol="0">
            <a:spAutoFit/>
          </a:bodyPr>
          <a:lstStyle/>
          <a:p>
            <a:pPr>
              <a:lnSpc>
                <a:spcPts val="635"/>
              </a:lnSpc>
            </a:pPr>
            <a:r>
              <a:rPr lang="ro-RO" sz="650" b="1" spc="-25" dirty="0" smtClean="0">
                <a:solidFill>
                  <a:srgbClr val="605270"/>
                </a:solidFill>
                <a:latin typeface="Lucida Sans"/>
                <a:cs typeface="Lucida Sans"/>
              </a:rPr>
              <a:t>e</a:t>
            </a:r>
            <a:endParaRPr lang="ro-RO" sz="650" dirty="0">
              <a:latin typeface="Lucida Sans"/>
              <a:cs typeface="Lucida Sans"/>
            </a:endParaRPr>
          </a:p>
        </p:txBody>
      </p:sp>
      <p:sp>
        <p:nvSpPr>
          <p:cNvPr id="107" name="object 107"/>
          <p:cNvSpPr txBox="1"/>
          <p:nvPr/>
        </p:nvSpPr>
        <p:spPr>
          <a:xfrm rot="2820000">
            <a:off x="2127820" y="5639600"/>
            <a:ext cx="96388" cy="76944"/>
          </a:xfrm>
          <a:prstGeom prst="rect">
            <a:avLst/>
          </a:prstGeom>
        </p:spPr>
        <p:txBody>
          <a:bodyPr vert="horz" wrap="square" lIns="0" tIns="0" rIns="0" bIns="0" rtlCol="0">
            <a:spAutoFit/>
          </a:bodyPr>
          <a:lstStyle/>
          <a:p>
            <a:pPr>
              <a:lnSpc>
                <a:spcPts val="635"/>
              </a:lnSpc>
            </a:pPr>
            <a:r>
              <a:rPr lang="ro-RO" sz="650" b="1" spc="-35" dirty="0" smtClean="0">
                <a:solidFill>
                  <a:srgbClr val="605270"/>
                </a:solidFill>
                <a:latin typeface="Lucida Sans"/>
                <a:cs typeface="Lucida Sans"/>
              </a:rPr>
              <a:t>n</a:t>
            </a:r>
            <a:endParaRPr lang="ro-RO" sz="650" dirty="0">
              <a:latin typeface="Lucida Sans"/>
              <a:cs typeface="Lucida Sans"/>
            </a:endParaRPr>
          </a:p>
        </p:txBody>
      </p:sp>
      <p:sp>
        <p:nvSpPr>
          <p:cNvPr id="108" name="object 108"/>
          <p:cNvSpPr txBox="1"/>
          <p:nvPr/>
        </p:nvSpPr>
        <p:spPr>
          <a:xfrm rot="2700000">
            <a:off x="2159045" y="5668840"/>
            <a:ext cx="88559" cy="76944"/>
          </a:xfrm>
          <a:prstGeom prst="rect">
            <a:avLst/>
          </a:prstGeom>
        </p:spPr>
        <p:txBody>
          <a:bodyPr vert="horz" wrap="square" lIns="0" tIns="0" rIns="0" bIns="0" rtlCol="0">
            <a:spAutoFit/>
          </a:bodyPr>
          <a:lstStyle/>
          <a:p>
            <a:pPr>
              <a:lnSpc>
                <a:spcPts val="635"/>
              </a:lnSpc>
            </a:pPr>
            <a:r>
              <a:rPr lang="ro-RO" sz="650" b="1" spc="-15" dirty="0" smtClean="0">
                <a:solidFill>
                  <a:srgbClr val="605270"/>
                </a:solidFill>
                <a:latin typeface="Lucida Sans"/>
                <a:cs typeface="Lucida Sans"/>
              </a:rPr>
              <a:t>t</a:t>
            </a:r>
            <a:endParaRPr lang="ro-RO" sz="650" dirty="0">
              <a:latin typeface="Lucida Sans"/>
              <a:cs typeface="Lucida Sans"/>
            </a:endParaRPr>
          </a:p>
        </p:txBody>
      </p:sp>
      <p:sp>
        <p:nvSpPr>
          <p:cNvPr id="109" name="object 109"/>
          <p:cNvSpPr txBox="1"/>
          <p:nvPr/>
        </p:nvSpPr>
        <p:spPr>
          <a:xfrm rot="2580000">
            <a:off x="2198747" y="5710728"/>
            <a:ext cx="94121" cy="76944"/>
          </a:xfrm>
          <a:prstGeom prst="rect">
            <a:avLst/>
          </a:prstGeom>
        </p:spPr>
        <p:txBody>
          <a:bodyPr vert="horz" wrap="square" lIns="0" tIns="0" rIns="0" bIns="0" rtlCol="0">
            <a:spAutoFit/>
          </a:bodyPr>
          <a:lstStyle/>
          <a:p>
            <a:pPr>
              <a:lnSpc>
                <a:spcPts val="635"/>
              </a:lnSpc>
            </a:pPr>
            <a:r>
              <a:rPr lang="ro-RO" sz="650" b="1" spc="-15" dirty="0" smtClean="0">
                <a:solidFill>
                  <a:srgbClr val="605270"/>
                </a:solidFill>
                <a:latin typeface="Lucida Sans"/>
                <a:cs typeface="Lucida Sans"/>
              </a:rPr>
              <a:t>S</a:t>
            </a:r>
            <a:endParaRPr lang="ro-RO" sz="650" dirty="0">
              <a:latin typeface="Lucida Sans"/>
              <a:cs typeface="Lucida Sans"/>
            </a:endParaRPr>
          </a:p>
        </p:txBody>
      </p:sp>
      <p:sp>
        <p:nvSpPr>
          <p:cNvPr id="110" name="object 110"/>
          <p:cNvSpPr txBox="1"/>
          <p:nvPr/>
        </p:nvSpPr>
        <p:spPr>
          <a:xfrm rot="2460000">
            <a:off x="2231316" y="5740699"/>
            <a:ext cx="94435" cy="76944"/>
          </a:xfrm>
          <a:prstGeom prst="rect">
            <a:avLst/>
          </a:prstGeom>
        </p:spPr>
        <p:txBody>
          <a:bodyPr vert="horz" wrap="square" lIns="0" tIns="0" rIns="0" bIns="0" rtlCol="0">
            <a:spAutoFit/>
          </a:bodyPr>
          <a:lstStyle/>
          <a:p>
            <a:pPr>
              <a:lnSpc>
                <a:spcPts val="635"/>
              </a:lnSpc>
            </a:pPr>
            <a:r>
              <a:rPr lang="ro-RO" sz="650" b="1" spc="-25" dirty="0" smtClean="0">
                <a:solidFill>
                  <a:srgbClr val="605270"/>
                </a:solidFill>
                <a:latin typeface="Lucida Sans"/>
                <a:cs typeface="Lucida Sans"/>
              </a:rPr>
              <a:t>e</a:t>
            </a:r>
            <a:endParaRPr lang="ro-RO" sz="650" dirty="0">
              <a:latin typeface="Lucida Sans"/>
              <a:cs typeface="Lucida Sans"/>
            </a:endParaRPr>
          </a:p>
        </p:txBody>
      </p:sp>
      <p:sp>
        <p:nvSpPr>
          <p:cNvPr id="111" name="object 111"/>
          <p:cNvSpPr txBox="1"/>
          <p:nvPr/>
        </p:nvSpPr>
        <p:spPr>
          <a:xfrm rot="2400000">
            <a:off x="2262796" y="5765388"/>
            <a:ext cx="88084" cy="76944"/>
          </a:xfrm>
          <a:prstGeom prst="rect">
            <a:avLst/>
          </a:prstGeom>
        </p:spPr>
        <p:txBody>
          <a:bodyPr vert="horz" wrap="square" lIns="0" tIns="0" rIns="0" bIns="0" rtlCol="0">
            <a:spAutoFit/>
          </a:bodyPr>
          <a:lstStyle/>
          <a:p>
            <a:pPr>
              <a:lnSpc>
                <a:spcPts val="635"/>
              </a:lnSpc>
            </a:pPr>
            <a:r>
              <a:rPr lang="ro-RO" sz="650" b="1" spc="-50" dirty="0" smtClean="0">
                <a:solidFill>
                  <a:srgbClr val="605270"/>
                </a:solidFill>
                <a:latin typeface="Lucida Sans"/>
                <a:cs typeface="Lucida Sans"/>
              </a:rPr>
              <a:t>r</a:t>
            </a:r>
            <a:endParaRPr lang="ro-RO" sz="650" dirty="0">
              <a:latin typeface="Lucida Sans"/>
              <a:cs typeface="Lucida Sans"/>
            </a:endParaRPr>
          </a:p>
        </p:txBody>
      </p:sp>
      <p:sp>
        <p:nvSpPr>
          <p:cNvPr id="112" name="object 112"/>
          <p:cNvSpPr txBox="1"/>
          <p:nvPr/>
        </p:nvSpPr>
        <p:spPr>
          <a:xfrm rot="2280000">
            <a:off x="2288775" y="5789284"/>
            <a:ext cx="94435" cy="76944"/>
          </a:xfrm>
          <a:prstGeom prst="rect">
            <a:avLst/>
          </a:prstGeom>
        </p:spPr>
        <p:txBody>
          <a:bodyPr vert="horz" wrap="square" lIns="0" tIns="0" rIns="0" bIns="0" rtlCol="0">
            <a:spAutoFit/>
          </a:bodyPr>
          <a:lstStyle/>
          <a:p>
            <a:pPr>
              <a:lnSpc>
                <a:spcPts val="635"/>
              </a:lnSpc>
            </a:pPr>
            <a:r>
              <a:rPr lang="ro-RO" sz="650" b="1" spc="-30" dirty="0" smtClean="0">
                <a:solidFill>
                  <a:srgbClr val="605270"/>
                </a:solidFill>
                <a:latin typeface="Lucida Sans"/>
                <a:cs typeface="Lucida Sans"/>
              </a:rPr>
              <a:t>v</a:t>
            </a:r>
            <a:endParaRPr lang="ro-RO" sz="650" dirty="0">
              <a:latin typeface="Lucida Sans"/>
              <a:cs typeface="Lucida Sans"/>
            </a:endParaRPr>
          </a:p>
        </p:txBody>
      </p:sp>
      <p:sp>
        <p:nvSpPr>
          <p:cNvPr id="113" name="object 113"/>
          <p:cNvSpPr txBox="1"/>
          <p:nvPr/>
        </p:nvSpPr>
        <p:spPr>
          <a:xfrm rot="2220000">
            <a:off x="2319457" y="5809798"/>
            <a:ext cx="85217" cy="76944"/>
          </a:xfrm>
          <a:prstGeom prst="rect">
            <a:avLst/>
          </a:prstGeom>
        </p:spPr>
        <p:txBody>
          <a:bodyPr vert="horz" wrap="square" lIns="0" tIns="0" rIns="0" bIns="0" rtlCol="0">
            <a:spAutoFit/>
          </a:bodyPr>
          <a:lstStyle/>
          <a:p>
            <a:pPr>
              <a:lnSpc>
                <a:spcPts val="635"/>
              </a:lnSpc>
            </a:pPr>
            <a:r>
              <a:rPr lang="ro-RO" sz="650" b="1" spc="-35" dirty="0" smtClean="0">
                <a:solidFill>
                  <a:srgbClr val="605270"/>
                </a:solidFill>
                <a:latin typeface="Lucida Sans"/>
                <a:cs typeface="Lucida Sans"/>
              </a:rPr>
              <a:t>i</a:t>
            </a:r>
            <a:endParaRPr lang="ro-RO" sz="650" dirty="0">
              <a:latin typeface="Lucida Sans"/>
              <a:cs typeface="Lucida Sans"/>
            </a:endParaRPr>
          </a:p>
        </p:txBody>
      </p:sp>
      <p:sp>
        <p:nvSpPr>
          <p:cNvPr id="114" name="object 114"/>
          <p:cNvSpPr txBox="1"/>
          <p:nvPr/>
        </p:nvSpPr>
        <p:spPr>
          <a:xfrm rot="2160000">
            <a:off x="2340160" y="5827017"/>
            <a:ext cx="89813" cy="76944"/>
          </a:xfrm>
          <a:prstGeom prst="rect">
            <a:avLst/>
          </a:prstGeom>
        </p:spPr>
        <p:txBody>
          <a:bodyPr vert="horz" wrap="square" lIns="0" tIns="0" rIns="0" bIns="0" rtlCol="0">
            <a:spAutoFit/>
          </a:bodyPr>
          <a:lstStyle/>
          <a:p>
            <a:pPr>
              <a:lnSpc>
                <a:spcPts val="635"/>
              </a:lnSpc>
            </a:pPr>
            <a:r>
              <a:rPr lang="ro-RO" sz="650" b="1" spc="-65" dirty="0" smtClean="0">
                <a:solidFill>
                  <a:srgbClr val="605270"/>
                </a:solidFill>
                <a:latin typeface="Lucida Sans"/>
                <a:cs typeface="Lucida Sans"/>
              </a:rPr>
              <a:t>c</a:t>
            </a:r>
            <a:endParaRPr lang="ro-RO" sz="650" dirty="0">
              <a:latin typeface="Lucida Sans"/>
              <a:cs typeface="Lucida Sans"/>
            </a:endParaRPr>
          </a:p>
        </p:txBody>
      </p:sp>
      <p:sp>
        <p:nvSpPr>
          <p:cNvPr id="115" name="object 115"/>
          <p:cNvSpPr txBox="1"/>
          <p:nvPr/>
        </p:nvSpPr>
        <p:spPr>
          <a:xfrm rot="2040000">
            <a:off x="2370332" y="5850086"/>
            <a:ext cx="94121" cy="76944"/>
          </a:xfrm>
          <a:prstGeom prst="rect">
            <a:avLst/>
          </a:prstGeom>
        </p:spPr>
        <p:txBody>
          <a:bodyPr vert="horz" wrap="square" lIns="0" tIns="0" rIns="0" bIns="0" rtlCol="0">
            <a:spAutoFit/>
          </a:bodyPr>
          <a:lstStyle/>
          <a:p>
            <a:pPr>
              <a:lnSpc>
                <a:spcPts val="635"/>
              </a:lnSpc>
            </a:pPr>
            <a:r>
              <a:rPr lang="ro-RO" sz="650" b="1" spc="-25" dirty="0" smtClean="0">
                <a:solidFill>
                  <a:srgbClr val="605270"/>
                </a:solidFill>
                <a:latin typeface="Lucida Sans"/>
                <a:cs typeface="Lucida Sans"/>
              </a:rPr>
              <a:t>e</a:t>
            </a:r>
            <a:endParaRPr lang="ro-RO" sz="650" dirty="0">
              <a:latin typeface="Lucida Sans"/>
              <a:cs typeface="Lucida Sans"/>
            </a:endParaRPr>
          </a:p>
        </p:txBody>
      </p:sp>
      <p:sp>
        <p:nvSpPr>
          <p:cNvPr id="116" name="object 116"/>
          <p:cNvSpPr txBox="1"/>
          <p:nvPr/>
        </p:nvSpPr>
        <p:spPr>
          <a:xfrm rot="1980000">
            <a:off x="2405879" y="5872301"/>
            <a:ext cx="89813" cy="76944"/>
          </a:xfrm>
          <a:prstGeom prst="rect">
            <a:avLst/>
          </a:prstGeom>
        </p:spPr>
        <p:txBody>
          <a:bodyPr vert="horz" wrap="square" lIns="0" tIns="0" rIns="0" bIns="0" rtlCol="0">
            <a:spAutoFit/>
          </a:bodyPr>
          <a:lstStyle/>
          <a:p>
            <a:pPr>
              <a:lnSpc>
                <a:spcPts val="640"/>
              </a:lnSpc>
            </a:pPr>
            <a:r>
              <a:rPr lang="ro-RO" sz="650" b="1" spc="-85" dirty="0" smtClean="0">
                <a:solidFill>
                  <a:srgbClr val="605270"/>
                </a:solidFill>
                <a:latin typeface="Lucida Sans"/>
                <a:cs typeface="Lucida Sans"/>
              </a:rPr>
              <a:t>s</a:t>
            </a:r>
            <a:endParaRPr lang="ro-RO" sz="650" dirty="0">
              <a:latin typeface="Lucida Sans"/>
              <a:cs typeface="Lucida Sans"/>
            </a:endParaRPr>
          </a:p>
        </p:txBody>
      </p:sp>
      <p:sp>
        <p:nvSpPr>
          <p:cNvPr id="117" name="object 117"/>
          <p:cNvSpPr txBox="1"/>
          <p:nvPr/>
        </p:nvSpPr>
        <p:spPr>
          <a:xfrm rot="17280000">
            <a:off x="1851145" y="4273224"/>
            <a:ext cx="101355" cy="76944"/>
          </a:xfrm>
          <a:prstGeom prst="rect">
            <a:avLst/>
          </a:prstGeom>
        </p:spPr>
        <p:txBody>
          <a:bodyPr vert="horz" wrap="square" lIns="0" tIns="0" rIns="0" bIns="0" rtlCol="0">
            <a:spAutoFit/>
          </a:bodyPr>
          <a:lstStyle/>
          <a:p>
            <a:pPr>
              <a:lnSpc>
                <a:spcPts val="640"/>
              </a:lnSpc>
            </a:pPr>
            <a:r>
              <a:rPr lang="ro-RO" sz="650" b="1" spc="-15" dirty="0" smtClean="0">
                <a:solidFill>
                  <a:srgbClr val="008775"/>
                </a:solidFill>
                <a:latin typeface="Lucida Sans"/>
                <a:cs typeface="Lucida Sans"/>
              </a:rPr>
              <a:t>A</a:t>
            </a:r>
            <a:endParaRPr lang="ro-RO" sz="650" dirty="0">
              <a:latin typeface="Lucida Sans"/>
              <a:cs typeface="Lucida Sans"/>
            </a:endParaRPr>
          </a:p>
        </p:txBody>
      </p:sp>
      <p:sp>
        <p:nvSpPr>
          <p:cNvPr id="118" name="object 118"/>
          <p:cNvSpPr txBox="1"/>
          <p:nvPr/>
        </p:nvSpPr>
        <p:spPr>
          <a:xfrm rot="17460000">
            <a:off x="1871295" y="4221286"/>
            <a:ext cx="96724" cy="76944"/>
          </a:xfrm>
          <a:prstGeom prst="rect">
            <a:avLst/>
          </a:prstGeom>
        </p:spPr>
        <p:txBody>
          <a:bodyPr vert="horz" wrap="square" lIns="0" tIns="0" rIns="0" bIns="0" rtlCol="0">
            <a:spAutoFit/>
          </a:bodyPr>
          <a:lstStyle/>
          <a:p>
            <a:pPr>
              <a:lnSpc>
                <a:spcPts val="640"/>
              </a:lnSpc>
            </a:pPr>
            <a:r>
              <a:rPr lang="ro-RO" sz="650" b="1" spc="-35" dirty="0" smtClean="0">
                <a:solidFill>
                  <a:srgbClr val="008775"/>
                </a:solidFill>
                <a:latin typeface="Lucida Sans"/>
                <a:cs typeface="Lucida Sans"/>
              </a:rPr>
              <a:t>u</a:t>
            </a:r>
            <a:endParaRPr lang="ro-RO" sz="650" dirty="0">
              <a:latin typeface="Lucida Sans"/>
              <a:cs typeface="Lucida Sans"/>
            </a:endParaRPr>
          </a:p>
        </p:txBody>
      </p:sp>
      <p:sp>
        <p:nvSpPr>
          <p:cNvPr id="119" name="object 119"/>
          <p:cNvSpPr txBox="1"/>
          <p:nvPr/>
        </p:nvSpPr>
        <p:spPr>
          <a:xfrm rot="17580000">
            <a:off x="1889433" y="4174405"/>
            <a:ext cx="96724" cy="76944"/>
          </a:xfrm>
          <a:prstGeom prst="rect">
            <a:avLst/>
          </a:prstGeom>
        </p:spPr>
        <p:txBody>
          <a:bodyPr vert="horz" wrap="square" lIns="0" tIns="0" rIns="0" bIns="0" rtlCol="0">
            <a:spAutoFit/>
          </a:bodyPr>
          <a:lstStyle/>
          <a:p>
            <a:pPr>
              <a:lnSpc>
                <a:spcPts val="640"/>
              </a:lnSpc>
            </a:pPr>
            <a:r>
              <a:rPr lang="ro-RO" sz="650" b="1" spc="-40" dirty="0" smtClean="0">
                <a:solidFill>
                  <a:srgbClr val="008775"/>
                </a:solidFill>
                <a:latin typeface="Lucida Sans"/>
                <a:cs typeface="Lucida Sans"/>
              </a:rPr>
              <a:t>d</a:t>
            </a:r>
            <a:endParaRPr lang="ro-RO" sz="650" dirty="0">
              <a:latin typeface="Lucida Sans"/>
              <a:cs typeface="Lucida Sans"/>
            </a:endParaRPr>
          </a:p>
        </p:txBody>
      </p:sp>
      <p:sp>
        <p:nvSpPr>
          <p:cNvPr id="120" name="object 120"/>
          <p:cNvSpPr txBox="1"/>
          <p:nvPr/>
        </p:nvSpPr>
        <p:spPr>
          <a:xfrm rot="17640000">
            <a:off x="1909423" y="4140726"/>
            <a:ext cx="85217" cy="76944"/>
          </a:xfrm>
          <a:prstGeom prst="rect">
            <a:avLst/>
          </a:prstGeom>
        </p:spPr>
        <p:txBody>
          <a:bodyPr vert="horz" wrap="square" lIns="0" tIns="0" rIns="0" bIns="0" rtlCol="0">
            <a:spAutoFit/>
          </a:bodyPr>
          <a:lstStyle/>
          <a:p>
            <a:pPr>
              <a:lnSpc>
                <a:spcPts val="640"/>
              </a:lnSpc>
            </a:pPr>
            <a:r>
              <a:rPr lang="ro-RO" sz="650" b="1" spc="-35" dirty="0" smtClean="0">
                <a:solidFill>
                  <a:srgbClr val="008775"/>
                </a:solidFill>
                <a:latin typeface="Lucida Sans"/>
                <a:cs typeface="Lucida Sans"/>
              </a:rPr>
              <a:t>i</a:t>
            </a:r>
            <a:endParaRPr lang="ro-RO" sz="650" dirty="0">
              <a:latin typeface="Lucida Sans"/>
              <a:cs typeface="Lucida Sans"/>
            </a:endParaRPr>
          </a:p>
        </p:txBody>
      </p:sp>
      <p:sp>
        <p:nvSpPr>
          <p:cNvPr id="121" name="object 121"/>
          <p:cNvSpPr txBox="1"/>
          <p:nvPr/>
        </p:nvSpPr>
        <p:spPr>
          <a:xfrm rot="17700000">
            <a:off x="1919238" y="4115736"/>
            <a:ext cx="88084" cy="76944"/>
          </a:xfrm>
          <a:prstGeom prst="rect">
            <a:avLst/>
          </a:prstGeom>
        </p:spPr>
        <p:txBody>
          <a:bodyPr vert="horz" wrap="square" lIns="0" tIns="0" rIns="0" bIns="0" rtlCol="0">
            <a:spAutoFit/>
          </a:bodyPr>
          <a:lstStyle/>
          <a:p>
            <a:pPr>
              <a:lnSpc>
                <a:spcPts val="640"/>
              </a:lnSpc>
            </a:pPr>
            <a:r>
              <a:rPr lang="ro-RO" sz="650" b="1" spc="-15" dirty="0" smtClean="0">
                <a:solidFill>
                  <a:srgbClr val="008775"/>
                </a:solidFill>
                <a:latin typeface="Lucida Sans"/>
                <a:cs typeface="Lucida Sans"/>
              </a:rPr>
              <a:t>t</a:t>
            </a:r>
            <a:endParaRPr lang="ro-RO" sz="650" dirty="0">
              <a:latin typeface="Lucida Sans"/>
              <a:cs typeface="Lucida Sans"/>
            </a:endParaRPr>
          </a:p>
        </p:txBody>
      </p:sp>
      <p:sp>
        <p:nvSpPr>
          <p:cNvPr id="122" name="object 122"/>
          <p:cNvSpPr txBox="1"/>
          <p:nvPr/>
        </p:nvSpPr>
        <p:spPr>
          <a:xfrm rot="21360000">
            <a:off x="3262092" y="6099598"/>
            <a:ext cx="96055" cy="76944"/>
          </a:xfrm>
          <a:prstGeom prst="rect">
            <a:avLst/>
          </a:prstGeom>
        </p:spPr>
        <p:txBody>
          <a:bodyPr vert="horz" wrap="square" lIns="0" tIns="0" rIns="0" bIns="0" rtlCol="0">
            <a:spAutoFit/>
          </a:bodyPr>
          <a:lstStyle/>
          <a:p>
            <a:pPr>
              <a:lnSpc>
                <a:spcPts val="640"/>
              </a:lnSpc>
            </a:pPr>
            <a:r>
              <a:rPr lang="ro-RO" sz="650" b="1" spc="-20" dirty="0" smtClean="0">
                <a:solidFill>
                  <a:srgbClr val="605270"/>
                </a:solidFill>
                <a:latin typeface="Lucida Sans"/>
                <a:cs typeface="Lucida Sans"/>
              </a:rPr>
              <a:t>B</a:t>
            </a:r>
            <a:endParaRPr lang="ro-RO" sz="650" dirty="0">
              <a:latin typeface="Lucida Sans"/>
              <a:cs typeface="Lucida Sans"/>
            </a:endParaRPr>
          </a:p>
        </p:txBody>
      </p:sp>
      <p:sp>
        <p:nvSpPr>
          <p:cNvPr id="123" name="object 123"/>
          <p:cNvSpPr txBox="1"/>
          <p:nvPr/>
        </p:nvSpPr>
        <p:spPr>
          <a:xfrm rot="21300000">
            <a:off x="3310224" y="6095346"/>
            <a:ext cx="96724" cy="76944"/>
          </a:xfrm>
          <a:prstGeom prst="rect">
            <a:avLst/>
          </a:prstGeom>
        </p:spPr>
        <p:txBody>
          <a:bodyPr vert="horz" wrap="square" lIns="0" tIns="0" rIns="0" bIns="0" rtlCol="0">
            <a:spAutoFit/>
          </a:bodyPr>
          <a:lstStyle/>
          <a:p>
            <a:pPr>
              <a:lnSpc>
                <a:spcPts val="640"/>
              </a:lnSpc>
            </a:pPr>
            <a:r>
              <a:rPr lang="ro-RO" sz="650" b="1" spc="-35" dirty="0" smtClean="0">
                <a:solidFill>
                  <a:srgbClr val="605270"/>
                </a:solidFill>
                <a:latin typeface="Lucida Sans"/>
                <a:cs typeface="Lucida Sans"/>
              </a:rPr>
              <a:t>u</a:t>
            </a:r>
            <a:endParaRPr lang="ro-RO" sz="650" dirty="0">
              <a:latin typeface="Lucida Sans"/>
              <a:cs typeface="Lucida Sans"/>
            </a:endParaRPr>
          </a:p>
        </p:txBody>
      </p:sp>
      <p:sp>
        <p:nvSpPr>
          <p:cNvPr id="124" name="object 124"/>
          <p:cNvSpPr txBox="1"/>
          <p:nvPr/>
        </p:nvSpPr>
        <p:spPr>
          <a:xfrm rot="21180000">
            <a:off x="3355284" y="6090363"/>
            <a:ext cx="90076" cy="76944"/>
          </a:xfrm>
          <a:prstGeom prst="rect">
            <a:avLst/>
          </a:prstGeom>
        </p:spPr>
        <p:txBody>
          <a:bodyPr vert="horz" wrap="square" lIns="0" tIns="0" rIns="0" bIns="0" rtlCol="0">
            <a:spAutoFit/>
          </a:bodyPr>
          <a:lstStyle/>
          <a:p>
            <a:pPr>
              <a:lnSpc>
                <a:spcPts val="640"/>
              </a:lnSpc>
            </a:pPr>
            <a:r>
              <a:rPr lang="ro-RO" sz="650" b="1" spc="-85" dirty="0" smtClean="0">
                <a:solidFill>
                  <a:srgbClr val="605270"/>
                </a:solidFill>
                <a:latin typeface="Lucida Sans"/>
                <a:cs typeface="Lucida Sans"/>
              </a:rPr>
              <a:t>s</a:t>
            </a:r>
            <a:endParaRPr lang="ro-RO" sz="650" dirty="0">
              <a:latin typeface="Lucida Sans"/>
              <a:cs typeface="Lucida Sans"/>
            </a:endParaRPr>
          </a:p>
        </p:txBody>
      </p:sp>
      <p:sp>
        <p:nvSpPr>
          <p:cNvPr id="125" name="object 125"/>
          <p:cNvSpPr txBox="1"/>
          <p:nvPr/>
        </p:nvSpPr>
        <p:spPr>
          <a:xfrm rot="21120000">
            <a:off x="3386184" y="6086207"/>
            <a:ext cx="85395" cy="76944"/>
          </a:xfrm>
          <a:prstGeom prst="rect">
            <a:avLst/>
          </a:prstGeom>
        </p:spPr>
        <p:txBody>
          <a:bodyPr vert="horz" wrap="square" lIns="0" tIns="0" rIns="0" bIns="0" rtlCol="0">
            <a:spAutoFit/>
          </a:bodyPr>
          <a:lstStyle/>
          <a:p>
            <a:pPr>
              <a:lnSpc>
                <a:spcPts val="640"/>
              </a:lnSpc>
            </a:pPr>
            <a:r>
              <a:rPr lang="ro-RO" sz="650" b="1" spc="-35" dirty="0" smtClean="0">
                <a:solidFill>
                  <a:srgbClr val="605270"/>
                </a:solidFill>
                <a:latin typeface="Lucida Sans"/>
                <a:cs typeface="Lucida Sans"/>
              </a:rPr>
              <a:t>i</a:t>
            </a:r>
            <a:endParaRPr lang="ro-RO" sz="650" dirty="0">
              <a:latin typeface="Lucida Sans"/>
              <a:cs typeface="Lucida Sans"/>
            </a:endParaRPr>
          </a:p>
        </p:txBody>
      </p:sp>
      <p:sp>
        <p:nvSpPr>
          <p:cNvPr id="126" name="object 126"/>
          <p:cNvSpPr txBox="1"/>
          <p:nvPr/>
        </p:nvSpPr>
        <p:spPr>
          <a:xfrm rot="21000000">
            <a:off x="3415643" y="6080366"/>
            <a:ext cx="96388" cy="76944"/>
          </a:xfrm>
          <a:prstGeom prst="rect">
            <a:avLst/>
          </a:prstGeom>
        </p:spPr>
        <p:txBody>
          <a:bodyPr vert="horz" wrap="square" lIns="0" tIns="0" rIns="0" bIns="0" rtlCol="0">
            <a:spAutoFit/>
          </a:bodyPr>
          <a:lstStyle/>
          <a:p>
            <a:pPr>
              <a:lnSpc>
                <a:spcPts val="640"/>
              </a:lnSpc>
            </a:pPr>
            <a:r>
              <a:rPr lang="ro-RO" sz="650" b="1" spc="-35" dirty="0" smtClean="0">
                <a:solidFill>
                  <a:srgbClr val="605270"/>
                </a:solidFill>
                <a:latin typeface="Lucida Sans"/>
                <a:cs typeface="Lucida Sans"/>
              </a:rPr>
              <a:t>n</a:t>
            </a:r>
            <a:endParaRPr lang="ro-RO" sz="650" dirty="0">
              <a:latin typeface="Lucida Sans"/>
              <a:cs typeface="Lucida Sans"/>
            </a:endParaRPr>
          </a:p>
        </p:txBody>
      </p:sp>
      <p:sp>
        <p:nvSpPr>
          <p:cNvPr id="127" name="object 127"/>
          <p:cNvSpPr txBox="1"/>
          <p:nvPr/>
        </p:nvSpPr>
        <p:spPr>
          <a:xfrm rot="20880000">
            <a:off x="3462374" y="6071340"/>
            <a:ext cx="93810" cy="76944"/>
          </a:xfrm>
          <a:prstGeom prst="rect">
            <a:avLst/>
          </a:prstGeom>
        </p:spPr>
        <p:txBody>
          <a:bodyPr vert="horz" wrap="square" lIns="0" tIns="0" rIns="0" bIns="0" rtlCol="0">
            <a:spAutoFit/>
          </a:bodyPr>
          <a:lstStyle/>
          <a:p>
            <a:pPr>
              <a:lnSpc>
                <a:spcPts val="640"/>
              </a:lnSpc>
            </a:pPr>
            <a:r>
              <a:rPr lang="ro-RO" sz="650" b="1" spc="-25" dirty="0" smtClean="0">
                <a:solidFill>
                  <a:srgbClr val="605270"/>
                </a:solidFill>
                <a:latin typeface="Lucida Sans"/>
                <a:cs typeface="Lucida Sans"/>
              </a:rPr>
              <a:t>e</a:t>
            </a:r>
            <a:endParaRPr lang="ro-RO" sz="650" dirty="0">
              <a:latin typeface="Lucida Sans"/>
              <a:cs typeface="Lucida Sans"/>
            </a:endParaRPr>
          </a:p>
        </p:txBody>
      </p:sp>
      <p:sp>
        <p:nvSpPr>
          <p:cNvPr id="128" name="object 128"/>
          <p:cNvSpPr txBox="1"/>
          <p:nvPr/>
        </p:nvSpPr>
        <p:spPr>
          <a:xfrm rot="20820000">
            <a:off x="3503119" y="6062431"/>
            <a:ext cx="90076" cy="76944"/>
          </a:xfrm>
          <a:prstGeom prst="rect">
            <a:avLst/>
          </a:prstGeom>
        </p:spPr>
        <p:txBody>
          <a:bodyPr vert="horz" wrap="square" lIns="0" tIns="0" rIns="0" bIns="0" rtlCol="0">
            <a:spAutoFit/>
          </a:bodyPr>
          <a:lstStyle/>
          <a:p>
            <a:pPr>
              <a:lnSpc>
                <a:spcPts val="640"/>
              </a:lnSpc>
            </a:pPr>
            <a:r>
              <a:rPr lang="ro-RO" sz="650" b="1" spc="-85" dirty="0" smtClean="0">
                <a:solidFill>
                  <a:srgbClr val="605270"/>
                </a:solidFill>
                <a:latin typeface="Lucida Sans"/>
                <a:cs typeface="Lucida Sans"/>
              </a:rPr>
              <a:t>s</a:t>
            </a:r>
            <a:endParaRPr lang="ro-RO" sz="650" dirty="0">
              <a:latin typeface="Lucida Sans"/>
              <a:cs typeface="Lucida Sans"/>
            </a:endParaRPr>
          </a:p>
        </p:txBody>
      </p:sp>
      <p:sp>
        <p:nvSpPr>
          <p:cNvPr id="129" name="object 129"/>
          <p:cNvSpPr txBox="1"/>
          <p:nvPr/>
        </p:nvSpPr>
        <p:spPr>
          <a:xfrm rot="20760000">
            <a:off x="3537529" y="6053596"/>
            <a:ext cx="90342" cy="76944"/>
          </a:xfrm>
          <a:prstGeom prst="rect">
            <a:avLst/>
          </a:prstGeom>
        </p:spPr>
        <p:txBody>
          <a:bodyPr vert="horz" wrap="square" lIns="0" tIns="0" rIns="0" bIns="0" rtlCol="0">
            <a:spAutoFit/>
          </a:bodyPr>
          <a:lstStyle/>
          <a:p>
            <a:pPr>
              <a:lnSpc>
                <a:spcPts val="640"/>
              </a:lnSpc>
            </a:pPr>
            <a:r>
              <a:rPr lang="ro-RO" sz="650" b="1" spc="-85" dirty="0" smtClean="0">
                <a:solidFill>
                  <a:srgbClr val="605270"/>
                </a:solidFill>
                <a:latin typeface="Lucida Sans"/>
                <a:cs typeface="Lucida Sans"/>
              </a:rPr>
              <a:t>s</a:t>
            </a:r>
            <a:endParaRPr lang="ro-RO" sz="650" dirty="0">
              <a:latin typeface="Lucida Sans"/>
              <a:cs typeface="Lucida Sans"/>
            </a:endParaRPr>
          </a:p>
        </p:txBody>
      </p:sp>
      <p:sp>
        <p:nvSpPr>
          <p:cNvPr id="130" name="object 130"/>
          <p:cNvSpPr txBox="1"/>
          <p:nvPr/>
        </p:nvSpPr>
        <p:spPr>
          <a:xfrm rot="20580000">
            <a:off x="3596288" y="6035726"/>
            <a:ext cx="94121" cy="76944"/>
          </a:xfrm>
          <a:prstGeom prst="rect">
            <a:avLst/>
          </a:prstGeom>
        </p:spPr>
        <p:txBody>
          <a:bodyPr vert="horz" wrap="square" lIns="0" tIns="0" rIns="0" bIns="0" rtlCol="0">
            <a:spAutoFit/>
          </a:bodyPr>
          <a:lstStyle/>
          <a:p>
            <a:pPr>
              <a:lnSpc>
                <a:spcPts val="640"/>
              </a:lnSpc>
            </a:pPr>
            <a:r>
              <a:rPr lang="ro-RO" sz="650" b="1" spc="-95" dirty="0" smtClean="0">
                <a:solidFill>
                  <a:srgbClr val="605270"/>
                </a:solidFill>
                <a:latin typeface="Lucida Sans"/>
                <a:cs typeface="Lucida Sans"/>
              </a:rPr>
              <a:t>T</a:t>
            </a:r>
            <a:endParaRPr lang="ro-RO" sz="650" dirty="0">
              <a:latin typeface="Lucida Sans"/>
              <a:cs typeface="Lucida Sans"/>
            </a:endParaRPr>
          </a:p>
        </p:txBody>
      </p:sp>
      <p:sp>
        <p:nvSpPr>
          <p:cNvPr id="131" name="object 131"/>
          <p:cNvSpPr txBox="1"/>
          <p:nvPr/>
        </p:nvSpPr>
        <p:spPr>
          <a:xfrm rot="20460000">
            <a:off x="3630127" y="6024610"/>
            <a:ext cx="93810" cy="76944"/>
          </a:xfrm>
          <a:prstGeom prst="rect">
            <a:avLst/>
          </a:prstGeom>
        </p:spPr>
        <p:txBody>
          <a:bodyPr vert="horz" wrap="square" lIns="0" tIns="0" rIns="0" bIns="0" rtlCol="0">
            <a:spAutoFit/>
          </a:bodyPr>
          <a:lstStyle/>
          <a:p>
            <a:pPr>
              <a:lnSpc>
                <a:spcPts val="640"/>
              </a:lnSpc>
            </a:pPr>
            <a:r>
              <a:rPr lang="ro-RO" sz="650" b="1" spc="-25" dirty="0" smtClean="0">
                <a:solidFill>
                  <a:srgbClr val="605270"/>
                </a:solidFill>
                <a:latin typeface="Lucida Sans"/>
                <a:cs typeface="Lucida Sans"/>
              </a:rPr>
              <a:t>a</a:t>
            </a:r>
            <a:endParaRPr lang="ro-RO" sz="650" dirty="0">
              <a:latin typeface="Lucida Sans"/>
              <a:cs typeface="Lucida Sans"/>
            </a:endParaRPr>
          </a:p>
        </p:txBody>
      </p:sp>
      <p:sp>
        <p:nvSpPr>
          <p:cNvPr id="132" name="object 132"/>
          <p:cNvSpPr txBox="1"/>
          <p:nvPr/>
        </p:nvSpPr>
        <p:spPr>
          <a:xfrm rot="20400000">
            <a:off x="3671634" y="6009505"/>
            <a:ext cx="94435" cy="76944"/>
          </a:xfrm>
          <a:prstGeom prst="rect">
            <a:avLst/>
          </a:prstGeom>
        </p:spPr>
        <p:txBody>
          <a:bodyPr vert="horz" wrap="square" lIns="0" tIns="0" rIns="0" bIns="0" rtlCol="0">
            <a:spAutoFit/>
          </a:bodyPr>
          <a:lstStyle/>
          <a:p>
            <a:pPr>
              <a:lnSpc>
                <a:spcPts val="640"/>
              </a:lnSpc>
            </a:pPr>
            <a:r>
              <a:rPr lang="ro-RO" sz="650" b="1" spc="-30" dirty="0" smtClean="0">
                <a:solidFill>
                  <a:srgbClr val="605270"/>
                </a:solidFill>
                <a:latin typeface="Lucida Sans"/>
                <a:cs typeface="Lucida Sans"/>
              </a:rPr>
              <a:t>x</a:t>
            </a:r>
            <a:endParaRPr lang="ro-RO" sz="650" dirty="0">
              <a:latin typeface="Lucida Sans"/>
              <a:cs typeface="Lucida Sans"/>
            </a:endParaRPr>
          </a:p>
        </p:txBody>
      </p:sp>
      <p:sp>
        <p:nvSpPr>
          <p:cNvPr id="133" name="object 133"/>
          <p:cNvSpPr/>
          <p:nvPr/>
        </p:nvSpPr>
        <p:spPr>
          <a:xfrm>
            <a:off x="1458595" y="6961682"/>
            <a:ext cx="5215255" cy="1638300"/>
          </a:xfrm>
          <a:custGeom>
            <a:avLst/>
            <a:gdLst/>
            <a:ahLst/>
            <a:cxnLst/>
            <a:rect l="l" t="t" r="r" b="b"/>
            <a:pathLst>
              <a:path w="5215255" h="1638300">
                <a:moveTo>
                  <a:pt x="0" y="1637995"/>
                </a:moveTo>
                <a:lnTo>
                  <a:pt x="5214848" y="1637995"/>
                </a:lnTo>
                <a:lnTo>
                  <a:pt x="5214848" y="0"/>
                </a:lnTo>
                <a:lnTo>
                  <a:pt x="0" y="0"/>
                </a:lnTo>
                <a:lnTo>
                  <a:pt x="0" y="1637995"/>
                </a:lnTo>
                <a:close/>
              </a:path>
            </a:pathLst>
          </a:custGeom>
          <a:solidFill>
            <a:srgbClr val="F0F2F7"/>
          </a:solidFill>
        </p:spPr>
        <p:txBody>
          <a:bodyPr wrap="square" lIns="0" tIns="0" rIns="0" bIns="0" rtlCol="0"/>
          <a:lstStyle/>
          <a:p>
            <a:endParaRPr lang="ro-RO" dirty="0"/>
          </a:p>
        </p:txBody>
      </p:sp>
      <p:sp>
        <p:nvSpPr>
          <p:cNvPr id="134" name="object 134"/>
          <p:cNvSpPr/>
          <p:nvPr/>
        </p:nvSpPr>
        <p:spPr>
          <a:xfrm>
            <a:off x="1603781" y="7274458"/>
            <a:ext cx="1607820" cy="347345"/>
          </a:xfrm>
          <a:custGeom>
            <a:avLst/>
            <a:gdLst/>
            <a:ahLst/>
            <a:cxnLst/>
            <a:rect l="l" t="t" r="r" b="b"/>
            <a:pathLst>
              <a:path w="1607820" h="347345">
                <a:moveTo>
                  <a:pt x="0" y="347294"/>
                </a:moveTo>
                <a:lnTo>
                  <a:pt x="1607299" y="347294"/>
                </a:lnTo>
                <a:lnTo>
                  <a:pt x="1607299" y="0"/>
                </a:lnTo>
                <a:lnTo>
                  <a:pt x="0" y="0"/>
                </a:lnTo>
                <a:lnTo>
                  <a:pt x="0" y="347294"/>
                </a:lnTo>
                <a:close/>
              </a:path>
            </a:pathLst>
          </a:custGeom>
          <a:solidFill>
            <a:srgbClr val="E1F4FD"/>
          </a:solidFill>
        </p:spPr>
        <p:txBody>
          <a:bodyPr wrap="square" lIns="0" tIns="0" rIns="0" bIns="0" rtlCol="0"/>
          <a:lstStyle/>
          <a:p>
            <a:endParaRPr lang="ro-RO" dirty="0"/>
          </a:p>
        </p:txBody>
      </p:sp>
      <p:sp>
        <p:nvSpPr>
          <p:cNvPr id="135" name="object 135"/>
          <p:cNvSpPr/>
          <p:nvPr/>
        </p:nvSpPr>
        <p:spPr>
          <a:xfrm>
            <a:off x="3277794" y="7274458"/>
            <a:ext cx="1607820" cy="347345"/>
          </a:xfrm>
          <a:custGeom>
            <a:avLst/>
            <a:gdLst/>
            <a:ahLst/>
            <a:cxnLst/>
            <a:rect l="l" t="t" r="r" b="b"/>
            <a:pathLst>
              <a:path w="1607820" h="347345">
                <a:moveTo>
                  <a:pt x="0" y="0"/>
                </a:moveTo>
                <a:lnTo>
                  <a:pt x="1607312" y="0"/>
                </a:lnTo>
                <a:lnTo>
                  <a:pt x="1607312" y="347294"/>
                </a:lnTo>
                <a:lnTo>
                  <a:pt x="0" y="347294"/>
                </a:lnTo>
                <a:lnTo>
                  <a:pt x="0" y="0"/>
                </a:lnTo>
                <a:close/>
              </a:path>
            </a:pathLst>
          </a:custGeom>
          <a:solidFill>
            <a:srgbClr val="E1F4FD"/>
          </a:solidFill>
        </p:spPr>
        <p:txBody>
          <a:bodyPr wrap="square" lIns="0" tIns="0" rIns="0" bIns="0" rtlCol="0"/>
          <a:lstStyle/>
          <a:p>
            <a:endParaRPr lang="ro-RO" dirty="0"/>
          </a:p>
        </p:txBody>
      </p:sp>
      <p:sp>
        <p:nvSpPr>
          <p:cNvPr id="136" name="object 136"/>
          <p:cNvSpPr/>
          <p:nvPr/>
        </p:nvSpPr>
        <p:spPr>
          <a:xfrm>
            <a:off x="4951793" y="7274458"/>
            <a:ext cx="1607820" cy="347345"/>
          </a:xfrm>
          <a:custGeom>
            <a:avLst/>
            <a:gdLst/>
            <a:ahLst/>
            <a:cxnLst/>
            <a:rect l="l" t="t" r="r" b="b"/>
            <a:pathLst>
              <a:path w="1607820" h="347345">
                <a:moveTo>
                  <a:pt x="0" y="347294"/>
                </a:moveTo>
                <a:lnTo>
                  <a:pt x="1607299" y="347294"/>
                </a:lnTo>
                <a:lnTo>
                  <a:pt x="1607299" y="0"/>
                </a:lnTo>
                <a:lnTo>
                  <a:pt x="0" y="0"/>
                </a:lnTo>
                <a:lnTo>
                  <a:pt x="0" y="347294"/>
                </a:lnTo>
                <a:close/>
              </a:path>
            </a:pathLst>
          </a:custGeom>
          <a:solidFill>
            <a:srgbClr val="E1F4FD"/>
          </a:solidFill>
        </p:spPr>
        <p:txBody>
          <a:bodyPr wrap="square" lIns="0" tIns="0" rIns="0" bIns="0" rtlCol="0"/>
          <a:lstStyle/>
          <a:p>
            <a:endParaRPr lang="ro-RO" dirty="0"/>
          </a:p>
        </p:txBody>
      </p:sp>
      <p:sp>
        <p:nvSpPr>
          <p:cNvPr id="137" name="object 137"/>
          <p:cNvSpPr/>
          <p:nvPr/>
        </p:nvSpPr>
        <p:spPr>
          <a:xfrm>
            <a:off x="1603781" y="7696187"/>
            <a:ext cx="1607820" cy="347345"/>
          </a:xfrm>
          <a:custGeom>
            <a:avLst/>
            <a:gdLst/>
            <a:ahLst/>
            <a:cxnLst/>
            <a:rect l="l" t="t" r="r" b="b"/>
            <a:pathLst>
              <a:path w="1607820" h="347345">
                <a:moveTo>
                  <a:pt x="0" y="347294"/>
                </a:moveTo>
                <a:lnTo>
                  <a:pt x="1607299" y="347294"/>
                </a:lnTo>
                <a:lnTo>
                  <a:pt x="1607299" y="0"/>
                </a:lnTo>
                <a:lnTo>
                  <a:pt x="0" y="0"/>
                </a:lnTo>
                <a:lnTo>
                  <a:pt x="0" y="347294"/>
                </a:lnTo>
                <a:close/>
              </a:path>
            </a:pathLst>
          </a:custGeom>
          <a:solidFill>
            <a:srgbClr val="E1F4FD"/>
          </a:solidFill>
        </p:spPr>
        <p:txBody>
          <a:bodyPr wrap="square" lIns="0" tIns="0" rIns="0" bIns="0" rtlCol="0"/>
          <a:lstStyle/>
          <a:p>
            <a:endParaRPr lang="ro-RO" dirty="0"/>
          </a:p>
        </p:txBody>
      </p:sp>
      <p:sp>
        <p:nvSpPr>
          <p:cNvPr id="138" name="object 138"/>
          <p:cNvSpPr/>
          <p:nvPr/>
        </p:nvSpPr>
        <p:spPr>
          <a:xfrm>
            <a:off x="3265094" y="7689672"/>
            <a:ext cx="1632699" cy="360680"/>
          </a:xfrm>
          <a:prstGeom prst="rect">
            <a:avLst/>
          </a:prstGeom>
          <a:blipFill>
            <a:blip r:embed="rId3" cstate="print"/>
            <a:stretch>
              <a:fillRect/>
            </a:stretch>
          </a:blipFill>
        </p:spPr>
        <p:txBody>
          <a:bodyPr wrap="square" lIns="0" tIns="0" rIns="0" bIns="0" rtlCol="0"/>
          <a:lstStyle/>
          <a:p>
            <a:endParaRPr lang="ro-RO" dirty="0"/>
          </a:p>
        </p:txBody>
      </p:sp>
      <p:sp>
        <p:nvSpPr>
          <p:cNvPr id="140" name="object 140"/>
          <p:cNvSpPr/>
          <p:nvPr/>
        </p:nvSpPr>
        <p:spPr>
          <a:xfrm>
            <a:off x="1591094" y="8110042"/>
            <a:ext cx="1632699" cy="359410"/>
          </a:xfrm>
          <a:prstGeom prst="rect">
            <a:avLst/>
          </a:prstGeom>
          <a:blipFill>
            <a:blip r:embed="rId4" cstate="print"/>
            <a:stretch>
              <a:fillRect/>
            </a:stretch>
          </a:blipFill>
        </p:spPr>
        <p:txBody>
          <a:bodyPr wrap="square" lIns="0" tIns="0" rIns="0" bIns="0" rtlCol="0"/>
          <a:lstStyle/>
          <a:p>
            <a:endParaRPr lang="ro-RO" dirty="0"/>
          </a:p>
        </p:txBody>
      </p:sp>
      <p:sp>
        <p:nvSpPr>
          <p:cNvPr id="141" name="object 141"/>
          <p:cNvSpPr/>
          <p:nvPr/>
        </p:nvSpPr>
        <p:spPr>
          <a:xfrm>
            <a:off x="3277794" y="8115782"/>
            <a:ext cx="1607820" cy="347345"/>
          </a:xfrm>
          <a:custGeom>
            <a:avLst/>
            <a:gdLst/>
            <a:ahLst/>
            <a:cxnLst/>
            <a:rect l="l" t="t" r="r" b="b"/>
            <a:pathLst>
              <a:path w="1607820" h="347345">
                <a:moveTo>
                  <a:pt x="0" y="0"/>
                </a:moveTo>
                <a:lnTo>
                  <a:pt x="1607312" y="0"/>
                </a:lnTo>
                <a:lnTo>
                  <a:pt x="1607312" y="347306"/>
                </a:lnTo>
                <a:lnTo>
                  <a:pt x="0" y="347306"/>
                </a:lnTo>
                <a:lnTo>
                  <a:pt x="0" y="0"/>
                </a:lnTo>
                <a:close/>
              </a:path>
            </a:pathLst>
          </a:custGeom>
          <a:solidFill>
            <a:srgbClr val="E1F4FD"/>
          </a:solidFill>
        </p:spPr>
        <p:txBody>
          <a:bodyPr wrap="square" lIns="0" tIns="0" rIns="0" bIns="0" rtlCol="0"/>
          <a:lstStyle/>
          <a:p>
            <a:endParaRPr lang="ro-RO" dirty="0"/>
          </a:p>
        </p:txBody>
      </p:sp>
      <p:sp>
        <p:nvSpPr>
          <p:cNvPr id="142" name="object 142"/>
          <p:cNvSpPr/>
          <p:nvPr/>
        </p:nvSpPr>
        <p:spPr>
          <a:xfrm>
            <a:off x="4967630" y="7696187"/>
            <a:ext cx="1607820" cy="347345"/>
          </a:xfrm>
          <a:custGeom>
            <a:avLst/>
            <a:gdLst/>
            <a:ahLst/>
            <a:cxnLst/>
            <a:rect l="l" t="t" r="r" b="b"/>
            <a:pathLst>
              <a:path w="1607820" h="347345">
                <a:moveTo>
                  <a:pt x="0" y="347306"/>
                </a:moveTo>
                <a:lnTo>
                  <a:pt x="1607299" y="347306"/>
                </a:lnTo>
                <a:lnTo>
                  <a:pt x="1607299" y="0"/>
                </a:lnTo>
                <a:lnTo>
                  <a:pt x="0" y="0"/>
                </a:lnTo>
                <a:lnTo>
                  <a:pt x="0" y="347306"/>
                </a:lnTo>
                <a:close/>
              </a:path>
            </a:pathLst>
          </a:custGeom>
          <a:solidFill>
            <a:srgbClr val="E1F4FD"/>
          </a:solidFill>
        </p:spPr>
        <p:txBody>
          <a:bodyPr wrap="square" lIns="0" tIns="0" rIns="0" bIns="0" rtlCol="0"/>
          <a:lstStyle/>
          <a:p>
            <a:endParaRPr lang="ro-RO" dirty="0"/>
          </a:p>
        </p:txBody>
      </p:sp>
      <p:sp>
        <p:nvSpPr>
          <p:cNvPr id="143" name="object 143"/>
          <p:cNvSpPr txBox="1"/>
          <p:nvPr/>
        </p:nvSpPr>
        <p:spPr>
          <a:xfrm>
            <a:off x="1603794" y="7274382"/>
            <a:ext cx="1607820" cy="228268"/>
          </a:xfrm>
          <a:prstGeom prst="rect">
            <a:avLst/>
          </a:prstGeom>
          <a:ln w="12700">
            <a:solidFill>
              <a:srgbClr val="C3D0E4"/>
            </a:solidFill>
          </a:ln>
        </p:spPr>
        <p:txBody>
          <a:bodyPr vert="horz" wrap="square" lIns="0" tIns="5080" rIns="0" bIns="0" rtlCol="0">
            <a:spAutoFit/>
          </a:bodyPr>
          <a:lstStyle/>
          <a:p>
            <a:pPr>
              <a:lnSpc>
                <a:spcPct val="100000"/>
              </a:lnSpc>
              <a:spcBef>
                <a:spcPts val="40"/>
              </a:spcBef>
            </a:pPr>
            <a:endParaRPr lang="ro-RO" sz="600" dirty="0" smtClean="0">
              <a:cs typeface="Times New Roman"/>
            </a:endParaRPr>
          </a:p>
          <a:p>
            <a:pPr marL="45720">
              <a:lnSpc>
                <a:spcPct val="100000"/>
              </a:lnSpc>
            </a:pPr>
            <a:r>
              <a:rPr lang="ro-RO" sz="850" spc="20" dirty="0" smtClean="0">
                <a:solidFill>
                  <a:srgbClr val="231F20"/>
                </a:solidFill>
                <a:cs typeface="Gill Sans MT"/>
              </a:rPr>
              <a:t>Conformitate</a:t>
            </a:r>
            <a:endParaRPr lang="ro-RO" sz="850" dirty="0">
              <a:cs typeface="Gill Sans MT"/>
            </a:endParaRPr>
          </a:p>
        </p:txBody>
      </p:sp>
      <p:sp>
        <p:nvSpPr>
          <p:cNvPr id="144" name="object 144"/>
          <p:cNvSpPr txBox="1"/>
          <p:nvPr/>
        </p:nvSpPr>
        <p:spPr>
          <a:xfrm>
            <a:off x="1603794" y="7696022"/>
            <a:ext cx="1607820" cy="235962"/>
          </a:xfrm>
          <a:prstGeom prst="rect">
            <a:avLst/>
          </a:prstGeom>
          <a:ln w="12700">
            <a:solidFill>
              <a:srgbClr val="C3D0E4"/>
            </a:solidFill>
          </a:ln>
        </p:spPr>
        <p:txBody>
          <a:bodyPr vert="horz" wrap="square" lIns="0" tIns="5080" rIns="0" bIns="0" rtlCol="0">
            <a:spAutoFit/>
          </a:bodyPr>
          <a:lstStyle/>
          <a:p>
            <a:pPr>
              <a:lnSpc>
                <a:spcPct val="100000"/>
              </a:lnSpc>
              <a:spcBef>
                <a:spcPts val="40"/>
              </a:spcBef>
            </a:pPr>
            <a:endParaRPr lang="ro-RO" sz="650" dirty="0" smtClean="0">
              <a:cs typeface="Times New Roman"/>
            </a:endParaRPr>
          </a:p>
          <a:p>
            <a:pPr marL="45720">
              <a:lnSpc>
                <a:spcPct val="100000"/>
              </a:lnSpc>
            </a:pPr>
            <a:r>
              <a:rPr lang="ro-RO" sz="850" spc="5" dirty="0" smtClean="0">
                <a:solidFill>
                  <a:srgbClr val="231F20"/>
                </a:solidFill>
                <a:cs typeface="Gill Sans MT"/>
              </a:rPr>
              <a:t>Administrativ</a:t>
            </a:r>
            <a:endParaRPr lang="ro-RO" sz="850" dirty="0">
              <a:cs typeface="Gill Sans MT"/>
            </a:endParaRPr>
          </a:p>
        </p:txBody>
      </p:sp>
      <p:sp>
        <p:nvSpPr>
          <p:cNvPr id="145" name="object 145"/>
          <p:cNvSpPr txBox="1"/>
          <p:nvPr/>
        </p:nvSpPr>
        <p:spPr>
          <a:xfrm>
            <a:off x="1643710" y="8206460"/>
            <a:ext cx="564444" cy="130805"/>
          </a:xfrm>
          <a:prstGeom prst="rect">
            <a:avLst/>
          </a:prstGeom>
        </p:spPr>
        <p:txBody>
          <a:bodyPr vert="horz" wrap="square" lIns="0" tIns="0" rIns="0" bIns="0" rtlCol="0">
            <a:spAutoFit/>
          </a:bodyPr>
          <a:lstStyle/>
          <a:p>
            <a:pPr marL="12700">
              <a:lnSpc>
                <a:spcPct val="100000"/>
              </a:lnSpc>
            </a:pPr>
            <a:r>
              <a:rPr lang="ro-RO" sz="850" spc="20" dirty="0" smtClean="0">
                <a:solidFill>
                  <a:srgbClr val="231F20"/>
                </a:solidFill>
                <a:cs typeface="Gill Sans MT"/>
              </a:rPr>
              <a:t>Financiar</a:t>
            </a:r>
            <a:endParaRPr lang="ro-RO" sz="850" dirty="0">
              <a:cs typeface="Gill Sans MT"/>
            </a:endParaRPr>
          </a:p>
        </p:txBody>
      </p:sp>
      <p:sp>
        <p:nvSpPr>
          <p:cNvPr id="146" name="object 146"/>
          <p:cNvSpPr txBox="1"/>
          <p:nvPr/>
        </p:nvSpPr>
        <p:spPr>
          <a:xfrm>
            <a:off x="3277800" y="7274382"/>
            <a:ext cx="1607820" cy="228268"/>
          </a:xfrm>
          <a:prstGeom prst="rect">
            <a:avLst/>
          </a:prstGeom>
          <a:ln w="12712">
            <a:solidFill>
              <a:srgbClr val="C3D0E4"/>
            </a:solidFill>
          </a:ln>
        </p:spPr>
        <p:txBody>
          <a:bodyPr vert="horz" wrap="square" lIns="0" tIns="5080" rIns="0" bIns="0" rtlCol="0">
            <a:spAutoFit/>
          </a:bodyPr>
          <a:lstStyle/>
          <a:p>
            <a:pPr>
              <a:lnSpc>
                <a:spcPct val="100000"/>
              </a:lnSpc>
              <a:spcBef>
                <a:spcPts val="40"/>
              </a:spcBef>
            </a:pPr>
            <a:endParaRPr lang="ro-RO" sz="600" dirty="0" smtClean="0">
              <a:cs typeface="Times New Roman"/>
            </a:endParaRPr>
          </a:p>
          <a:p>
            <a:pPr marL="65405">
              <a:lnSpc>
                <a:spcPct val="100000"/>
              </a:lnSpc>
              <a:spcBef>
                <a:spcPts val="5"/>
              </a:spcBef>
            </a:pPr>
            <a:r>
              <a:rPr lang="ro-RO" sz="850" spc="30" dirty="0" smtClean="0">
                <a:solidFill>
                  <a:srgbClr val="231F20"/>
                </a:solidFill>
                <a:cs typeface="Gill Sans MT"/>
              </a:rPr>
              <a:t>Resurse umane</a:t>
            </a:r>
            <a:endParaRPr lang="ro-RO" sz="850" dirty="0">
              <a:cs typeface="Gill Sans MT"/>
            </a:endParaRPr>
          </a:p>
        </p:txBody>
      </p:sp>
      <p:sp>
        <p:nvSpPr>
          <p:cNvPr id="147" name="object 147"/>
          <p:cNvSpPr txBox="1"/>
          <p:nvPr/>
        </p:nvSpPr>
        <p:spPr>
          <a:xfrm>
            <a:off x="4967637" y="7696797"/>
            <a:ext cx="1607820" cy="215444"/>
          </a:xfrm>
          <a:prstGeom prst="rect">
            <a:avLst/>
          </a:prstGeom>
          <a:ln w="12687">
            <a:solidFill>
              <a:srgbClr val="C3D0E4"/>
            </a:solidFill>
          </a:ln>
        </p:spPr>
        <p:txBody>
          <a:bodyPr vert="horz" wrap="square" lIns="0" tIns="83820" rIns="0" bIns="0" rtlCol="0">
            <a:spAutoFit/>
          </a:bodyPr>
          <a:lstStyle/>
          <a:p>
            <a:pPr marL="66675">
              <a:lnSpc>
                <a:spcPct val="100000"/>
              </a:lnSpc>
              <a:spcBef>
                <a:spcPts val="660"/>
              </a:spcBef>
            </a:pPr>
            <a:r>
              <a:rPr lang="ro-RO" sz="850" spc="30" dirty="0" err="1" smtClean="0">
                <a:solidFill>
                  <a:srgbClr val="231F20"/>
                </a:solidFill>
                <a:cs typeface="Gill Sans MT"/>
              </a:rPr>
              <a:t>Vanzari</a:t>
            </a:r>
            <a:r>
              <a:rPr lang="ro-RO" sz="850" spc="30" dirty="0" smtClean="0">
                <a:solidFill>
                  <a:srgbClr val="231F20"/>
                </a:solidFill>
                <a:cs typeface="Gill Sans MT"/>
              </a:rPr>
              <a:t> &amp; Marketing</a:t>
            </a:r>
            <a:endParaRPr lang="ro-RO" sz="850" dirty="0">
              <a:cs typeface="Gill Sans MT"/>
            </a:endParaRPr>
          </a:p>
        </p:txBody>
      </p:sp>
      <p:sp>
        <p:nvSpPr>
          <p:cNvPr id="148" name="object 148"/>
          <p:cNvSpPr txBox="1"/>
          <p:nvPr/>
        </p:nvSpPr>
        <p:spPr>
          <a:xfrm>
            <a:off x="3337344" y="7802829"/>
            <a:ext cx="1111250" cy="130805"/>
          </a:xfrm>
          <a:prstGeom prst="rect">
            <a:avLst/>
          </a:prstGeom>
        </p:spPr>
        <p:txBody>
          <a:bodyPr vert="horz" wrap="square" lIns="0" tIns="0" rIns="0" bIns="0" rtlCol="0">
            <a:spAutoFit/>
          </a:bodyPr>
          <a:lstStyle/>
          <a:p>
            <a:pPr marL="12700">
              <a:lnSpc>
                <a:spcPct val="100000"/>
              </a:lnSpc>
            </a:pPr>
            <a:r>
              <a:rPr lang="ro-RO" sz="850" spc="15" dirty="0" smtClean="0">
                <a:solidFill>
                  <a:srgbClr val="231F20"/>
                </a:solidFill>
                <a:cs typeface="Gill Sans MT"/>
              </a:rPr>
              <a:t>IT</a:t>
            </a:r>
            <a:endParaRPr lang="ro-RO" sz="850" dirty="0">
              <a:cs typeface="Gill Sans MT"/>
            </a:endParaRPr>
          </a:p>
        </p:txBody>
      </p:sp>
      <p:sp>
        <p:nvSpPr>
          <p:cNvPr id="149" name="object 149"/>
          <p:cNvSpPr txBox="1"/>
          <p:nvPr/>
        </p:nvSpPr>
        <p:spPr>
          <a:xfrm>
            <a:off x="3277800" y="8116392"/>
            <a:ext cx="1607820" cy="215444"/>
          </a:xfrm>
          <a:prstGeom prst="rect">
            <a:avLst/>
          </a:prstGeom>
          <a:ln w="12712">
            <a:solidFill>
              <a:srgbClr val="C3D0E4"/>
            </a:solidFill>
          </a:ln>
        </p:spPr>
        <p:txBody>
          <a:bodyPr vert="horz" wrap="square" lIns="0" tIns="83820" rIns="0" bIns="0" rtlCol="0">
            <a:spAutoFit/>
          </a:bodyPr>
          <a:lstStyle/>
          <a:p>
            <a:pPr marL="65405">
              <a:lnSpc>
                <a:spcPct val="100000"/>
              </a:lnSpc>
              <a:spcBef>
                <a:spcPts val="660"/>
              </a:spcBef>
            </a:pPr>
            <a:r>
              <a:rPr lang="ro-RO" sz="850" spc="25" dirty="0" smtClean="0">
                <a:solidFill>
                  <a:srgbClr val="231F20"/>
                </a:solidFill>
                <a:cs typeface="Gill Sans MT"/>
              </a:rPr>
              <a:t>Training &amp; Dezvoltare</a:t>
            </a:r>
            <a:endParaRPr lang="ro-RO" sz="850" dirty="0">
              <a:cs typeface="Gill Sans MT"/>
            </a:endParaRPr>
          </a:p>
        </p:txBody>
      </p:sp>
      <p:sp>
        <p:nvSpPr>
          <p:cNvPr id="150" name="object 150"/>
          <p:cNvSpPr txBox="1"/>
          <p:nvPr/>
        </p:nvSpPr>
        <p:spPr>
          <a:xfrm>
            <a:off x="4951800" y="7274382"/>
            <a:ext cx="1607820" cy="228268"/>
          </a:xfrm>
          <a:prstGeom prst="rect">
            <a:avLst/>
          </a:prstGeom>
          <a:ln w="12687">
            <a:solidFill>
              <a:srgbClr val="C3D0E4"/>
            </a:solidFill>
          </a:ln>
        </p:spPr>
        <p:txBody>
          <a:bodyPr vert="horz" wrap="square" lIns="0" tIns="5080" rIns="0" bIns="0" rtlCol="0">
            <a:spAutoFit/>
          </a:bodyPr>
          <a:lstStyle/>
          <a:p>
            <a:pPr>
              <a:lnSpc>
                <a:spcPct val="100000"/>
              </a:lnSpc>
              <a:spcBef>
                <a:spcPts val="40"/>
              </a:spcBef>
            </a:pPr>
            <a:endParaRPr lang="ro-RO" sz="600" dirty="0" smtClean="0">
              <a:cs typeface="Times New Roman"/>
            </a:endParaRPr>
          </a:p>
          <a:p>
            <a:pPr marL="66675">
              <a:lnSpc>
                <a:spcPct val="100000"/>
              </a:lnSpc>
              <a:spcBef>
                <a:spcPts val="5"/>
              </a:spcBef>
            </a:pPr>
            <a:r>
              <a:rPr lang="ro-RO" sz="850" dirty="0" smtClean="0">
                <a:cs typeface="Gill Sans MT"/>
              </a:rPr>
              <a:t>Juridic</a:t>
            </a:r>
            <a:endParaRPr lang="ro-RO" sz="850" dirty="0">
              <a:cs typeface="Gill Sans MT"/>
            </a:endParaRPr>
          </a:p>
        </p:txBody>
      </p:sp>
      <p:sp>
        <p:nvSpPr>
          <p:cNvPr id="152" name="object 152"/>
          <p:cNvSpPr/>
          <p:nvPr/>
        </p:nvSpPr>
        <p:spPr>
          <a:xfrm>
            <a:off x="2863520" y="7299503"/>
            <a:ext cx="259079" cy="296545"/>
          </a:xfrm>
          <a:custGeom>
            <a:avLst/>
            <a:gdLst/>
            <a:ahLst/>
            <a:cxnLst/>
            <a:rect l="l" t="t" r="r" b="b"/>
            <a:pathLst>
              <a:path w="259079" h="296545">
                <a:moveTo>
                  <a:pt x="181635" y="0"/>
                </a:moveTo>
                <a:lnTo>
                  <a:pt x="2768" y="55371"/>
                </a:lnTo>
                <a:lnTo>
                  <a:pt x="0" y="60617"/>
                </a:lnTo>
                <a:lnTo>
                  <a:pt x="72021" y="293281"/>
                </a:lnTo>
                <a:lnTo>
                  <a:pt x="77266" y="296049"/>
                </a:lnTo>
                <a:lnTo>
                  <a:pt x="256133" y="240677"/>
                </a:lnTo>
                <a:lnTo>
                  <a:pt x="258889" y="235432"/>
                </a:lnTo>
                <a:lnTo>
                  <a:pt x="186867" y="2768"/>
                </a:lnTo>
                <a:lnTo>
                  <a:pt x="181635" y="0"/>
                </a:lnTo>
                <a:close/>
              </a:path>
            </a:pathLst>
          </a:custGeom>
          <a:solidFill>
            <a:srgbClr val="FFFFFF"/>
          </a:solidFill>
        </p:spPr>
        <p:txBody>
          <a:bodyPr wrap="square" lIns="0" tIns="0" rIns="0" bIns="0" rtlCol="0"/>
          <a:lstStyle/>
          <a:p>
            <a:endParaRPr lang="ro-RO" dirty="0"/>
          </a:p>
        </p:txBody>
      </p:sp>
      <p:sp>
        <p:nvSpPr>
          <p:cNvPr id="153" name="object 153"/>
          <p:cNvSpPr/>
          <p:nvPr/>
        </p:nvSpPr>
        <p:spPr>
          <a:xfrm>
            <a:off x="2862847" y="7299498"/>
            <a:ext cx="259715" cy="296545"/>
          </a:xfrm>
          <a:custGeom>
            <a:avLst/>
            <a:gdLst/>
            <a:ahLst/>
            <a:cxnLst/>
            <a:rect l="l" t="t" r="r" b="b"/>
            <a:pathLst>
              <a:path w="259714" h="296545">
                <a:moveTo>
                  <a:pt x="178459" y="0"/>
                </a:moveTo>
                <a:lnTo>
                  <a:pt x="8178" y="51312"/>
                </a:lnTo>
                <a:lnTo>
                  <a:pt x="0" y="66831"/>
                </a:lnTo>
                <a:lnTo>
                  <a:pt x="68630" y="288535"/>
                </a:lnTo>
                <a:lnTo>
                  <a:pt x="71577" y="292079"/>
                </a:lnTo>
                <a:lnTo>
                  <a:pt x="78041" y="295482"/>
                </a:lnTo>
                <a:lnTo>
                  <a:pt x="80733" y="296143"/>
                </a:lnTo>
                <a:lnTo>
                  <a:pt x="85128" y="296143"/>
                </a:lnTo>
                <a:lnTo>
                  <a:pt x="86817" y="295889"/>
                </a:lnTo>
                <a:lnTo>
                  <a:pt x="100681" y="291596"/>
                </a:lnTo>
                <a:lnTo>
                  <a:pt x="83947" y="291596"/>
                </a:lnTo>
                <a:lnTo>
                  <a:pt x="80708" y="291291"/>
                </a:lnTo>
                <a:lnTo>
                  <a:pt x="75057" y="288307"/>
                </a:lnTo>
                <a:lnTo>
                  <a:pt x="72974" y="285805"/>
                </a:lnTo>
                <a:lnTo>
                  <a:pt x="5118" y="66628"/>
                </a:lnTo>
                <a:lnTo>
                  <a:pt x="5422" y="63390"/>
                </a:lnTo>
                <a:lnTo>
                  <a:pt x="8407" y="57738"/>
                </a:lnTo>
                <a:lnTo>
                  <a:pt x="10909" y="55655"/>
                </a:lnTo>
                <a:lnTo>
                  <a:pt x="174409" y="5046"/>
                </a:lnTo>
                <a:lnTo>
                  <a:pt x="175602" y="4868"/>
                </a:lnTo>
                <a:lnTo>
                  <a:pt x="188390" y="4868"/>
                </a:lnTo>
                <a:lnTo>
                  <a:pt x="184669" y="1876"/>
                </a:lnTo>
                <a:lnTo>
                  <a:pt x="178459" y="0"/>
                </a:lnTo>
                <a:close/>
              </a:path>
              <a:path w="259714" h="296545">
                <a:moveTo>
                  <a:pt x="188390" y="4868"/>
                </a:moveTo>
                <a:lnTo>
                  <a:pt x="181876" y="4868"/>
                </a:lnTo>
                <a:lnTo>
                  <a:pt x="186626" y="8170"/>
                </a:lnTo>
                <a:lnTo>
                  <a:pt x="256120" y="232668"/>
                </a:lnTo>
                <a:lnTo>
                  <a:pt x="252577" y="239386"/>
                </a:lnTo>
                <a:lnTo>
                  <a:pt x="83947" y="291596"/>
                </a:lnTo>
                <a:lnTo>
                  <a:pt x="100681" y="291596"/>
                </a:lnTo>
                <a:lnTo>
                  <a:pt x="247738" y="246067"/>
                </a:lnTo>
                <a:lnTo>
                  <a:pt x="253631" y="242850"/>
                </a:lnTo>
                <a:lnTo>
                  <a:pt x="257697" y="237793"/>
                </a:lnTo>
                <a:lnTo>
                  <a:pt x="259574" y="231583"/>
                </a:lnTo>
                <a:lnTo>
                  <a:pt x="258902" y="224908"/>
                </a:lnTo>
                <a:lnTo>
                  <a:pt x="192938" y="11828"/>
                </a:lnTo>
                <a:lnTo>
                  <a:pt x="189723" y="5940"/>
                </a:lnTo>
                <a:lnTo>
                  <a:pt x="188390" y="4868"/>
                </a:lnTo>
                <a:close/>
              </a:path>
            </a:pathLst>
          </a:custGeom>
          <a:solidFill>
            <a:srgbClr val="00AEEF"/>
          </a:solidFill>
        </p:spPr>
        <p:txBody>
          <a:bodyPr wrap="square" lIns="0" tIns="0" rIns="0" bIns="0" rtlCol="0"/>
          <a:lstStyle/>
          <a:p>
            <a:endParaRPr lang="ro-RO" dirty="0"/>
          </a:p>
        </p:txBody>
      </p:sp>
      <p:sp>
        <p:nvSpPr>
          <p:cNvPr id="154" name="object 154"/>
          <p:cNvSpPr/>
          <p:nvPr/>
        </p:nvSpPr>
        <p:spPr>
          <a:xfrm>
            <a:off x="2898508" y="7366787"/>
            <a:ext cx="44450" cy="43815"/>
          </a:xfrm>
          <a:custGeom>
            <a:avLst/>
            <a:gdLst/>
            <a:ahLst/>
            <a:cxnLst/>
            <a:rect l="l" t="t" r="r" b="b"/>
            <a:pathLst>
              <a:path w="44450" h="43815">
                <a:moveTo>
                  <a:pt x="31940" y="0"/>
                </a:moveTo>
                <a:lnTo>
                  <a:pt x="2159" y="9207"/>
                </a:lnTo>
                <a:lnTo>
                  <a:pt x="774" y="9652"/>
                </a:lnTo>
                <a:lnTo>
                  <a:pt x="0" y="11125"/>
                </a:lnTo>
                <a:lnTo>
                  <a:pt x="9639" y="42291"/>
                </a:lnTo>
                <a:lnTo>
                  <a:pt x="10096" y="42849"/>
                </a:lnTo>
                <a:lnTo>
                  <a:pt x="11112" y="43383"/>
                </a:lnTo>
                <a:lnTo>
                  <a:pt x="11950" y="43484"/>
                </a:lnTo>
                <a:lnTo>
                  <a:pt x="12217" y="43484"/>
                </a:lnTo>
                <a:lnTo>
                  <a:pt x="12738" y="43357"/>
                </a:lnTo>
                <a:lnTo>
                  <a:pt x="20699" y="40894"/>
                </a:lnTo>
                <a:lnTo>
                  <a:pt x="11798" y="40894"/>
                </a:lnTo>
                <a:lnTo>
                  <a:pt x="2895" y="11582"/>
                </a:lnTo>
                <a:lnTo>
                  <a:pt x="32207" y="2679"/>
                </a:lnTo>
                <a:lnTo>
                  <a:pt x="34802" y="2679"/>
                </a:lnTo>
                <a:lnTo>
                  <a:pt x="34366" y="1270"/>
                </a:lnTo>
                <a:lnTo>
                  <a:pt x="33909" y="723"/>
                </a:lnTo>
                <a:lnTo>
                  <a:pt x="32651" y="63"/>
                </a:lnTo>
                <a:lnTo>
                  <a:pt x="31940" y="0"/>
                </a:lnTo>
                <a:close/>
              </a:path>
              <a:path w="44450" h="43815">
                <a:moveTo>
                  <a:pt x="34802" y="2679"/>
                </a:moveTo>
                <a:lnTo>
                  <a:pt x="32207" y="2679"/>
                </a:lnTo>
                <a:lnTo>
                  <a:pt x="41211" y="31775"/>
                </a:lnTo>
                <a:lnTo>
                  <a:pt x="41109" y="31991"/>
                </a:lnTo>
                <a:lnTo>
                  <a:pt x="11798" y="40894"/>
                </a:lnTo>
                <a:lnTo>
                  <a:pt x="20699" y="40894"/>
                </a:lnTo>
                <a:lnTo>
                  <a:pt x="43230" y="33921"/>
                </a:lnTo>
                <a:lnTo>
                  <a:pt x="44005" y="32435"/>
                </a:lnTo>
                <a:lnTo>
                  <a:pt x="34802" y="2679"/>
                </a:lnTo>
                <a:close/>
              </a:path>
            </a:pathLst>
          </a:custGeom>
          <a:solidFill>
            <a:srgbClr val="00AEEF"/>
          </a:solidFill>
        </p:spPr>
        <p:txBody>
          <a:bodyPr wrap="square" lIns="0" tIns="0" rIns="0" bIns="0" rtlCol="0"/>
          <a:lstStyle/>
          <a:p>
            <a:endParaRPr lang="ro-RO" dirty="0"/>
          </a:p>
        </p:txBody>
      </p:sp>
      <p:sp>
        <p:nvSpPr>
          <p:cNvPr id="155" name="object 155"/>
          <p:cNvSpPr/>
          <p:nvPr/>
        </p:nvSpPr>
        <p:spPr>
          <a:xfrm>
            <a:off x="2914561" y="7418641"/>
            <a:ext cx="44450" cy="43815"/>
          </a:xfrm>
          <a:custGeom>
            <a:avLst/>
            <a:gdLst/>
            <a:ahLst/>
            <a:cxnLst/>
            <a:rect l="l" t="t" r="r" b="b"/>
            <a:pathLst>
              <a:path w="44450" h="43815">
                <a:moveTo>
                  <a:pt x="31940" y="0"/>
                </a:moveTo>
                <a:lnTo>
                  <a:pt x="774" y="9639"/>
                </a:lnTo>
                <a:lnTo>
                  <a:pt x="0" y="11125"/>
                </a:lnTo>
                <a:lnTo>
                  <a:pt x="9779" y="42748"/>
                </a:lnTo>
                <a:lnTo>
                  <a:pt x="10833" y="43484"/>
                </a:lnTo>
                <a:lnTo>
                  <a:pt x="12217" y="43484"/>
                </a:lnTo>
                <a:lnTo>
                  <a:pt x="12738" y="43357"/>
                </a:lnTo>
                <a:lnTo>
                  <a:pt x="20699" y="40894"/>
                </a:lnTo>
                <a:lnTo>
                  <a:pt x="11798" y="40894"/>
                </a:lnTo>
                <a:lnTo>
                  <a:pt x="2895" y="11582"/>
                </a:lnTo>
                <a:lnTo>
                  <a:pt x="32207" y="2679"/>
                </a:lnTo>
                <a:lnTo>
                  <a:pt x="34802" y="2679"/>
                </a:lnTo>
                <a:lnTo>
                  <a:pt x="34366" y="1270"/>
                </a:lnTo>
                <a:lnTo>
                  <a:pt x="33909" y="723"/>
                </a:lnTo>
                <a:lnTo>
                  <a:pt x="32651" y="63"/>
                </a:lnTo>
                <a:lnTo>
                  <a:pt x="31940" y="0"/>
                </a:lnTo>
                <a:close/>
              </a:path>
              <a:path w="44450" h="43815">
                <a:moveTo>
                  <a:pt x="34802" y="2679"/>
                </a:moveTo>
                <a:lnTo>
                  <a:pt x="32207" y="2679"/>
                </a:lnTo>
                <a:lnTo>
                  <a:pt x="41211" y="31775"/>
                </a:lnTo>
                <a:lnTo>
                  <a:pt x="41109" y="31991"/>
                </a:lnTo>
                <a:lnTo>
                  <a:pt x="11798" y="40894"/>
                </a:lnTo>
                <a:lnTo>
                  <a:pt x="20699" y="40894"/>
                </a:lnTo>
                <a:lnTo>
                  <a:pt x="43230" y="33921"/>
                </a:lnTo>
                <a:lnTo>
                  <a:pt x="44005" y="32435"/>
                </a:lnTo>
                <a:lnTo>
                  <a:pt x="34802" y="2679"/>
                </a:lnTo>
                <a:close/>
              </a:path>
            </a:pathLst>
          </a:custGeom>
          <a:solidFill>
            <a:srgbClr val="00AEEF"/>
          </a:solidFill>
        </p:spPr>
        <p:txBody>
          <a:bodyPr wrap="square" lIns="0" tIns="0" rIns="0" bIns="0" rtlCol="0"/>
          <a:lstStyle/>
          <a:p>
            <a:endParaRPr lang="ro-RO" dirty="0"/>
          </a:p>
        </p:txBody>
      </p:sp>
      <p:sp>
        <p:nvSpPr>
          <p:cNvPr id="156" name="object 156"/>
          <p:cNvSpPr/>
          <p:nvPr/>
        </p:nvSpPr>
        <p:spPr>
          <a:xfrm>
            <a:off x="2930614" y="7470495"/>
            <a:ext cx="44450" cy="43815"/>
          </a:xfrm>
          <a:custGeom>
            <a:avLst/>
            <a:gdLst/>
            <a:ahLst/>
            <a:cxnLst/>
            <a:rect l="l" t="t" r="r" b="b"/>
            <a:pathLst>
              <a:path w="44450" h="43815">
                <a:moveTo>
                  <a:pt x="31940" y="0"/>
                </a:moveTo>
                <a:lnTo>
                  <a:pt x="774" y="9639"/>
                </a:lnTo>
                <a:lnTo>
                  <a:pt x="0" y="11125"/>
                </a:lnTo>
                <a:lnTo>
                  <a:pt x="9779" y="42748"/>
                </a:lnTo>
                <a:lnTo>
                  <a:pt x="10833" y="43484"/>
                </a:lnTo>
                <a:lnTo>
                  <a:pt x="12217" y="43484"/>
                </a:lnTo>
                <a:lnTo>
                  <a:pt x="12738" y="43357"/>
                </a:lnTo>
                <a:lnTo>
                  <a:pt x="20699" y="40893"/>
                </a:lnTo>
                <a:lnTo>
                  <a:pt x="11798" y="40893"/>
                </a:lnTo>
                <a:lnTo>
                  <a:pt x="2895" y="11582"/>
                </a:lnTo>
                <a:lnTo>
                  <a:pt x="32207" y="2679"/>
                </a:lnTo>
                <a:lnTo>
                  <a:pt x="34802" y="2679"/>
                </a:lnTo>
                <a:lnTo>
                  <a:pt x="34366" y="1269"/>
                </a:lnTo>
                <a:lnTo>
                  <a:pt x="33909" y="723"/>
                </a:lnTo>
                <a:lnTo>
                  <a:pt x="32651" y="63"/>
                </a:lnTo>
                <a:lnTo>
                  <a:pt x="31940" y="0"/>
                </a:lnTo>
                <a:close/>
              </a:path>
              <a:path w="44450" h="43815">
                <a:moveTo>
                  <a:pt x="34802" y="2679"/>
                </a:moveTo>
                <a:lnTo>
                  <a:pt x="32207" y="2679"/>
                </a:lnTo>
                <a:lnTo>
                  <a:pt x="41211" y="31775"/>
                </a:lnTo>
                <a:lnTo>
                  <a:pt x="41109" y="31991"/>
                </a:lnTo>
                <a:lnTo>
                  <a:pt x="11798" y="40893"/>
                </a:lnTo>
                <a:lnTo>
                  <a:pt x="20699" y="40893"/>
                </a:lnTo>
                <a:lnTo>
                  <a:pt x="43230" y="33921"/>
                </a:lnTo>
                <a:lnTo>
                  <a:pt x="44005" y="32435"/>
                </a:lnTo>
                <a:lnTo>
                  <a:pt x="34802" y="2679"/>
                </a:lnTo>
                <a:close/>
              </a:path>
            </a:pathLst>
          </a:custGeom>
          <a:solidFill>
            <a:srgbClr val="00AEEF"/>
          </a:solidFill>
        </p:spPr>
        <p:txBody>
          <a:bodyPr wrap="square" lIns="0" tIns="0" rIns="0" bIns="0" rtlCol="0"/>
          <a:lstStyle/>
          <a:p>
            <a:endParaRPr lang="ro-RO" dirty="0"/>
          </a:p>
        </p:txBody>
      </p:sp>
      <p:sp>
        <p:nvSpPr>
          <p:cNvPr id="157" name="object 157"/>
          <p:cNvSpPr/>
          <p:nvPr/>
        </p:nvSpPr>
        <p:spPr>
          <a:xfrm>
            <a:off x="2946667" y="7522349"/>
            <a:ext cx="44450" cy="43815"/>
          </a:xfrm>
          <a:custGeom>
            <a:avLst/>
            <a:gdLst/>
            <a:ahLst/>
            <a:cxnLst/>
            <a:rect l="l" t="t" r="r" b="b"/>
            <a:pathLst>
              <a:path w="44450" h="43815">
                <a:moveTo>
                  <a:pt x="31940" y="0"/>
                </a:moveTo>
                <a:lnTo>
                  <a:pt x="2159" y="9207"/>
                </a:lnTo>
                <a:lnTo>
                  <a:pt x="774" y="9652"/>
                </a:lnTo>
                <a:lnTo>
                  <a:pt x="0" y="11125"/>
                </a:lnTo>
                <a:lnTo>
                  <a:pt x="9639" y="42291"/>
                </a:lnTo>
                <a:lnTo>
                  <a:pt x="10096" y="42849"/>
                </a:lnTo>
                <a:lnTo>
                  <a:pt x="11112" y="43383"/>
                </a:lnTo>
                <a:lnTo>
                  <a:pt x="11950" y="43484"/>
                </a:lnTo>
                <a:lnTo>
                  <a:pt x="12217" y="43484"/>
                </a:lnTo>
                <a:lnTo>
                  <a:pt x="12738" y="43357"/>
                </a:lnTo>
                <a:lnTo>
                  <a:pt x="20699" y="40894"/>
                </a:lnTo>
                <a:lnTo>
                  <a:pt x="11798" y="40894"/>
                </a:lnTo>
                <a:lnTo>
                  <a:pt x="2895" y="11582"/>
                </a:lnTo>
                <a:lnTo>
                  <a:pt x="32207" y="2679"/>
                </a:lnTo>
                <a:lnTo>
                  <a:pt x="34802" y="2679"/>
                </a:lnTo>
                <a:lnTo>
                  <a:pt x="34366" y="1270"/>
                </a:lnTo>
                <a:lnTo>
                  <a:pt x="33909" y="723"/>
                </a:lnTo>
                <a:lnTo>
                  <a:pt x="32651" y="63"/>
                </a:lnTo>
                <a:lnTo>
                  <a:pt x="31940" y="0"/>
                </a:lnTo>
                <a:close/>
              </a:path>
              <a:path w="44450" h="43815">
                <a:moveTo>
                  <a:pt x="34802" y="2679"/>
                </a:moveTo>
                <a:lnTo>
                  <a:pt x="32207" y="2679"/>
                </a:lnTo>
                <a:lnTo>
                  <a:pt x="41211" y="31775"/>
                </a:lnTo>
                <a:lnTo>
                  <a:pt x="41109" y="31991"/>
                </a:lnTo>
                <a:lnTo>
                  <a:pt x="11798" y="40894"/>
                </a:lnTo>
                <a:lnTo>
                  <a:pt x="20699" y="40894"/>
                </a:lnTo>
                <a:lnTo>
                  <a:pt x="43230" y="33921"/>
                </a:lnTo>
                <a:lnTo>
                  <a:pt x="44005" y="32435"/>
                </a:lnTo>
                <a:lnTo>
                  <a:pt x="34802" y="2679"/>
                </a:lnTo>
                <a:close/>
              </a:path>
            </a:pathLst>
          </a:custGeom>
          <a:solidFill>
            <a:srgbClr val="00AEEF"/>
          </a:solidFill>
        </p:spPr>
        <p:txBody>
          <a:bodyPr wrap="square" lIns="0" tIns="0" rIns="0" bIns="0" rtlCol="0"/>
          <a:lstStyle/>
          <a:p>
            <a:endParaRPr lang="ro-RO" dirty="0"/>
          </a:p>
        </p:txBody>
      </p:sp>
      <p:sp>
        <p:nvSpPr>
          <p:cNvPr id="158" name="object 158"/>
          <p:cNvSpPr/>
          <p:nvPr/>
        </p:nvSpPr>
        <p:spPr>
          <a:xfrm>
            <a:off x="2953982" y="7363180"/>
            <a:ext cx="85090" cy="28575"/>
          </a:xfrm>
          <a:custGeom>
            <a:avLst/>
            <a:gdLst/>
            <a:ahLst/>
            <a:cxnLst/>
            <a:rect l="l" t="t" r="r" b="b"/>
            <a:pathLst>
              <a:path w="85089" h="28575">
                <a:moveTo>
                  <a:pt x="83896" y="0"/>
                </a:moveTo>
                <a:lnTo>
                  <a:pt x="368" y="25857"/>
                </a:lnTo>
                <a:lnTo>
                  <a:pt x="0" y="26555"/>
                </a:lnTo>
                <a:lnTo>
                  <a:pt x="368" y="27736"/>
                </a:lnTo>
                <a:lnTo>
                  <a:pt x="850" y="28079"/>
                </a:lnTo>
                <a:lnTo>
                  <a:pt x="1384" y="28079"/>
                </a:lnTo>
                <a:lnTo>
                  <a:pt x="1752" y="28028"/>
                </a:lnTo>
                <a:lnTo>
                  <a:pt x="84632" y="2362"/>
                </a:lnTo>
                <a:lnTo>
                  <a:pt x="84988" y="1676"/>
                </a:lnTo>
                <a:lnTo>
                  <a:pt x="84594" y="368"/>
                </a:lnTo>
                <a:lnTo>
                  <a:pt x="83896" y="0"/>
                </a:lnTo>
                <a:close/>
              </a:path>
            </a:pathLst>
          </a:custGeom>
          <a:solidFill>
            <a:srgbClr val="00AEEF"/>
          </a:solidFill>
        </p:spPr>
        <p:txBody>
          <a:bodyPr wrap="square" lIns="0" tIns="0" rIns="0" bIns="0" rtlCol="0"/>
          <a:lstStyle/>
          <a:p>
            <a:endParaRPr lang="ro-RO" dirty="0"/>
          </a:p>
        </p:txBody>
      </p:sp>
      <p:sp>
        <p:nvSpPr>
          <p:cNvPr id="159" name="object 159"/>
          <p:cNvSpPr/>
          <p:nvPr/>
        </p:nvSpPr>
        <p:spPr>
          <a:xfrm>
            <a:off x="2970251" y="7415733"/>
            <a:ext cx="85090" cy="28575"/>
          </a:xfrm>
          <a:custGeom>
            <a:avLst/>
            <a:gdLst/>
            <a:ahLst/>
            <a:cxnLst/>
            <a:rect l="l" t="t" r="r" b="b"/>
            <a:pathLst>
              <a:path w="85089" h="28575">
                <a:moveTo>
                  <a:pt x="83896" y="0"/>
                </a:moveTo>
                <a:lnTo>
                  <a:pt x="368" y="25857"/>
                </a:lnTo>
                <a:lnTo>
                  <a:pt x="0" y="26555"/>
                </a:lnTo>
                <a:lnTo>
                  <a:pt x="368" y="27736"/>
                </a:lnTo>
                <a:lnTo>
                  <a:pt x="850" y="28079"/>
                </a:lnTo>
                <a:lnTo>
                  <a:pt x="1384" y="28079"/>
                </a:lnTo>
                <a:lnTo>
                  <a:pt x="1752" y="28028"/>
                </a:lnTo>
                <a:lnTo>
                  <a:pt x="84632" y="2362"/>
                </a:lnTo>
                <a:lnTo>
                  <a:pt x="84988" y="1676"/>
                </a:lnTo>
                <a:lnTo>
                  <a:pt x="84594" y="368"/>
                </a:lnTo>
                <a:lnTo>
                  <a:pt x="83896" y="0"/>
                </a:lnTo>
                <a:close/>
              </a:path>
            </a:pathLst>
          </a:custGeom>
          <a:solidFill>
            <a:srgbClr val="00AEEF"/>
          </a:solidFill>
        </p:spPr>
        <p:txBody>
          <a:bodyPr wrap="square" lIns="0" tIns="0" rIns="0" bIns="0" rtlCol="0"/>
          <a:lstStyle/>
          <a:p>
            <a:endParaRPr lang="ro-RO" dirty="0"/>
          </a:p>
        </p:txBody>
      </p:sp>
      <p:sp>
        <p:nvSpPr>
          <p:cNvPr id="160" name="object 160"/>
          <p:cNvSpPr/>
          <p:nvPr/>
        </p:nvSpPr>
        <p:spPr>
          <a:xfrm>
            <a:off x="2986532" y="7468285"/>
            <a:ext cx="85090" cy="28575"/>
          </a:xfrm>
          <a:custGeom>
            <a:avLst/>
            <a:gdLst/>
            <a:ahLst/>
            <a:cxnLst/>
            <a:rect l="l" t="t" r="r" b="b"/>
            <a:pathLst>
              <a:path w="85089" h="28575">
                <a:moveTo>
                  <a:pt x="83896" y="0"/>
                </a:moveTo>
                <a:lnTo>
                  <a:pt x="368" y="25857"/>
                </a:lnTo>
                <a:lnTo>
                  <a:pt x="0" y="26555"/>
                </a:lnTo>
                <a:lnTo>
                  <a:pt x="368" y="27736"/>
                </a:lnTo>
                <a:lnTo>
                  <a:pt x="850" y="28079"/>
                </a:lnTo>
                <a:lnTo>
                  <a:pt x="1384" y="28079"/>
                </a:lnTo>
                <a:lnTo>
                  <a:pt x="1752" y="28028"/>
                </a:lnTo>
                <a:lnTo>
                  <a:pt x="84632" y="2362"/>
                </a:lnTo>
                <a:lnTo>
                  <a:pt x="84988" y="1676"/>
                </a:lnTo>
                <a:lnTo>
                  <a:pt x="84581" y="368"/>
                </a:lnTo>
                <a:lnTo>
                  <a:pt x="83896" y="0"/>
                </a:lnTo>
                <a:close/>
              </a:path>
            </a:pathLst>
          </a:custGeom>
          <a:solidFill>
            <a:srgbClr val="00AEEF"/>
          </a:solidFill>
        </p:spPr>
        <p:txBody>
          <a:bodyPr wrap="square" lIns="0" tIns="0" rIns="0" bIns="0" rtlCol="0"/>
          <a:lstStyle/>
          <a:p>
            <a:endParaRPr lang="ro-RO" dirty="0"/>
          </a:p>
        </p:txBody>
      </p:sp>
      <p:sp>
        <p:nvSpPr>
          <p:cNvPr id="161" name="object 161"/>
          <p:cNvSpPr/>
          <p:nvPr/>
        </p:nvSpPr>
        <p:spPr>
          <a:xfrm>
            <a:off x="3002788" y="7520850"/>
            <a:ext cx="85090" cy="28575"/>
          </a:xfrm>
          <a:custGeom>
            <a:avLst/>
            <a:gdLst/>
            <a:ahLst/>
            <a:cxnLst/>
            <a:rect l="l" t="t" r="r" b="b"/>
            <a:pathLst>
              <a:path w="85089" h="28575">
                <a:moveTo>
                  <a:pt x="83896" y="0"/>
                </a:moveTo>
                <a:lnTo>
                  <a:pt x="368" y="25857"/>
                </a:lnTo>
                <a:lnTo>
                  <a:pt x="0" y="26555"/>
                </a:lnTo>
                <a:lnTo>
                  <a:pt x="368" y="27736"/>
                </a:lnTo>
                <a:lnTo>
                  <a:pt x="850" y="28079"/>
                </a:lnTo>
                <a:lnTo>
                  <a:pt x="1384" y="28079"/>
                </a:lnTo>
                <a:lnTo>
                  <a:pt x="1752" y="28028"/>
                </a:lnTo>
                <a:lnTo>
                  <a:pt x="84632" y="2362"/>
                </a:lnTo>
                <a:lnTo>
                  <a:pt x="84988" y="1676"/>
                </a:lnTo>
                <a:lnTo>
                  <a:pt x="84581" y="368"/>
                </a:lnTo>
                <a:lnTo>
                  <a:pt x="83896" y="0"/>
                </a:lnTo>
                <a:close/>
              </a:path>
            </a:pathLst>
          </a:custGeom>
          <a:solidFill>
            <a:srgbClr val="00AEEF"/>
          </a:solidFill>
        </p:spPr>
        <p:txBody>
          <a:bodyPr wrap="square" lIns="0" tIns="0" rIns="0" bIns="0" rtlCol="0"/>
          <a:lstStyle/>
          <a:p>
            <a:endParaRPr lang="ro-RO" dirty="0"/>
          </a:p>
        </p:txBody>
      </p:sp>
      <p:sp>
        <p:nvSpPr>
          <p:cNvPr id="162" name="object 162"/>
          <p:cNvSpPr/>
          <p:nvPr/>
        </p:nvSpPr>
        <p:spPr>
          <a:xfrm>
            <a:off x="3061064" y="7426547"/>
            <a:ext cx="80645" cy="80645"/>
          </a:xfrm>
          <a:custGeom>
            <a:avLst/>
            <a:gdLst/>
            <a:ahLst/>
            <a:cxnLst/>
            <a:rect l="l" t="t" r="r" b="b"/>
            <a:pathLst>
              <a:path w="80645" h="80645">
                <a:moveTo>
                  <a:pt x="44285" y="0"/>
                </a:moveTo>
                <a:lnTo>
                  <a:pt x="28299" y="1619"/>
                </a:lnTo>
                <a:lnTo>
                  <a:pt x="14200" y="9310"/>
                </a:lnTo>
                <a:lnTo>
                  <a:pt x="4481" y="21394"/>
                </a:lnTo>
                <a:lnTo>
                  <a:pt x="0" y="36243"/>
                </a:lnTo>
                <a:lnTo>
                  <a:pt x="1617" y="52228"/>
                </a:lnTo>
                <a:lnTo>
                  <a:pt x="9316" y="66327"/>
                </a:lnTo>
                <a:lnTo>
                  <a:pt x="21402" y="76047"/>
                </a:lnTo>
                <a:lnTo>
                  <a:pt x="36248" y="80528"/>
                </a:lnTo>
                <a:lnTo>
                  <a:pt x="52226" y="78911"/>
                </a:lnTo>
                <a:lnTo>
                  <a:pt x="66331" y="71219"/>
                </a:lnTo>
                <a:lnTo>
                  <a:pt x="76050" y="59135"/>
                </a:lnTo>
                <a:lnTo>
                  <a:pt x="80528" y="44287"/>
                </a:lnTo>
                <a:lnTo>
                  <a:pt x="78909" y="28301"/>
                </a:lnTo>
                <a:lnTo>
                  <a:pt x="71217" y="14197"/>
                </a:lnTo>
                <a:lnTo>
                  <a:pt x="59133" y="4478"/>
                </a:lnTo>
                <a:lnTo>
                  <a:pt x="44285" y="0"/>
                </a:lnTo>
                <a:close/>
              </a:path>
            </a:pathLst>
          </a:custGeom>
          <a:solidFill>
            <a:srgbClr val="00AEEF"/>
          </a:solidFill>
        </p:spPr>
        <p:txBody>
          <a:bodyPr wrap="square" lIns="0" tIns="0" rIns="0" bIns="0" rtlCol="0"/>
          <a:lstStyle/>
          <a:p>
            <a:endParaRPr lang="ro-RO" dirty="0"/>
          </a:p>
        </p:txBody>
      </p:sp>
      <p:sp>
        <p:nvSpPr>
          <p:cNvPr id="163" name="object 163"/>
          <p:cNvSpPr/>
          <p:nvPr/>
        </p:nvSpPr>
        <p:spPr>
          <a:xfrm>
            <a:off x="3061064" y="7426547"/>
            <a:ext cx="80645" cy="80645"/>
          </a:xfrm>
          <a:custGeom>
            <a:avLst/>
            <a:gdLst/>
            <a:ahLst/>
            <a:cxnLst/>
            <a:rect l="l" t="t" r="r" b="b"/>
            <a:pathLst>
              <a:path w="80645" h="80645">
                <a:moveTo>
                  <a:pt x="78909" y="28301"/>
                </a:moveTo>
                <a:lnTo>
                  <a:pt x="66331" y="71219"/>
                </a:lnTo>
                <a:lnTo>
                  <a:pt x="36248" y="80528"/>
                </a:lnTo>
                <a:lnTo>
                  <a:pt x="21402" y="76047"/>
                </a:lnTo>
                <a:lnTo>
                  <a:pt x="9316" y="66327"/>
                </a:lnTo>
                <a:lnTo>
                  <a:pt x="1617" y="52228"/>
                </a:lnTo>
                <a:lnTo>
                  <a:pt x="0" y="36243"/>
                </a:lnTo>
                <a:lnTo>
                  <a:pt x="4481" y="21394"/>
                </a:lnTo>
                <a:lnTo>
                  <a:pt x="14200" y="9310"/>
                </a:lnTo>
                <a:lnTo>
                  <a:pt x="28299" y="1619"/>
                </a:lnTo>
                <a:lnTo>
                  <a:pt x="44285" y="0"/>
                </a:lnTo>
                <a:lnTo>
                  <a:pt x="59133" y="4478"/>
                </a:lnTo>
                <a:lnTo>
                  <a:pt x="71217" y="14197"/>
                </a:lnTo>
                <a:lnTo>
                  <a:pt x="78909" y="28301"/>
                </a:lnTo>
                <a:close/>
              </a:path>
            </a:pathLst>
          </a:custGeom>
          <a:ln w="12700">
            <a:solidFill>
              <a:srgbClr val="FFFFFF"/>
            </a:solidFill>
          </a:ln>
        </p:spPr>
        <p:txBody>
          <a:bodyPr wrap="square" lIns="0" tIns="0" rIns="0" bIns="0" rtlCol="0"/>
          <a:lstStyle/>
          <a:p>
            <a:endParaRPr lang="ro-RO" dirty="0"/>
          </a:p>
        </p:txBody>
      </p:sp>
      <p:sp>
        <p:nvSpPr>
          <p:cNvPr id="164" name="object 164"/>
          <p:cNvSpPr/>
          <p:nvPr/>
        </p:nvSpPr>
        <p:spPr>
          <a:xfrm>
            <a:off x="3079737" y="7418425"/>
            <a:ext cx="71120" cy="70485"/>
          </a:xfrm>
          <a:custGeom>
            <a:avLst/>
            <a:gdLst/>
            <a:ahLst/>
            <a:cxnLst/>
            <a:rect l="l" t="t" r="r" b="b"/>
            <a:pathLst>
              <a:path w="71120" h="70484">
                <a:moveTo>
                  <a:pt x="12687" y="36766"/>
                </a:moveTo>
                <a:lnTo>
                  <a:pt x="7023" y="36766"/>
                </a:lnTo>
                <a:lnTo>
                  <a:pt x="3670" y="38798"/>
                </a:lnTo>
                <a:lnTo>
                  <a:pt x="0" y="42862"/>
                </a:lnTo>
                <a:lnTo>
                  <a:pt x="2171" y="43649"/>
                </a:lnTo>
                <a:lnTo>
                  <a:pt x="4127" y="45237"/>
                </a:lnTo>
                <a:lnTo>
                  <a:pt x="15887" y="70396"/>
                </a:lnTo>
                <a:lnTo>
                  <a:pt x="17005" y="69278"/>
                </a:lnTo>
                <a:lnTo>
                  <a:pt x="19126" y="67589"/>
                </a:lnTo>
                <a:lnTo>
                  <a:pt x="22250" y="65316"/>
                </a:lnTo>
                <a:lnTo>
                  <a:pt x="26022" y="62636"/>
                </a:lnTo>
                <a:lnTo>
                  <a:pt x="29924" y="54716"/>
                </a:lnTo>
                <a:lnTo>
                  <a:pt x="31662" y="51676"/>
                </a:lnTo>
                <a:lnTo>
                  <a:pt x="20370" y="51676"/>
                </a:lnTo>
                <a:lnTo>
                  <a:pt x="15595" y="40500"/>
                </a:lnTo>
                <a:lnTo>
                  <a:pt x="12687" y="36766"/>
                </a:lnTo>
                <a:close/>
              </a:path>
              <a:path w="71120" h="70484">
                <a:moveTo>
                  <a:pt x="68834" y="0"/>
                </a:moveTo>
                <a:lnTo>
                  <a:pt x="36017" y="29316"/>
                </a:lnTo>
                <a:lnTo>
                  <a:pt x="20370" y="51676"/>
                </a:lnTo>
                <a:lnTo>
                  <a:pt x="31662" y="51676"/>
                </a:lnTo>
                <a:lnTo>
                  <a:pt x="34620" y="46501"/>
                </a:lnTo>
                <a:lnTo>
                  <a:pt x="40106" y="37990"/>
                </a:lnTo>
                <a:lnTo>
                  <a:pt x="65011" y="7553"/>
                </a:lnTo>
                <a:lnTo>
                  <a:pt x="70612" y="2667"/>
                </a:lnTo>
                <a:lnTo>
                  <a:pt x="68834" y="0"/>
                </a:lnTo>
                <a:close/>
              </a:path>
            </a:pathLst>
          </a:custGeom>
          <a:solidFill>
            <a:srgbClr val="C7EAFB"/>
          </a:solidFill>
        </p:spPr>
        <p:txBody>
          <a:bodyPr wrap="square" lIns="0" tIns="0" rIns="0" bIns="0" rtlCol="0"/>
          <a:lstStyle/>
          <a:p>
            <a:endParaRPr lang="ro-RO" dirty="0"/>
          </a:p>
        </p:txBody>
      </p:sp>
      <p:sp>
        <p:nvSpPr>
          <p:cNvPr id="165" name="object 165"/>
          <p:cNvSpPr/>
          <p:nvPr/>
        </p:nvSpPr>
        <p:spPr>
          <a:xfrm>
            <a:off x="4572652" y="8265248"/>
            <a:ext cx="171450" cy="162560"/>
          </a:xfrm>
          <a:custGeom>
            <a:avLst/>
            <a:gdLst/>
            <a:ahLst/>
            <a:cxnLst/>
            <a:rect l="l" t="t" r="r" b="b"/>
            <a:pathLst>
              <a:path w="171450" h="162559">
                <a:moveTo>
                  <a:pt x="46363" y="13817"/>
                </a:moveTo>
                <a:lnTo>
                  <a:pt x="7312" y="27501"/>
                </a:lnTo>
                <a:lnTo>
                  <a:pt x="0" y="55473"/>
                </a:lnTo>
                <a:lnTo>
                  <a:pt x="593" y="62852"/>
                </a:lnTo>
                <a:lnTo>
                  <a:pt x="1418" y="71081"/>
                </a:lnTo>
                <a:lnTo>
                  <a:pt x="2686" y="100107"/>
                </a:lnTo>
                <a:lnTo>
                  <a:pt x="5203" y="162471"/>
                </a:lnTo>
                <a:lnTo>
                  <a:pt x="56485" y="162471"/>
                </a:lnTo>
                <a:lnTo>
                  <a:pt x="83155" y="160934"/>
                </a:lnTo>
                <a:lnTo>
                  <a:pt x="80018" y="54229"/>
                </a:lnTo>
                <a:lnTo>
                  <a:pt x="146981" y="54229"/>
                </a:lnTo>
                <a:lnTo>
                  <a:pt x="151627" y="46558"/>
                </a:lnTo>
                <a:lnTo>
                  <a:pt x="123021" y="46558"/>
                </a:lnTo>
                <a:lnTo>
                  <a:pt x="103950" y="36098"/>
                </a:lnTo>
                <a:lnTo>
                  <a:pt x="94619" y="30854"/>
                </a:lnTo>
                <a:lnTo>
                  <a:pt x="85479" y="25400"/>
                </a:lnTo>
                <a:lnTo>
                  <a:pt x="76247" y="20441"/>
                </a:lnTo>
                <a:lnTo>
                  <a:pt x="66688" y="16860"/>
                </a:lnTo>
                <a:lnTo>
                  <a:pt x="56745" y="14654"/>
                </a:lnTo>
                <a:lnTo>
                  <a:pt x="46363" y="13817"/>
                </a:lnTo>
                <a:close/>
              </a:path>
              <a:path w="171450" h="162559">
                <a:moveTo>
                  <a:pt x="146981" y="54229"/>
                </a:moveTo>
                <a:lnTo>
                  <a:pt x="80018" y="54229"/>
                </a:lnTo>
                <a:lnTo>
                  <a:pt x="82952" y="55473"/>
                </a:lnTo>
                <a:lnTo>
                  <a:pt x="84946" y="56222"/>
                </a:lnTo>
                <a:lnTo>
                  <a:pt x="128583" y="76771"/>
                </a:lnTo>
                <a:lnTo>
                  <a:pt x="134120" y="75158"/>
                </a:lnTo>
                <a:lnTo>
                  <a:pt x="139048" y="67195"/>
                </a:lnTo>
                <a:lnTo>
                  <a:pt x="143684" y="59651"/>
                </a:lnTo>
                <a:lnTo>
                  <a:pt x="146981" y="54229"/>
                </a:lnTo>
                <a:close/>
              </a:path>
              <a:path w="171450" h="162559">
                <a:moveTo>
                  <a:pt x="158974" y="0"/>
                </a:moveTo>
                <a:lnTo>
                  <a:pt x="152307" y="1117"/>
                </a:lnTo>
                <a:lnTo>
                  <a:pt x="148141" y="6197"/>
                </a:lnTo>
                <a:lnTo>
                  <a:pt x="146236" y="8559"/>
                </a:lnTo>
                <a:lnTo>
                  <a:pt x="144661" y="11239"/>
                </a:lnTo>
                <a:lnTo>
                  <a:pt x="132584" y="30924"/>
                </a:lnTo>
                <a:lnTo>
                  <a:pt x="123021" y="46558"/>
                </a:lnTo>
                <a:lnTo>
                  <a:pt x="151627" y="46558"/>
                </a:lnTo>
                <a:lnTo>
                  <a:pt x="161128" y="30854"/>
                </a:lnTo>
                <a:lnTo>
                  <a:pt x="164931" y="25006"/>
                </a:lnTo>
                <a:lnTo>
                  <a:pt x="171179" y="12915"/>
                </a:lnTo>
                <a:lnTo>
                  <a:pt x="169249" y="6819"/>
                </a:lnTo>
                <a:lnTo>
                  <a:pt x="158974" y="0"/>
                </a:lnTo>
                <a:close/>
              </a:path>
            </a:pathLst>
          </a:custGeom>
          <a:solidFill>
            <a:srgbClr val="00AEEF"/>
          </a:solidFill>
        </p:spPr>
        <p:txBody>
          <a:bodyPr wrap="square" lIns="0" tIns="0" rIns="0" bIns="0" rtlCol="0"/>
          <a:lstStyle/>
          <a:p>
            <a:endParaRPr lang="ro-RO" dirty="0"/>
          </a:p>
        </p:txBody>
      </p:sp>
      <p:sp>
        <p:nvSpPr>
          <p:cNvPr id="166" name="object 166"/>
          <p:cNvSpPr/>
          <p:nvPr/>
        </p:nvSpPr>
        <p:spPr>
          <a:xfrm>
            <a:off x="4629747" y="8154199"/>
            <a:ext cx="211454" cy="150495"/>
          </a:xfrm>
          <a:custGeom>
            <a:avLst/>
            <a:gdLst/>
            <a:ahLst/>
            <a:cxnLst/>
            <a:rect l="l" t="t" r="r" b="b"/>
            <a:pathLst>
              <a:path w="211454" h="150495">
                <a:moveTo>
                  <a:pt x="109639" y="140500"/>
                </a:moveTo>
                <a:lnTo>
                  <a:pt x="106603" y="143179"/>
                </a:lnTo>
                <a:lnTo>
                  <a:pt x="104851" y="149898"/>
                </a:lnTo>
                <a:lnTo>
                  <a:pt x="211086" y="149898"/>
                </a:lnTo>
                <a:lnTo>
                  <a:pt x="211086" y="140764"/>
                </a:lnTo>
                <a:lnTo>
                  <a:pt x="137619" y="140764"/>
                </a:lnTo>
                <a:lnTo>
                  <a:pt x="109639" y="140500"/>
                </a:lnTo>
                <a:close/>
              </a:path>
              <a:path w="211454" h="150495">
                <a:moveTo>
                  <a:pt x="211086" y="9321"/>
                </a:moveTo>
                <a:lnTo>
                  <a:pt x="201764" y="9321"/>
                </a:lnTo>
                <a:lnTo>
                  <a:pt x="201764" y="140754"/>
                </a:lnTo>
                <a:lnTo>
                  <a:pt x="137619" y="140764"/>
                </a:lnTo>
                <a:lnTo>
                  <a:pt x="211086" y="140764"/>
                </a:lnTo>
                <a:lnTo>
                  <a:pt x="211086" y="9321"/>
                </a:lnTo>
                <a:close/>
              </a:path>
              <a:path w="211454" h="150495">
                <a:moveTo>
                  <a:pt x="211086" y="0"/>
                </a:moveTo>
                <a:lnTo>
                  <a:pt x="698" y="0"/>
                </a:lnTo>
                <a:lnTo>
                  <a:pt x="612" y="27615"/>
                </a:lnTo>
                <a:lnTo>
                  <a:pt x="317" y="36791"/>
                </a:lnTo>
                <a:lnTo>
                  <a:pt x="0" y="43294"/>
                </a:lnTo>
                <a:lnTo>
                  <a:pt x="2006" y="47116"/>
                </a:lnTo>
                <a:lnTo>
                  <a:pt x="9093" y="48729"/>
                </a:lnTo>
                <a:lnTo>
                  <a:pt x="9093" y="9321"/>
                </a:lnTo>
                <a:lnTo>
                  <a:pt x="211086" y="9321"/>
                </a:lnTo>
                <a:lnTo>
                  <a:pt x="211086" y="0"/>
                </a:lnTo>
                <a:close/>
              </a:path>
            </a:pathLst>
          </a:custGeom>
          <a:solidFill>
            <a:srgbClr val="00AEEF"/>
          </a:solidFill>
        </p:spPr>
        <p:txBody>
          <a:bodyPr wrap="square" lIns="0" tIns="0" rIns="0" bIns="0" rtlCol="0"/>
          <a:lstStyle/>
          <a:p>
            <a:endParaRPr lang="ro-RO" dirty="0"/>
          </a:p>
        </p:txBody>
      </p:sp>
      <p:sp>
        <p:nvSpPr>
          <p:cNvPr id="167" name="object 167"/>
          <p:cNvSpPr/>
          <p:nvPr/>
        </p:nvSpPr>
        <p:spPr>
          <a:xfrm>
            <a:off x="4576864" y="8198662"/>
            <a:ext cx="72390" cy="71755"/>
          </a:xfrm>
          <a:custGeom>
            <a:avLst/>
            <a:gdLst/>
            <a:ahLst/>
            <a:cxnLst/>
            <a:rect l="l" t="t" r="r" b="b"/>
            <a:pathLst>
              <a:path w="72389" h="71754">
                <a:moveTo>
                  <a:pt x="35940" y="0"/>
                </a:moveTo>
                <a:lnTo>
                  <a:pt x="21925" y="2908"/>
                </a:lnTo>
                <a:lnTo>
                  <a:pt x="10469" y="10683"/>
                </a:lnTo>
                <a:lnTo>
                  <a:pt x="2763" y="22131"/>
                </a:lnTo>
                <a:lnTo>
                  <a:pt x="0" y="36055"/>
                </a:lnTo>
                <a:lnTo>
                  <a:pt x="2924" y="49948"/>
                </a:lnTo>
                <a:lnTo>
                  <a:pt x="10745" y="61250"/>
                </a:lnTo>
                <a:lnTo>
                  <a:pt x="22293" y="68825"/>
                </a:lnTo>
                <a:lnTo>
                  <a:pt x="36398" y="71539"/>
                </a:lnTo>
                <a:lnTo>
                  <a:pt x="50233" y="68667"/>
                </a:lnTo>
                <a:lnTo>
                  <a:pt x="61545" y="61007"/>
                </a:lnTo>
                <a:lnTo>
                  <a:pt x="69193" y="49704"/>
                </a:lnTo>
                <a:lnTo>
                  <a:pt x="72034" y="35902"/>
                </a:lnTo>
                <a:lnTo>
                  <a:pt x="69191" y="21970"/>
                </a:lnTo>
                <a:lnTo>
                  <a:pt x="61407" y="10521"/>
                </a:lnTo>
                <a:lnTo>
                  <a:pt x="49913" y="2788"/>
                </a:lnTo>
                <a:lnTo>
                  <a:pt x="35940" y="0"/>
                </a:lnTo>
                <a:close/>
              </a:path>
            </a:pathLst>
          </a:custGeom>
          <a:solidFill>
            <a:srgbClr val="00AEEF"/>
          </a:solidFill>
        </p:spPr>
        <p:txBody>
          <a:bodyPr wrap="square" lIns="0" tIns="0" rIns="0" bIns="0" rtlCol="0"/>
          <a:lstStyle/>
          <a:p>
            <a:endParaRPr lang="ro-RO" dirty="0"/>
          </a:p>
        </p:txBody>
      </p:sp>
      <p:sp>
        <p:nvSpPr>
          <p:cNvPr id="168" name="object 168"/>
          <p:cNvSpPr/>
          <p:nvPr/>
        </p:nvSpPr>
        <p:spPr>
          <a:xfrm>
            <a:off x="4737519" y="8213889"/>
            <a:ext cx="31750" cy="51435"/>
          </a:xfrm>
          <a:custGeom>
            <a:avLst/>
            <a:gdLst/>
            <a:ahLst/>
            <a:cxnLst/>
            <a:rect l="l" t="t" r="r" b="b"/>
            <a:pathLst>
              <a:path w="31750" h="51434">
                <a:moveTo>
                  <a:pt x="31178" y="0"/>
                </a:moveTo>
                <a:lnTo>
                  <a:pt x="29591" y="927"/>
                </a:lnTo>
                <a:lnTo>
                  <a:pt x="27330" y="1447"/>
                </a:lnTo>
                <a:lnTo>
                  <a:pt x="19841" y="14286"/>
                </a:lnTo>
                <a:lnTo>
                  <a:pt x="13204" y="25800"/>
                </a:lnTo>
                <a:lnTo>
                  <a:pt x="0" y="48869"/>
                </a:lnTo>
                <a:lnTo>
                  <a:pt x="1028" y="51193"/>
                </a:lnTo>
                <a:lnTo>
                  <a:pt x="2628" y="50279"/>
                </a:lnTo>
                <a:lnTo>
                  <a:pt x="4914" y="49745"/>
                </a:lnTo>
                <a:lnTo>
                  <a:pt x="12045" y="37587"/>
                </a:lnTo>
                <a:lnTo>
                  <a:pt x="18283" y="26776"/>
                </a:lnTo>
                <a:lnTo>
                  <a:pt x="24465" y="15934"/>
                </a:lnTo>
                <a:lnTo>
                  <a:pt x="31381" y="3708"/>
                </a:lnTo>
                <a:lnTo>
                  <a:pt x="31038" y="1689"/>
                </a:lnTo>
                <a:lnTo>
                  <a:pt x="31178" y="0"/>
                </a:lnTo>
                <a:close/>
              </a:path>
            </a:pathLst>
          </a:custGeom>
          <a:solidFill>
            <a:srgbClr val="00AEEF"/>
          </a:solidFill>
        </p:spPr>
        <p:txBody>
          <a:bodyPr wrap="square" lIns="0" tIns="0" rIns="0" bIns="0" rtlCol="0"/>
          <a:lstStyle/>
          <a:p>
            <a:endParaRPr lang="ro-RO" dirty="0"/>
          </a:p>
        </p:txBody>
      </p:sp>
      <p:sp>
        <p:nvSpPr>
          <p:cNvPr id="169" name="object 169"/>
          <p:cNvSpPr/>
          <p:nvPr/>
        </p:nvSpPr>
        <p:spPr>
          <a:xfrm>
            <a:off x="4676076" y="8295220"/>
            <a:ext cx="24130" cy="11430"/>
          </a:xfrm>
          <a:custGeom>
            <a:avLst/>
            <a:gdLst/>
            <a:ahLst/>
            <a:cxnLst/>
            <a:rect l="l" t="t" r="r" b="b"/>
            <a:pathLst>
              <a:path w="24129" h="11429">
                <a:moveTo>
                  <a:pt x="24104" y="0"/>
                </a:moveTo>
                <a:lnTo>
                  <a:pt x="622" y="0"/>
                </a:lnTo>
                <a:lnTo>
                  <a:pt x="0" y="1117"/>
                </a:lnTo>
                <a:lnTo>
                  <a:pt x="2959" y="2743"/>
                </a:lnTo>
                <a:lnTo>
                  <a:pt x="5918" y="4406"/>
                </a:lnTo>
                <a:lnTo>
                  <a:pt x="18097" y="11112"/>
                </a:lnTo>
                <a:lnTo>
                  <a:pt x="20434" y="10223"/>
                </a:lnTo>
                <a:lnTo>
                  <a:pt x="24104" y="0"/>
                </a:lnTo>
                <a:close/>
              </a:path>
            </a:pathLst>
          </a:custGeom>
          <a:solidFill>
            <a:srgbClr val="00AEEF"/>
          </a:solidFill>
        </p:spPr>
        <p:txBody>
          <a:bodyPr wrap="square" lIns="0" tIns="0" rIns="0" bIns="0" rtlCol="0"/>
          <a:lstStyle/>
          <a:p>
            <a:endParaRPr lang="ro-RO" dirty="0"/>
          </a:p>
        </p:txBody>
      </p:sp>
      <p:sp>
        <p:nvSpPr>
          <p:cNvPr id="170" name="object 170"/>
          <p:cNvSpPr/>
          <p:nvPr/>
        </p:nvSpPr>
        <p:spPr>
          <a:xfrm>
            <a:off x="4630280" y="8265223"/>
            <a:ext cx="8255" cy="13335"/>
          </a:xfrm>
          <a:custGeom>
            <a:avLst/>
            <a:gdLst/>
            <a:ahLst/>
            <a:cxnLst/>
            <a:rect l="l" t="t" r="r" b="b"/>
            <a:pathLst>
              <a:path w="8254" h="13334">
                <a:moveTo>
                  <a:pt x="6007" y="0"/>
                </a:moveTo>
                <a:lnTo>
                  <a:pt x="0" y="8648"/>
                </a:lnTo>
                <a:lnTo>
                  <a:pt x="7988" y="13144"/>
                </a:lnTo>
                <a:lnTo>
                  <a:pt x="7988" y="1308"/>
                </a:lnTo>
                <a:lnTo>
                  <a:pt x="6007" y="0"/>
                </a:lnTo>
                <a:close/>
              </a:path>
            </a:pathLst>
          </a:custGeom>
          <a:solidFill>
            <a:srgbClr val="00AEEF"/>
          </a:solidFill>
        </p:spPr>
        <p:txBody>
          <a:bodyPr wrap="square" lIns="0" tIns="0" rIns="0" bIns="0" rtlCol="0"/>
          <a:lstStyle/>
          <a:p>
            <a:endParaRPr lang="ro-RO" dirty="0"/>
          </a:p>
        </p:txBody>
      </p:sp>
      <p:sp>
        <p:nvSpPr>
          <p:cNvPr id="171" name="object 171"/>
          <p:cNvSpPr/>
          <p:nvPr/>
        </p:nvSpPr>
        <p:spPr>
          <a:xfrm>
            <a:off x="6281717" y="7322743"/>
            <a:ext cx="121920" cy="275590"/>
          </a:xfrm>
          <a:custGeom>
            <a:avLst/>
            <a:gdLst/>
            <a:ahLst/>
            <a:cxnLst/>
            <a:rect l="l" t="t" r="r" b="b"/>
            <a:pathLst>
              <a:path w="121920" h="275590">
                <a:moveTo>
                  <a:pt x="112199" y="242963"/>
                </a:moveTo>
                <a:lnTo>
                  <a:pt x="5951" y="242963"/>
                </a:lnTo>
                <a:lnTo>
                  <a:pt x="3665" y="247522"/>
                </a:lnTo>
                <a:lnTo>
                  <a:pt x="9939" y="250380"/>
                </a:lnTo>
                <a:lnTo>
                  <a:pt x="1722" y="256082"/>
                </a:lnTo>
                <a:lnTo>
                  <a:pt x="5545" y="262356"/>
                </a:lnTo>
                <a:lnTo>
                  <a:pt x="3823" y="263042"/>
                </a:lnTo>
                <a:lnTo>
                  <a:pt x="870" y="265277"/>
                </a:lnTo>
                <a:lnTo>
                  <a:pt x="0" y="269332"/>
                </a:lnTo>
                <a:lnTo>
                  <a:pt x="4529" y="275475"/>
                </a:lnTo>
                <a:lnTo>
                  <a:pt x="113622" y="275475"/>
                </a:lnTo>
                <a:lnTo>
                  <a:pt x="119857" y="269812"/>
                </a:lnTo>
                <a:lnTo>
                  <a:pt x="121829" y="266558"/>
                </a:lnTo>
                <a:lnTo>
                  <a:pt x="119444" y="264483"/>
                </a:lnTo>
                <a:lnTo>
                  <a:pt x="112606" y="262356"/>
                </a:lnTo>
                <a:lnTo>
                  <a:pt x="116429" y="256082"/>
                </a:lnTo>
                <a:lnTo>
                  <a:pt x="108212" y="250380"/>
                </a:lnTo>
                <a:lnTo>
                  <a:pt x="114485" y="247522"/>
                </a:lnTo>
                <a:lnTo>
                  <a:pt x="112199" y="242963"/>
                </a:lnTo>
                <a:close/>
              </a:path>
              <a:path w="121920" h="275590">
                <a:moveTo>
                  <a:pt x="59075" y="0"/>
                </a:moveTo>
                <a:lnTo>
                  <a:pt x="58390" y="3149"/>
                </a:lnTo>
                <a:lnTo>
                  <a:pt x="49220" y="7734"/>
                </a:lnTo>
                <a:lnTo>
                  <a:pt x="49157" y="16827"/>
                </a:lnTo>
                <a:lnTo>
                  <a:pt x="40178" y="242963"/>
                </a:lnTo>
                <a:lnTo>
                  <a:pt x="77973" y="242963"/>
                </a:lnTo>
                <a:lnTo>
                  <a:pt x="68994" y="16827"/>
                </a:lnTo>
                <a:lnTo>
                  <a:pt x="68931" y="7734"/>
                </a:lnTo>
                <a:lnTo>
                  <a:pt x="59761" y="3149"/>
                </a:lnTo>
                <a:lnTo>
                  <a:pt x="59075" y="0"/>
                </a:lnTo>
                <a:close/>
              </a:path>
            </a:pathLst>
          </a:custGeom>
          <a:solidFill>
            <a:srgbClr val="00AEEF"/>
          </a:solidFill>
        </p:spPr>
        <p:txBody>
          <a:bodyPr wrap="square" lIns="0" tIns="0" rIns="0" bIns="0" rtlCol="0"/>
          <a:lstStyle/>
          <a:p>
            <a:endParaRPr lang="ro-RO" dirty="0"/>
          </a:p>
        </p:txBody>
      </p:sp>
      <p:sp>
        <p:nvSpPr>
          <p:cNvPr id="172" name="object 172"/>
          <p:cNvSpPr/>
          <p:nvPr/>
        </p:nvSpPr>
        <p:spPr>
          <a:xfrm>
            <a:off x="6340792" y="7341920"/>
            <a:ext cx="112395" cy="33020"/>
          </a:xfrm>
          <a:custGeom>
            <a:avLst/>
            <a:gdLst/>
            <a:ahLst/>
            <a:cxnLst/>
            <a:rect l="l" t="t" r="r" b="b"/>
            <a:pathLst>
              <a:path w="112395" h="33020">
                <a:moveTo>
                  <a:pt x="99856" y="20205"/>
                </a:moveTo>
                <a:lnTo>
                  <a:pt x="10033" y="20205"/>
                </a:lnTo>
                <a:lnTo>
                  <a:pt x="19584" y="20780"/>
                </a:lnTo>
                <a:lnTo>
                  <a:pt x="33150" y="25501"/>
                </a:lnTo>
                <a:lnTo>
                  <a:pt x="49559" y="30717"/>
                </a:lnTo>
                <a:lnTo>
                  <a:pt x="67640" y="32778"/>
                </a:lnTo>
                <a:lnTo>
                  <a:pt x="82170" y="31851"/>
                </a:lnTo>
                <a:lnTo>
                  <a:pt x="91249" y="28981"/>
                </a:lnTo>
                <a:lnTo>
                  <a:pt x="98690" y="21863"/>
                </a:lnTo>
                <a:lnTo>
                  <a:pt x="99856" y="20205"/>
                </a:lnTo>
                <a:close/>
              </a:path>
              <a:path w="112395" h="33020">
                <a:moveTo>
                  <a:pt x="3230" y="1218"/>
                </a:moveTo>
                <a:lnTo>
                  <a:pt x="0" y="3289"/>
                </a:lnTo>
                <a:lnTo>
                  <a:pt x="0" y="22339"/>
                </a:lnTo>
                <a:lnTo>
                  <a:pt x="508" y="23825"/>
                </a:lnTo>
                <a:lnTo>
                  <a:pt x="10033" y="20205"/>
                </a:lnTo>
                <a:lnTo>
                  <a:pt x="99856" y="20205"/>
                </a:lnTo>
                <a:lnTo>
                  <a:pt x="101627" y="17686"/>
                </a:lnTo>
                <a:lnTo>
                  <a:pt x="73164" y="17686"/>
                </a:lnTo>
                <a:lnTo>
                  <a:pt x="46253" y="13411"/>
                </a:lnTo>
                <a:lnTo>
                  <a:pt x="22020" y="5330"/>
                </a:lnTo>
                <a:lnTo>
                  <a:pt x="9124" y="1582"/>
                </a:lnTo>
                <a:lnTo>
                  <a:pt x="3230" y="1218"/>
                </a:lnTo>
                <a:close/>
              </a:path>
              <a:path w="112395" h="33020">
                <a:moveTo>
                  <a:pt x="107746" y="0"/>
                </a:moveTo>
                <a:lnTo>
                  <a:pt x="105626" y="2794"/>
                </a:lnTo>
                <a:lnTo>
                  <a:pt x="102237" y="6421"/>
                </a:lnTo>
                <a:lnTo>
                  <a:pt x="91619" y="13373"/>
                </a:lnTo>
                <a:lnTo>
                  <a:pt x="73164" y="17686"/>
                </a:lnTo>
                <a:lnTo>
                  <a:pt x="101627" y="17686"/>
                </a:lnTo>
                <a:lnTo>
                  <a:pt x="108305" y="8191"/>
                </a:lnTo>
                <a:lnTo>
                  <a:pt x="112293" y="2794"/>
                </a:lnTo>
                <a:lnTo>
                  <a:pt x="107746" y="0"/>
                </a:lnTo>
                <a:close/>
              </a:path>
            </a:pathLst>
          </a:custGeom>
          <a:solidFill>
            <a:srgbClr val="00AEEF"/>
          </a:solidFill>
        </p:spPr>
        <p:txBody>
          <a:bodyPr wrap="square" lIns="0" tIns="0" rIns="0" bIns="0" rtlCol="0"/>
          <a:lstStyle/>
          <a:p>
            <a:endParaRPr lang="ro-RO" dirty="0"/>
          </a:p>
        </p:txBody>
      </p:sp>
      <p:sp>
        <p:nvSpPr>
          <p:cNvPr id="173" name="object 173"/>
          <p:cNvSpPr/>
          <p:nvPr/>
        </p:nvSpPr>
        <p:spPr>
          <a:xfrm>
            <a:off x="6497142" y="7457122"/>
            <a:ext cx="1270" cy="1905"/>
          </a:xfrm>
          <a:custGeom>
            <a:avLst/>
            <a:gdLst/>
            <a:ahLst/>
            <a:cxnLst/>
            <a:rect l="l" t="t" r="r" b="b"/>
            <a:pathLst>
              <a:path w="1270" h="1904">
                <a:moveTo>
                  <a:pt x="761" y="1587"/>
                </a:moveTo>
                <a:lnTo>
                  <a:pt x="0" y="0"/>
                </a:lnTo>
              </a:path>
            </a:pathLst>
          </a:custGeom>
          <a:ln w="14122">
            <a:solidFill>
              <a:srgbClr val="00B9F2"/>
            </a:solidFill>
          </a:ln>
        </p:spPr>
        <p:txBody>
          <a:bodyPr wrap="square" lIns="0" tIns="0" rIns="0" bIns="0" rtlCol="0"/>
          <a:lstStyle/>
          <a:p>
            <a:endParaRPr lang="ro-RO" dirty="0"/>
          </a:p>
        </p:txBody>
      </p:sp>
      <p:sp>
        <p:nvSpPr>
          <p:cNvPr id="174" name="object 174"/>
          <p:cNvSpPr/>
          <p:nvPr/>
        </p:nvSpPr>
        <p:spPr>
          <a:xfrm>
            <a:off x="6456655" y="7373137"/>
            <a:ext cx="30480" cy="63500"/>
          </a:xfrm>
          <a:custGeom>
            <a:avLst/>
            <a:gdLst/>
            <a:ahLst/>
            <a:cxnLst/>
            <a:rect l="l" t="t" r="r" b="b"/>
            <a:pathLst>
              <a:path w="30479" h="63500">
                <a:moveTo>
                  <a:pt x="30365" y="62992"/>
                </a:moveTo>
                <a:lnTo>
                  <a:pt x="0" y="0"/>
                </a:lnTo>
              </a:path>
            </a:pathLst>
          </a:custGeom>
          <a:ln w="14122">
            <a:solidFill>
              <a:srgbClr val="00B9F2"/>
            </a:solidFill>
            <a:prstDash val="dash"/>
          </a:ln>
        </p:spPr>
        <p:txBody>
          <a:bodyPr wrap="square" lIns="0" tIns="0" rIns="0" bIns="0" rtlCol="0"/>
          <a:lstStyle/>
          <a:p>
            <a:endParaRPr lang="ro-RO" dirty="0"/>
          </a:p>
        </p:txBody>
      </p:sp>
      <p:sp>
        <p:nvSpPr>
          <p:cNvPr id="175" name="object 175"/>
          <p:cNvSpPr/>
          <p:nvPr/>
        </p:nvSpPr>
        <p:spPr>
          <a:xfrm>
            <a:off x="6450076" y="7361046"/>
            <a:ext cx="1905" cy="1905"/>
          </a:xfrm>
          <a:custGeom>
            <a:avLst/>
            <a:gdLst/>
            <a:ahLst/>
            <a:cxnLst/>
            <a:rect l="l" t="t" r="r" b="b"/>
            <a:pathLst>
              <a:path w="1904" h="1904">
                <a:moveTo>
                  <a:pt x="1511" y="1587"/>
                </a:moveTo>
                <a:lnTo>
                  <a:pt x="749" y="0"/>
                </a:lnTo>
                <a:lnTo>
                  <a:pt x="0" y="1600"/>
                </a:lnTo>
              </a:path>
            </a:pathLst>
          </a:custGeom>
          <a:ln w="14122">
            <a:solidFill>
              <a:srgbClr val="00B9F2"/>
            </a:solidFill>
          </a:ln>
        </p:spPr>
        <p:txBody>
          <a:bodyPr wrap="square" lIns="0" tIns="0" rIns="0" bIns="0" rtlCol="0"/>
          <a:lstStyle/>
          <a:p>
            <a:endParaRPr lang="ro-RO" dirty="0"/>
          </a:p>
        </p:txBody>
      </p:sp>
      <p:sp>
        <p:nvSpPr>
          <p:cNvPr id="176" name="object 176"/>
          <p:cNvSpPr/>
          <p:nvPr/>
        </p:nvSpPr>
        <p:spPr>
          <a:xfrm>
            <a:off x="6410744" y="7383640"/>
            <a:ext cx="29845" cy="63500"/>
          </a:xfrm>
          <a:custGeom>
            <a:avLst/>
            <a:gdLst/>
            <a:ahLst/>
            <a:cxnLst/>
            <a:rect l="l" t="t" r="r" b="b"/>
            <a:pathLst>
              <a:path w="29845" h="63500">
                <a:moveTo>
                  <a:pt x="29489" y="0"/>
                </a:moveTo>
                <a:lnTo>
                  <a:pt x="0" y="62979"/>
                </a:lnTo>
              </a:path>
            </a:pathLst>
          </a:custGeom>
          <a:ln w="14122">
            <a:solidFill>
              <a:srgbClr val="00B9F2"/>
            </a:solidFill>
            <a:prstDash val="dash"/>
          </a:ln>
        </p:spPr>
        <p:txBody>
          <a:bodyPr wrap="square" lIns="0" tIns="0" rIns="0" bIns="0" rtlCol="0"/>
          <a:lstStyle/>
          <a:p>
            <a:endParaRPr lang="ro-RO" dirty="0"/>
          </a:p>
        </p:txBody>
      </p:sp>
      <p:sp>
        <p:nvSpPr>
          <p:cNvPr id="177" name="object 177"/>
          <p:cNvSpPr/>
          <p:nvPr/>
        </p:nvSpPr>
        <p:spPr>
          <a:xfrm>
            <a:off x="6405080" y="7457109"/>
            <a:ext cx="1270" cy="1905"/>
          </a:xfrm>
          <a:custGeom>
            <a:avLst/>
            <a:gdLst/>
            <a:ahLst/>
            <a:cxnLst/>
            <a:rect l="l" t="t" r="r" b="b"/>
            <a:pathLst>
              <a:path w="1270" h="1904">
                <a:moveTo>
                  <a:pt x="749" y="0"/>
                </a:moveTo>
                <a:lnTo>
                  <a:pt x="0" y="1600"/>
                </a:lnTo>
              </a:path>
            </a:pathLst>
          </a:custGeom>
          <a:ln w="14122">
            <a:solidFill>
              <a:srgbClr val="00B9F2"/>
            </a:solidFill>
          </a:ln>
        </p:spPr>
        <p:txBody>
          <a:bodyPr wrap="square" lIns="0" tIns="0" rIns="0" bIns="0" rtlCol="0"/>
          <a:lstStyle/>
          <a:p>
            <a:endParaRPr lang="ro-RO" dirty="0"/>
          </a:p>
        </p:txBody>
      </p:sp>
      <p:sp>
        <p:nvSpPr>
          <p:cNvPr id="178" name="object 178"/>
          <p:cNvSpPr/>
          <p:nvPr/>
        </p:nvSpPr>
        <p:spPr>
          <a:xfrm>
            <a:off x="6401575" y="7463777"/>
            <a:ext cx="99060" cy="49530"/>
          </a:xfrm>
          <a:custGeom>
            <a:avLst/>
            <a:gdLst/>
            <a:ahLst/>
            <a:cxnLst/>
            <a:rect l="l" t="t" r="r" b="b"/>
            <a:pathLst>
              <a:path w="99059" h="49529">
                <a:moveTo>
                  <a:pt x="98983" y="0"/>
                </a:moveTo>
                <a:lnTo>
                  <a:pt x="0" y="0"/>
                </a:lnTo>
                <a:lnTo>
                  <a:pt x="3887" y="19263"/>
                </a:lnTo>
                <a:lnTo>
                  <a:pt x="14492" y="34994"/>
                </a:lnTo>
                <a:lnTo>
                  <a:pt x="30223" y="45602"/>
                </a:lnTo>
                <a:lnTo>
                  <a:pt x="49491" y="49491"/>
                </a:lnTo>
                <a:lnTo>
                  <a:pt x="68755" y="45602"/>
                </a:lnTo>
                <a:lnTo>
                  <a:pt x="84486" y="34994"/>
                </a:lnTo>
                <a:lnTo>
                  <a:pt x="95094" y="19263"/>
                </a:lnTo>
                <a:lnTo>
                  <a:pt x="98983" y="0"/>
                </a:lnTo>
                <a:close/>
              </a:path>
            </a:pathLst>
          </a:custGeom>
          <a:solidFill>
            <a:srgbClr val="00B9F2"/>
          </a:solidFill>
        </p:spPr>
        <p:txBody>
          <a:bodyPr wrap="square" lIns="0" tIns="0" rIns="0" bIns="0" rtlCol="0"/>
          <a:lstStyle/>
          <a:p>
            <a:endParaRPr lang="ro-RO" dirty="0"/>
          </a:p>
        </p:txBody>
      </p:sp>
      <p:sp>
        <p:nvSpPr>
          <p:cNvPr id="179" name="object 179"/>
          <p:cNvSpPr/>
          <p:nvPr/>
        </p:nvSpPr>
        <p:spPr>
          <a:xfrm>
            <a:off x="6331661" y="7309052"/>
            <a:ext cx="18415" cy="18415"/>
          </a:xfrm>
          <a:custGeom>
            <a:avLst/>
            <a:gdLst/>
            <a:ahLst/>
            <a:cxnLst/>
            <a:rect l="l" t="t" r="r" b="b"/>
            <a:pathLst>
              <a:path w="18415" h="18415">
                <a:moveTo>
                  <a:pt x="14160" y="0"/>
                </a:moveTo>
                <a:lnTo>
                  <a:pt x="4089" y="0"/>
                </a:lnTo>
                <a:lnTo>
                  <a:pt x="0" y="4089"/>
                </a:lnTo>
                <a:lnTo>
                  <a:pt x="0" y="14173"/>
                </a:lnTo>
                <a:lnTo>
                  <a:pt x="4089" y="18262"/>
                </a:lnTo>
                <a:lnTo>
                  <a:pt x="14160" y="18262"/>
                </a:lnTo>
                <a:lnTo>
                  <a:pt x="18249" y="14173"/>
                </a:lnTo>
                <a:lnTo>
                  <a:pt x="18249" y="4089"/>
                </a:lnTo>
                <a:lnTo>
                  <a:pt x="14160" y="0"/>
                </a:lnTo>
                <a:close/>
              </a:path>
            </a:pathLst>
          </a:custGeom>
          <a:solidFill>
            <a:srgbClr val="00AEEF"/>
          </a:solidFill>
        </p:spPr>
        <p:txBody>
          <a:bodyPr wrap="square" lIns="0" tIns="0" rIns="0" bIns="0" rtlCol="0"/>
          <a:lstStyle/>
          <a:p>
            <a:endParaRPr lang="ro-RO" dirty="0"/>
          </a:p>
        </p:txBody>
      </p:sp>
      <p:sp>
        <p:nvSpPr>
          <p:cNvPr id="180" name="object 180"/>
          <p:cNvSpPr/>
          <p:nvPr/>
        </p:nvSpPr>
        <p:spPr>
          <a:xfrm>
            <a:off x="6335471" y="7302423"/>
            <a:ext cx="10795" cy="10795"/>
          </a:xfrm>
          <a:custGeom>
            <a:avLst/>
            <a:gdLst/>
            <a:ahLst/>
            <a:cxnLst/>
            <a:rect l="l" t="t" r="r" b="b"/>
            <a:pathLst>
              <a:path w="10795" h="10795">
                <a:moveTo>
                  <a:pt x="8254" y="0"/>
                </a:moveTo>
                <a:lnTo>
                  <a:pt x="2374" y="0"/>
                </a:lnTo>
                <a:lnTo>
                  <a:pt x="0" y="2374"/>
                </a:lnTo>
                <a:lnTo>
                  <a:pt x="0" y="8267"/>
                </a:lnTo>
                <a:lnTo>
                  <a:pt x="2374" y="10642"/>
                </a:lnTo>
                <a:lnTo>
                  <a:pt x="8254" y="10642"/>
                </a:lnTo>
                <a:lnTo>
                  <a:pt x="10642" y="8267"/>
                </a:lnTo>
                <a:lnTo>
                  <a:pt x="10642" y="2374"/>
                </a:lnTo>
                <a:lnTo>
                  <a:pt x="8254" y="0"/>
                </a:lnTo>
                <a:close/>
              </a:path>
            </a:pathLst>
          </a:custGeom>
          <a:solidFill>
            <a:srgbClr val="00AEEF"/>
          </a:solidFill>
        </p:spPr>
        <p:txBody>
          <a:bodyPr wrap="square" lIns="0" tIns="0" rIns="0" bIns="0" rtlCol="0"/>
          <a:lstStyle/>
          <a:p>
            <a:endParaRPr lang="ro-RO" dirty="0"/>
          </a:p>
        </p:txBody>
      </p:sp>
      <p:sp>
        <p:nvSpPr>
          <p:cNvPr id="181" name="object 181"/>
          <p:cNvSpPr/>
          <p:nvPr/>
        </p:nvSpPr>
        <p:spPr>
          <a:xfrm>
            <a:off x="6228499" y="7341920"/>
            <a:ext cx="112395" cy="33020"/>
          </a:xfrm>
          <a:custGeom>
            <a:avLst/>
            <a:gdLst/>
            <a:ahLst/>
            <a:cxnLst/>
            <a:rect l="l" t="t" r="r" b="b"/>
            <a:pathLst>
              <a:path w="112395" h="33020">
                <a:moveTo>
                  <a:pt x="4546" y="0"/>
                </a:moveTo>
                <a:lnTo>
                  <a:pt x="0" y="2794"/>
                </a:lnTo>
                <a:lnTo>
                  <a:pt x="3987" y="8191"/>
                </a:lnTo>
                <a:lnTo>
                  <a:pt x="13602" y="21863"/>
                </a:lnTo>
                <a:lnTo>
                  <a:pt x="21043" y="28981"/>
                </a:lnTo>
                <a:lnTo>
                  <a:pt x="30123" y="31851"/>
                </a:lnTo>
                <a:lnTo>
                  <a:pt x="44653" y="32778"/>
                </a:lnTo>
                <a:lnTo>
                  <a:pt x="62734" y="30717"/>
                </a:lnTo>
                <a:lnTo>
                  <a:pt x="79143" y="25501"/>
                </a:lnTo>
                <a:lnTo>
                  <a:pt x="92709" y="20780"/>
                </a:lnTo>
                <a:lnTo>
                  <a:pt x="102260" y="20205"/>
                </a:lnTo>
                <a:lnTo>
                  <a:pt x="112293" y="20205"/>
                </a:lnTo>
                <a:lnTo>
                  <a:pt x="112293" y="17686"/>
                </a:lnTo>
                <a:lnTo>
                  <a:pt x="39128" y="17686"/>
                </a:lnTo>
                <a:lnTo>
                  <a:pt x="20674" y="13373"/>
                </a:lnTo>
                <a:lnTo>
                  <a:pt x="10056" y="6421"/>
                </a:lnTo>
                <a:lnTo>
                  <a:pt x="6654" y="2781"/>
                </a:lnTo>
                <a:lnTo>
                  <a:pt x="4546" y="0"/>
                </a:lnTo>
                <a:close/>
              </a:path>
              <a:path w="112395" h="33020">
                <a:moveTo>
                  <a:pt x="112293" y="20205"/>
                </a:moveTo>
                <a:lnTo>
                  <a:pt x="102260" y="20205"/>
                </a:lnTo>
                <a:lnTo>
                  <a:pt x="111785" y="23825"/>
                </a:lnTo>
                <a:lnTo>
                  <a:pt x="112293" y="22339"/>
                </a:lnTo>
                <a:lnTo>
                  <a:pt x="112293" y="20205"/>
                </a:lnTo>
                <a:close/>
              </a:path>
              <a:path w="112395" h="33020">
                <a:moveTo>
                  <a:pt x="109063" y="1218"/>
                </a:moveTo>
                <a:lnTo>
                  <a:pt x="103168" y="1582"/>
                </a:lnTo>
                <a:lnTo>
                  <a:pt x="90272" y="5330"/>
                </a:lnTo>
                <a:lnTo>
                  <a:pt x="66039" y="13411"/>
                </a:lnTo>
                <a:lnTo>
                  <a:pt x="39128" y="17686"/>
                </a:lnTo>
                <a:lnTo>
                  <a:pt x="112293" y="17686"/>
                </a:lnTo>
                <a:lnTo>
                  <a:pt x="112293" y="3289"/>
                </a:lnTo>
                <a:lnTo>
                  <a:pt x="109063" y="1218"/>
                </a:lnTo>
                <a:close/>
              </a:path>
            </a:pathLst>
          </a:custGeom>
          <a:solidFill>
            <a:srgbClr val="00AEEF"/>
          </a:solidFill>
        </p:spPr>
        <p:txBody>
          <a:bodyPr wrap="square" lIns="0" tIns="0" rIns="0" bIns="0" rtlCol="0"/>
          <a:lstStyle/>
          <a:p>
            <a:endParaRPr lang="ro-RO" dirty="0"/>
          </a:p>
        </p:txBody>
      </p:sp>
      <p:sp>
        <p:nvSpPr>
          <p:cNvPr id="182" name="object 182"/>
          <p:cNvSpPr/>
          <p:nvPr/>
        </p:nvSpPr>
        <p:spPr>
          <a:xfrm>
            <a:off x="6183681" y="7457122"/>
            <a:ext cx="1270" cy="1905"/>
          </a:xfrm>
          <a:custGeom>
            <a:avLst/>
            <a:gdLst/>
            <a:ahLst/>
            <a:cxnLst/>
            <a:rect l="l" t="t" r="r" b="b"/>
            <a:pathLst>
              <a:path w="1270" h="1904">
                <a:moveTo>
                  <a:pt x="0" y="1587"/>
                </a:moveTo>
                <a:lnTo>
                  <a:pt x="762" y="0"/>
                </a:lnTo>
              </a:path>
            </a:pathLst>
          </a:custGeom>
          <a:ln w="14122">
            <a:solidFill>
              <a:srgbClr val="00B9F2"/>
            </a:solidFill>
          </a:ln>
        </p:spPr>
        <p:txBody>
          <a:bodyPr wrap="square" lIns="0" tIns="0" rIns="0" bIns="0" rtlCol="0"/>
          <a:lstStyle/>
          <a:p>
            <a:endParaRPr lang="ro-RO" dirty="0"/>
          </a:p>
        </p:txBody>
      </p:sp>
      <p:sp>
        <p:nvSpPr>
          <p:cNvPr id="183" name="object 183"/>
          <p:cNvSpPr/>
          <p:nvPr/>
        </p:nvSpPr>
        <p:spPr>
          <a:xfrm>
            <a:off x="6194565" y="7373137"/>
            <a:ext cx="30480" cy="63500"/>
          </a:xfrm>
          <a:custGeom>
            <a:avLst/>
            <a:gdLst/>
            <a:ahLst/>
            <a:cxnLst/>
            <a:rect l="l" t="t" r="r" b="b"/>
            <a:pathLst>
              <a:path w="30479" h="63500">
                <a:moveTo>
                  <a:pt x="0" y="62992"/>
                </a:moveTo>
                <a:lnTo>
                  <a:pt x="30365" y="0"/>
                </a:lnTo>
              </a:path>
            </a:pathLst>
          </a:custGeom>
          <a:ln w="14122">
            <a:solidFill>
              <a:srgbClr val="00B9F2"/>
            </a:solidFill>
            <a:prstDash val="dash"/>
          </a:ln>
        </p:spPr>
        <p:txBody>
          <a:bodyPr wrap="square" lIns="0" tIns="0" rIns="0" bIns="0" rtlCol="0"/>
          <a:lstStyle/>
          <a:p>
            <a:endParaRPr lang="ro-RO" dirty="0"/>
          </a:p>
        </p:txBody>
      </p:sp>
      <p:sp>
        <p:nvSpPr>
          <p:cNvPr id="184" name="object 184"/>
          <p:cNvSpPr/>
          <p:nvPr/>
        </p:nvSpPr>
        <p:spPr>
          <a:xfrm>
            <a:off x="6229997" y="7361046"/>
            <a:ext cx="1905" cy="1905"/>
          </a:xfrm>
          <a:custGeom>
            <a:avLst/>
            <a:gdLst/>
            <a:ahLst/>
            <a:cxnLst/>
            <a:rect l="l" t="t" r="r" b="b"/>
            <a:pathLst>
              <a:path w="1904" h="1904">
                <a:moveTo>
                  <a:pt x="0" y="1587"/>
                </a:moveTo>
                <a:lnTo>
                  <a:pt x="762" y="0"/>
                </a:lnTo>
                <a:lnTo>
                  <a:pt x="1511" y="1600"/>
                </a:lnTo>
              </a:path>
            </a:pathLst>
          </a:custGeom>
          <a:ln w="14122">
            <a:solidFill>
              <a:srgbClr val="00B9F2"/>
            </a:solidFill>
          </a:ln>
        </p:spPr>
        <p:txBody>
          <a:bodyPr wrap="square" lIns="0" tIns="0" rIns="0" bIns="0" rtlCol="0"/>
          <a:lstStyle/>
          <a:p>
            <a:endParaRPr lang="ro-RO" dirty="0"/>
          </a:p>
        </p:txBody>
      </p:sp>
      <p:sp>
        <p:nvSpPr>
          <p:cNvPr id="185" name="object 185"/>
          <p:cNvSpPr/>
          <p:nvPr/>
        </p:nvSpPr>
        <p:spPr>
          <a:xfrm>
            <a:off x="6241352" y="7383640"/>
            <a:ext cx="29845" cy="63500"/>
          </a:xfrm>
          <a:custGeom>
            <a:avLst/>
            <a:gdLst/>
            <a:ahLst/>
            <a:cxnLst/>
            <a:rect l="l" t="t" r="r" b="b"/>
            <a:pathLst>
              <a:path w="29845" h="63500">
                <a:moveTo>
                  <a:pt x="0" y="0"/>
                </a:moveTo>
                <a:lnTo>
                  <a:pt x="29489" y="62979"/>
                </a:lnTo>
              </a:path>
            </a:pathLst>
          </a:custGeom>
          <a:ln w="14122">
            <a:solidFill>
              <a:srgbClr val="00B9F2"/>
            </a:solidFill>
            <a:prstDash val="dash"/>
          </a:ln>
        </p:spPr>
        <p:txBody>
          <a:bodyPr wrap="square" lIns="0" tIns="0" rIns="0" bIns="0" rtlCol="0"/>
          <a:lstStyle/>
          <a:p>
            <a:endParaRPr lang="ro-RO" dirty="0"/>
          </a:p>
        </p:txBody>
      </p:sp>
      <p:sp>
        <p:nvSpPr>
          <p:cNvPr id="186" name="object 186"/>
          <p:cNvSpPr/>
          <p:nvPr/>
        </p:nvSpPr>
        <p:spPr>
          <a:xfrm>
            <a:off x="6275756" y="7457109"/>
            <a:ext cx="1270" cy="1905"/>
          </a:xfrm>
          <a:custGeom>
            <a:avLst/>
            <a:gdLst/>
            <a:ahLst/>
            <a:cxnLst/>
            <a:rect l="l" t="t" r="r" b="b"/>
            <a:pathLst>
              <a:path w="1270" h="1904">
                <a:moveTo>
                  <a:pt x="0" y="0"/>
                </a:moveTo>
                <a:lnTo>
                  <a:pt x="749" y="1600"/>
                </a:lnTo>
              </a:path>
            </a:pathLst>
          </a:custGeom>
          <a:ln w="14122">
            <a:solidFill>
              <a:srgbClr val="00B9F2"/>
            </a:solidFill>
          </a:ln>
        </p:spPr>
        <p:txBody>
          <a:bodyPr wrap="square" lIns="0" tIns="0" rIns="0" bIns="0" rtlCol="0"/>
          <a:lstStyle/>
          <a:p>
            <a:endParaRPr lang="ro-RO" dirty="0"/>
          </a:p>
        </p:txBody>
      </p:sp>
      <p:sp>
        <p:nvSpPr>
          <p:cNvPr id="187" name="object 187"/>
          <p:cNvSpPr/>
          <p:nvPr/>
        </p:nvSpPr>
        <p:spPr>
          <a:xfrm>
            <a:off x="6181027" y="7463777"/>
            <a:ext cx="99060" cy="49530"/>
          </a:xfrm>
          <a:custGeom>
            <a:avLst/>
            <a:gdLst/>
            <a:ahLst/>
            <a:cxnLst/>
            <a:rect l="l" t="t" r="r" b="b"/>
            <a:pathLst>
              <a:path w="99059" h="49529">
                <a:moveTo>
                  <a:pt x="98983" y="0"/>
                </a:moveTo>
                <a:lnTo>
                  <a:pt x="0" y="0"/>
                </a:lnTo>
                <a:lnTo>
                  <a:pt x="3889" y="19263"/>
                </a:lnTo>
                <a:lnTo>
                  <a:pt x="14497" y="34994"/>
                </a:lnTo>
                <a:lnTo>
                  <a:pt x="30228" y="45602"/>
                </a:lnTo>
                <a:lnTo>
                  <a:pt x="49491" y="49491"/>
                </a:lnTo>
                <a:lnTo>
                  <a:pt x="68760" y="45602"/>
                </a:lnTo>
                <a:lnTo>
                  <a:pt x="84491" y="34994"/>
                </a:lnTo>
                <a:lnTo>
                  <a:pt x="95095" y="19263"/>
                </a:lnTo>
                <a:lnTo>
                  <a:pt x="98983" y="0"/>
                </a:lnTo>
                <a:close/>
              </a:path>
            </a:pathLst>
          </a:custGeom>
          <a:solidFill>
            <a:srgbClr val="00B9F2"/>
          </a:solidFill>
        </p:spPr>
        <p:txBody>
          <a:bodyPr wrap="square" lIns="0" tIns="0" rIns="0" bIns="0" rtlCol="0"/>
          <a:lstStyle/>
          <a:p>
            <a:endParaRPr lang="ro-RO" dirty="0"/>
          </a:p>
        </p:txBody>
      </p:sp>
      <p:sp>
        <p:nvSpPr>
          <p:cNvPr id="188" name="object 188"/>
          <p:cNvSpPr/>
          <p:nvPr/>
        </p:nvSpPr>
        <p:spPr>
          <a:xfrm>
            <a:off x="2846806" y="7730020"/>
            <a:ext cx="314325" cy="283210"/>
          </a:xfrm>
          <a:custGeom>
            <a:avLst/>
            <a:gdLst/>
            <a:ahLst/>
            <a:cxnLst/>
            <a:rect l="l" t="t" r="r" b="b"/>
            <a:pathLst>
              <a:path w="314325" h="283209">
                <a:moveTo>
                  <a:pt x="199182" y="146545"/>
                </a:moveTo>
                <a:lnTo>
                  <a:pt x="177990" y="146545"/>
                </a:lnTo>
                <a:lnTo>
                  <a:pt x="177918" y="261581"/>
                </a:lnTo>
                <a:lnTo>
                  <a:pt x="177838" y="280898"/>
                </a:lnTo>
                <a:lnTo>
                  <a:pt x="180047" y="282803"/>
                </a:lnTo>
                <a:lnTo>
                  <a:pt x="196456" y="282168"/>
                </a:lnTo>
                <a:lnTo>
                  <a:pt x="198573" y="280212"/>
                </a:lnTo>
                <a:lnTo>
                  <a:pt x="198640" y="261581"/>
                </a:lnTo>
                <a:lnTo>
                  <a:pt x="303328" y="261581"/>
                </a:lnTo>
                <a:lnTo>
                  <a:pt x="303330" y="240779"/>
                </a:lnTo>
                <a:lnTo>
                  <a:pt x="240322" y="240779"/>
                </a:lnTo>
                <a:lnTo>
                  <a:pt x="199415" y="240753"/>
                </a:lnTo>
                <a:lnTo>
                  <a:pt x="198653" y="239966"/>
                </a:lnTo>
                <a:lnTo>
                  <a:pt x="198666" y="199440"/>
                </a:lnTo>
                <a:lnTo>
                  <a:pt x="199440" y="198640"/>
                </a:lnTo>
                <a:lnTo>
                  <a:pt x="303334" y="198628"/>
                </a:lnTo>
                <a:lnTo>
                  <a:pt x="303335" y="188429"/>
                </a:lnTo>
                <a:lnTo>
                  <a:pt x="199339" y="188429"/>
                </a:lnTo>
                <a:lnTo>
                  <a:pt x="198653" y="187744"/>
                </a:lnTo>
                <a:lnTo>
                  <a:pt x="198679" y="147040"/>
                </a:lnTo>
                <a:lnTo>
                  <a:pt x="199182" y="146545"/>
                </a:lnTo>
                <a:close/>
              </a:path>
              <a:path w="314325" h="283209">
                <a:moveTo>
                  <a:pt x="303328" y="261581"/>
                </a:moveTo>
                <a:lnTo>
                  <a:pt x="282676" y="261581"/>
                </a:lnTo>
                <a:lnTo>
                  <a:pt x="282803" y="267601"/>
                </a:lnTo>
                <a:lnTo>
                  <a:pt x="282107" y="280162"/>
                </a:lnTo>
                <a:lnTo>
                  <a:pt x="282084" y="280898"/>
                </a:lnTo>
                <a:lnTo>
                  <a:pt x="284734" y="282803"/>
                </a:lnTo>
                <a:lnTo>
                  <a:pt x="301142" y="282168"/>
                </a:lnTo>
                <a:lnTo>
                  <a:pt x="303271" y="280212"/>
                </a:lnTo>
                <a:lnTo>
                  <a:pt x="303328" y="261581"/>
                </a:lnTo>
                <a:close/>
              </a:path>
              <a:path w="314325" h="283209">
                <a:moveTo>
                  <a:pt x="901" y="125628"/>
                </a:moveTo>
                <a:lnTo>
                  <a:pt x="0" y="126542"/>
                </a:lnTo>
                <a:lnTo>
                  <a:pt x="25" y="143967"/>
                </a:lnTo>
                <a:lnTo>
                  <a:pt x="2159" y="146113"/>
                </a:lnTo>
                <a:lnTo>
                  <a:pt x="9080" y="146316"/>
                </a:lnTo>
                <a:lnTo>
                  <a:pt x="9677" y="146469"/>
                </a:lnTo>
                <a:lnTo>
                  <a:pt x="10477" y="146570"/>
                </a:lnTo>
                <a:lnTo>
                  <a:pt x="10477" y="281393"/>
                </a:lnTo>
                <a:lnTo>
                  <a:pt x="11455" y="282384"/>
                </a:lnTo>
                <a:lnTo>
                  <a:pt x="28981" y="282371"/>
                </a:lnTo>
                <a:lnTo>
                  <a:pt x="31140" y="280212"/>
                </a:lnTo>
                <a:lnTo>
                  <a:pt x="31140" y="146545"/>
                </a:lnTo>
                <a:lnTo>
                  <a:pt x="199182" y="146545"/>
                </a:lnTo>
                <a:lnTo>
                  <a:pt x="199428" y="146304"/>
                </a:lnTo>
                <a:lnTo>
                  <a:pt x="306024" y="146278"/>
                </a:lnTo>
                <a:lnTo>
                  <a:pt x="312648" y="145808"/>
                </a:lnTo>
                <a:lnTo>
                  <a:pt x="313804" y="144564"/>
                </a:lnTo>
                <a:lnTo>
                  <a:pt x="313791" y="127850"/>
                </a:lnTo>
                <a:lnTo>
                  <a:pt x="311682" y="125704"/>
                </a:lnTo>
                <a:lnTo>
                  <a:pt x="77749" y="125704"/>
                </a:lnTo>
                <a:lnTo>
                  <a:pt x="901" y="125628"/>
                </a:lnTo>
                <a:close/>
              </a:path>
              <a:path w="314325" h="283209">
                <a:moveTo>
                  <a:pt x="303334" y="198628"/>
                </a:moveTo>
                <a:lnTo>
                  <a:pt x="281800" y="198628"/>
                </a:lnTo>
                <a:lnTo>
                  <a:pt x="282601" y="199440"/>
                </a:lnTo>
                <a:lnTo>
                  <a:pt x="282601" y="239966"/>
                </a:lnTo>
                <a:lnTo>
                  <a:pt x="281825" y="240766"/>
                </a:lnTo>
                <a:lnTo>
                  <a:pt x="240322" y="240779"/>
                </a:lnTo>
                <a:lnTo>
                  <a:pt x="303330" y="240779"/>
                </a:lnTo>
                <a:lnTo>
                  <a:pt x="303334" y="198628"/>
                </a:lnTo>
                <a:close/>
              </a:path>
              <a:path w="314325" h="283209">
                <a:moveTo>
                  <a:pt x="306024" y="146278"/>
                </a:moveTo>
                <a:lnTo>
                  <a:pt x="240690" y="146278"/>
                </a:lnTo>
                <a:lnTo>
                  <a:pt x="281863" y="146291"/>
                </a:lnTo>
                <a:lnTo>
                  <a:pt x="282663" y="147040"/>
                </a:lnTo>
                <a:lnTo>
                  <a:pt x="282573" y="187744"/>
                </a:lnTo>
                <a:lnTo>
                  <a:pt x="281876" y="188429"/>
                </a:lnTo>
                <a:lnTo>
                  <a:pt x="303335" y="188429"/>
                </a:lnTo>
                <a:lnTo>
                  <a:pt x="303339" y="146469"/>
                </a:lnTo>
                <a:lnTo>
                  <a:pt x="306024" y="146278"/>
                </a:lnTo>
                <a:close/>
              </a:path>
              <a:path w="314325" h="283209">
                <a:moveTo>
                  <a:pt x="172910" y="0"/>
                </a:moveTo>
                <a:lnTo>
                  <a:pt x="35902" y="0"/>
                </a:lnTo>
                <a:lnTo>
                  <a:pt x="31432" y="4521"/>
                </a:lnTo>
                <a:lnTo>
                  <a:pt x="31432" y="99923"/>
                </a:lnTo>
                <a:lnTo>
                  <a:pt x="35941" y="104394"/>
                </a:lnTo>
                <a:lnTo>
                  <a:pt x="86296" y="104406"/>
                </a:lnTo>
                <a:lnTo>
                  <a:pt x="89001" y="104609"/>
                </a:lnTo>
                <a:lnTo>
                  <a:pt x="85864" y="110909"/>
                </a:lnTo>
                <a:lnTo>
                  <a:pt x="82854" y="116687"/>
                </a:lnTo>
                <a:lnTo>
                  <a:pt x="79044" y="124904"/>
                </a:lnTo>
                <a:lnTo>
                  <a:pt x="77749" y="125704"/>
                </a:lnTo>
                <a:lnTo>
                  <a:pt x="311682" y="125704"/>
                </a:lnTo>
                <a:lnTo>
                  <a:pt x="131660" y="125564"/>
                </a:lnTo>
                <a:lnTo>
                  <a:pt x="130416" y="125056"/>
                </a:lnTo>
                <a:lnTo>
                  <a:pt x="126733" y="117983"/>
                </a:lnTo>
                <a:lnTo>
                  <a:pt x="123532" y="111467"/>
                </a:lnTo>
                <a:lnTo>
                  <a:pt x="120015" y="104406"/>
                </a:lnTo>
                <a:lnTo>
                  <a:pt x="172758" y="104394"/>
                </a:lnTo>
                <a:lnTo>
                  <a:pt x="177698" y="99580"/>
                </a:lnTo>
                <a:lnTo>
                  <a:pt x="177694" y="83832"/>
                </a:lnTo>
                <a:lnTo>
                  <a:pt x="52997" y="83832"/>
                </a:lnTo>
                <a:lnTo>
                  <a:pt x="51993" y="82943"/>
                </a:lnTo>
                <a:lnTo>
                  <a:pt x="52069" y="21450"/>
                </a:lnTo>
                <a:lnTo>
                  <a:pt x="52908" y="20599"/>
                </a:lnTo>
                <a:lnTo>
                  <a:pt x="177677" y="20586"/>
                </a:lnTo>
                <a:lnTo>
                  <a:pt x="177673" y="4686"/>
                </a:lnTo>
                <a:lnTo>
                  <a:pt x="172910" y="0"/>
                </a:lnTo>
                <a:close/>
              </a:path>
              <a:path w="314325" h="283209">
                <a:moveTo>
                  <a:pt x="104495" y="83743"/>
                </a:moveTo>
                <a:lnTo>
                  <a:pt x="52997" y="83832"/>
                </a:lnTo>
                <a:lnTo>
                  <a:pt x="177694" y="83832"/>
                </a:lnTo>
                <a:lnTo>
                  <a:pt x="156235" y="83807"/>
                </a:lnTo>
                <a:lnTo>
                  <a:pt x="104495" y="83743"/>
                </a:lnTo>
                <a:close/>
              </a:path>
              <a:path w="314325" h="283209">
                <a:moveTo>
                  <a:pt x="177677" y="20586"/>
                </a:moveTo>
                <a:lnTo>
                  <a:pt x="156184" y="20586"/>
                </a:lnTo>
                <a:lnTo>
                  <a:pt x="157111" y="21450"/>
                </a:lnTo>
                <a:lnTo>
                  <a:pt x="157099" y="82943"/>
                </a:lnTo>
                <a:lnTo>
                  <a:pt x="156235" y="83807"/>
                </a:lnTo>
                <a:lnTo>
                  <a:pt x="177694" y="83807"/>
                </a:lnTo>
                <a:lnTo>
                  <a:pt x="177677" y="20586"/>
                </a:lnTo>
                <a:close/>
              </a:path>
            </a:pathLst>
          </a:custGeom>
          <a:solidFill>
            <a:srgbClr val="00AEEF"/>
          </a:solidFill>
        </p:spPr>
        <p:txBody>
          <a:bodyPr wrap="square" lIns="0" tIns="0" rIns="0" bIns="0" rtlCol="0"/>
          <a:lstStyle/>
          <a:p>
            <a:endParaRPr lang="ro-RO" dirty="0"/>
          </a:p>
        </p:txBody>
      </p:sp>
      <p:sp>
        <p:nvSpPr>
          <p:cNvPr id="189" name="object 189"/>
          <p:cNvSpPr/>
          <p:nvPr/>
        </p:nvSpPr>
        <p:spPr>
          <a:xfrm>
            <a:off x="2898987" y="7813129"/>
            <a:ext cx="104775" cy="0"/>
          </a:xfrm>
          <a:custGeom>
            <a:avLst/>
            <a:gdLst/>
            <a:ahLst/>
            <a:cxnLst/>
            <a:rect l="l" t="t" r="r" b="b"/>
            <a:pathLst>
              <a:path w="104775">
                <a:moveTo>
                  <a:pt x="0" y="0"/>
                </a:moveTo>
                <a:lnTo>
                  <a:pt x="104753" y="0"/>
                </a:lnTo>
              </a:path>
            </a:pathLst>
          </a:custGeom>
          <a:ln w="3175">
            <a:solidFill>
              <a:srgbClr val="FFFFFF"/>
            </a:solidFill>
          </a:ln>
        </p:spPr>
        <p:txBody>
          <a:bodyPr wrap="square" lIns="0" tIns="0" rIns="0" bIns="0" rtlCol="0"/>
          <a:lstStyle/>
          <a:p>
            <a:endParaRPr lang="ro-RO" dirty="0"/>
          </a:p>
        </p:txBody>
      </p:sp>
      <p:sp>
        <p:nvSpPr>
          <p:cNvPr id="190" name="object 190"/>
          <p:cNvSpPr/>
          <p:nvPr/>
        </p:nvSpPr>
        <p:spPr>
          <a:xfrm>
            <a:off x="2898838" y="7751533"/>
            <a:ext cx="105410" cy="60960"/>
          </a:xfrm>
          <a:custGeom>
            <a:avLst/>
            <a:gdLst/>
            <a:ahLst/>
            <a:cxnLst/>
            <a:rect l="l" t="t" r="r" b="b"/>
            <a:pathLst>
              <a:path w="105410" h="60959">
                <a:moveTo>
                  <a:pt x="0" y="60959"/>
                </a:moveTo>
                <a:lnTo>
                  <a:pt x="105073" y="60959"/>
                </a:lnTo>
                <a:lnTo>
                  <a:pt x="105073" y="0"/>
                </a:lnTo>
                <a:lnTo>
                  <a:pt x="0" y="0"/>
                </a:lnTo>
                <a:lnTo>
                  <a:pt x="0" y="60959"/>
                </a:lnTo>
                <a:close/>
              </a:path>
            </a:pathLst>
          </a:custGeom>
          <a:solidFill>
            <a:srgbClr val="FFFFFF"/>
          </a:solidFill>
        </p:spPr>
        <p:txBody>
          <a:bodyPr wrap="square" lIns="0" tIns="0" rIns="0" bIns="0" rtlCol="0"/>
          <a:lstStyle/>
          <a:p>
            <a:endParaRPr lang="ro-RO" dirty="0"/>
          </a:p>
        </p:txBody>
      </p:sp>
      <p:sp>
        <p:nvSpPr>
          <p:cNvPr id="191" name="object 191"/>
          <p:cNvSpPr/>
          <p:nvPr/>
        </p:nvSpPr>
        <p:spPr>
          <a:xfrm>
            <a:off x="2899439" y="7750898"/>
            <a:ext cx="104139" cy="0"/>
          </a:xfrm>
          <a:custGeom>
            <a:avLst/>
            <a:gdLst/>
            <a:ahLst/>
            <a:cxnLst/>
            <a:rect l="l" t="t" r="r" b="b"/>
            <a:pathLst>
              <a:path w="104139">
                <a:moveTo>
                  <a:pt x="0" y="0"/>
                </a:moveTo>
                <a:lnTo>
                  <a:pt x="103865" y="0"/>
                </a:lnTo>
              </a:path>
            </a:pathLst>
          </a:custGeom>
          <a:ln w="3175">
            <a:solidFill>
              <a:srgbClr val="FFFFFF"/>
            </a:solidFill>
          </a:ln>
        </p:spPr>
        <p:txBody>
          <a:bodyPr wrap="square" lIns="0" tIns="0" rIns="0" bIns="0" rtlCol="0"/>
          <a:lstStyle/>
          <a:p>
            <a:endParaRPr lang="ro-RO" dirty="0"/>
          </a:p>
        </p:txBody>
      </p:sp>
      <p:sp>
        <p:nvSpPr>
          <p:cNvPr id="192" name="object 192"/>
          <p:cNvSpPr/>
          <p:nvPr/>
        </p:nvSpPr>
        <p:spPr>
          <a:xfrm>
            <a:off x="2951302" y="7813795"/>
            <a:ext cx="52069" cy="0"/>
          </a:xfrm>
          <a:custGeom>
            <a:avLst/>
            <a:gdLst/>
            <a:ahLst/>
            <a:cxnLst/>
            <a:rect l="l" t="t" r="r" b="b"/>
            <a:pathLst>
              <a:path w="52070">
                <a:moveTo>
                  <a:pt x="0" y="0"/>
                </a:moveTo>
                <a:lnTo>
                  <a:pt x="51803" y="0"/>
                </a:lnTo>
              </a:path>
            </a:pathLst>
          </a:custGeom>
          <a:ln w="3175">
            <a:solidFill>
              <a:srgbClr val="FFFFFF"/>
            </a:solidFill>
          </a:ln>
        </p:spPr>
        <p:txBody>
          <a:bodyPr wrap="square" lIns="0" tIns="0" rIns="0" bIns="0" rtlCol="0"/>
          <a:lstStyle/>
          <a:p>
            <a:endParaRPr lang="ro-RO" dirty="0"/>
          </a:p>
        </p:txBody>
      </p:sp>
      <p:sp>
        <p:nvSpPr>
          <p:cNvPr id="193" name="object 193"/>
          <p:cNvSpPr/>
          <p:nvPr/>
        </p:nvSpPr>
        <p:spPr>
          <a:xfrm>
            <a:off x="3045460" y="7876298"/>
            <a:ext cx="84455" cy="42545"/>
          </a:xfrm>
          <a:custGeom>
            <a:avLst/>
            <a:gdLst/>
            <a:ahLst/>
            <a:cxnLst/>
            <a:rect l="l" t="t" r="r" b="b"/>
            <a:pathLst>
              <a:path w="84454" h="42545">
                <a:moveTo>
                  <a:pt x="83210" y="0"/>
                </a:moveTo>
                <a:lnTo>
                  <a:pt x="42037" y="0"/>
                </a:lnTo>
                <a:lnTo>
                  <a:pt x="774" y="12"/>
                </a:lnTo>
                <a:lnTo>
                  <a:pt x="25" y="762"/>
                </a:lnTo>
                <a:lnTo>
                  <a:pt x="0" y="41465"/>
                </a:lnTo>
                <a:lnTo>
                  <a:pt x="685" y="42151"/>
                </a:lnTo>
                <a:lnTo>
                  <a:pt x="83235" y="42151"/>
                </a:lnTo>
                <a:lnTo>
                  <a:pt x="83921" y="41465"/>
                </a:lnTo>
                <a:lnTo>
                  <a:pt x="84010" y="21043"/>
                </a:lnTo>
                <a:lnTo>
                  <a:pt x="40271" y="21043"/>
                </a:lnTo>
                <a:lnTo>
                  <a:pt x="33858" y="20764"/>
                </a:lnTo>
                <a:lnTo>
                  <a:pt x="31762" y="18554"/>
                </a:lnTo>
                <a:lnTo>
                  <a:pt x="31648" y="13157"/>
                </a:lnTo>
                <a:lnTo>
                  <a:pt x="33820" y="10947"/>
                </a:lnTo>
                <a:lnTo>
                  <a:pt x="36931" y="10769"/>
                </a:lnTo>
                <a:lnTo>
                  <a:pt x="84010" y="10744"/>
                </a:lnTo>
                <a:lnTo>
                  <a:pt x="84010" y="762"/>
                </a:lnTo>
                <a:lnTo>
                  <a:pt x="83210" y="0"/>
                </a:lnTo>
                <a:close/>
              </a:path>
              <a:path w="84454" h="42545">
                <a:moveTo>
                  <a:pt x="84010" y="10744"/>
                </a:moveTo>
                <a:lnTo>
                  <a:pt x="42151" y="10744"/>
                </a:lnTo>
                <a:lnTo>
                  <a:pt x="47053" y="10756"/>
                </a:lnTo>
                <a:lnTo>
                  <a:pt x="50139" y="10947"/>
                </a:lnTo>
                <a:lnTo>
                  <a:pt x="52349" y="13157"/>
                </a:lnTo>
                <a:lnTo>
                  <a:pt x="52273" y="18567"/>
                </a:lnTo>
                <a:lnTo>
                  <a:pt x="50177" y="20764"/>
                </a:lnTo>
                <a:lnTo>
                  <a:pt x="43764" y="21031"/>
                </a:lnTo>
                <a:lnTo>
                  <a:pt x="40271" y="21043"/>
                </a:lnTo>
                <a:lnTo>
                  <a:pt x="84010" y="21043"/>
                </a:lnTo>
                <a:lnTo>
                  <a:pt x="84010" y="10744"/>
                </a:lnTo>
                <a:close/>
              </a:path>
            </a:pathLst>
          </a:custGeom>
          <a:solidFill>
            <a:srgbClr val="ABE1FA"/>
          </a:solidFill>
        </p:spPr>
        <p:txBody>
          <a:bodyPr wrap="square" lIns="0" tIns="0" rIns="0" bIns="0" rtlCol="0"/>
          <a:lstStyle/>
          <a:p>
            <a:endParaRPr lang="ro-RO" dirty="0"/>
          </a:p>
        </p:txBody>
      </p:sp>
      <p:sp>
        <p:nvSpPr>
          <p:cNvPr id="194" name="object 194"/>
          <p:cNvSpPr/>
          <p:nvPr/>
        </p:nvSpPr>
        <p:spPr>
          <a:xfrm>
            <a:off x="3045460" y="7928648"/>
            <a:ext cx="84455" cy="42545"/>
          </a:xfrm>
          <a:custGeom>
            <a:avLst/>
            <a:gdLst/>
            <a:ahLst/>
            <a:cxnLst/>
            <a:rect l="l" t="t" r="r" b="b"/>
            <a:pathLst>
              <a:path w="84454" h="42545">
                <a:moveTo>
                  <a:pt x="83146" y="0"/>
                </a:moveTo>
                <a:lnTo>
                  <a:pt x="787" y="12"/>
                </a:lnTo>
                <a:lnTo>
                  <a:pt x="12" y="800"/>
                </a:lnTo>
                <a:lnTo>
                  <a:pt x="0" y="41338"/>
                </a:lnTo>
                <a:lnTo>
                  <a:pt x="749" y="42125"/>
                </a:lnTo>
                <a:lnTo>
                  <a:pt x="41668" y="42138"/>
                </a:lnTo>
                <a:lnTo>
                  <a:pt x="83172" y="42125"/>
                </a:lnTo>
                <a:lnTo>
                  <a:pt x="83947" y="41338"/>
                </a:lnTo>
                <a:lnTo>
                  <a:pt x="84004" y="21107"/>
                </a:lnTo>
                <a:lnTo>
                  <a:pt x="40093" y="21107"/>
                </a:lnTo>
                <a:lnTo>
                  <a:pt x="33591" y="20637"/>
                </a:lnTo>
                <a:lnTo>
                  <a:pt x="31889" y="18745"/>
                </a:lnTo>
                <a:lnTo>
                  <a:pt x="31559" y="13220"/>
                </a:lnTo>
                <a:lnTo>
                  <a:pt x="33731" y="10998"/>
                </a:lnTo>
                <a:lnTo>
                  <a:pt x="38493" y="10642"/>
                </a:lnTo>
                <a:lnTo>
                  <a:pt x="45694" y="10629"/>
                </a:lnTo>
                <a:lnTo>
                  <a:pt x="84007" y="10629"/>
                </a:lnTo>
                <a:lnTo>
                  <a:pt x="83946" y="800"/>
                </a:lnTo>
                <a:lnTo>
                  <a:pt x="83146" y="0"/>
                </a:lnTo>
                <a:close/>
              </a:path>
              <a:path w="84454" h="42545">
                <a:moveTo>
                  <a:pt x="84007" y="10629"/>
                </a:moveTo>
                <a:lnTo>
                  <a:pt x="45694" y="10629"/>
                </a:lnTo>
                <a:lnTo>
                  <a:pt x="50266" y="11023"/>
                </a:lnTo>
                <a:lnTo>
                  <a:pt x="52476" y="13347"/>
                </a:lnTo>
                <a:lnTo>
                  <a:pt x="52069" y="18834"/>
                </a:lnTo>
                <a:lnTo>
                  <a:pt x="50355" y="20662"/>
                </a:lnTo>
                <a:lnTo>
                  <a:pt x="43814" y="21069"/>
                </a:lnTo>
                <a:lnTo>
                  <a:pt x="40093" y="21107"/>
                </a:lnTo>
                <a:lnTo>
                  <a:pt x="84004" y="21107"/>
                </a:lnTo>
                <a:lnTo>
                  <a:pt x="84007" y="10629"/>
                </a:lnTo>
                <a:close/>
              </a:path>
              <a:path w="84454" h="42545">
                <a:moveTo>
                  <a:pt x="45345" y="10642"/>
                </a:moveTo>
                <a:lnTo>
                  <a:pt x="38493" y="10642"/>
                </a:lnTo>
                <a:lnTo>
                  <a:pt x="42202" y="10756"/>
                </a:lnTo>
                <a:lnTo>
                  <a:pt x="45345" y="10642"/>
                </a:lnTo>
                <a:close/>
              </a:path>
            </a:pathLst>
          </a:custGeom>
          <a:solidFill>
            <a:srgbClr val="ABE1FA"/>
          </a:solidFill>
        </p:spPr>
        <p:txBody>
          <a:bodyPr wrap="square" lIns="0" tIns="0" rIns="0" bIns="0" rtlCol="0"/>
          <a:lstStyle/>
          <a:p>
            <a:endParaRPr lang="ro-RO" dirty="0"/>
          </a:p>
        </p:txBody>
      </p:sp>
      <p:sp>
        <p:nvSpPr>
          <p:cNvPr id="195" name="object 195"/>
          <p:cNvSpPr/>
          <p:nvPr/>
        </p:nvSpPr>
        <p:spPr>
          <a:xfrm>
            <a:off x="3077108" y="7887043"/>
            <a:ext cx="20955" cy="10795"/>
          </a:xfrm>
          <a:custGeom>
            <a:avLst/>
            <a:gdLst/>
            <a:ahLst/>
            <a:cxnLst/>
            <a:rect l="l" t="t" r="r" b="b"/>
            <a:pathLst>
              <a:path w="20954" h="10795">
                <a:moveTo>
                  <a:pt x="10503" y="0"/>
                </a:moveTo>
                <a:lnTo>
                  <a:pt x="5283" y="25"/>
                </a:lnTo>
                <a:lnTo>
                  <a:pt x="2171" y="203"/>
                </a:lnTo>
                <a:lnTo>
                  <a:pt x="0" y="2413"/>
                </a:lnTo>
                <a:lnTo>
                  <a:pt x="114" y="7823"/>
                </a:lnTo>
                <a:lnTo>
                  <a:pt x="2222" y="10033"/>
                </a:lnTo>
                <a:lnTo>
                  <a:pt x="8623" y="10299"/>
                </a:lnTo>
                <a:lnTo>
                  <a:pt x="12116" y="10287"/>
                </a:lnTo>
                <a:lnTo>
                  <a:pt x="18529" y="10020"/>
                </a:lnTo>
                <a:lnTo>
                  <a:pt x="20625" y="7823"/>
                </a:lnTo>
                <a:lnTo>
                  <a:pt x="20701" y="2413"/>
                </a:lnTo>
                <a:lnTo>
                  <a:pt x="18478" y="190"/>
                </a:lnTo>
                <a:lnTo>
                  <a:pt x="15405" y="12"/>
                </a:lnTo>
                <a:lnTo>
                  <a:pt x="10503" y="0"/>
                </a:lnTo>
                <a:close/>
              </a:path>
            </a:pathLst>
          </a:custGeom>
          <a:solidFill>
            <a:srgbClr val="00AEEF"/>
          </a:solidFill>
        </p:spPr>
        <p:txBody>
          <a:bodyPr wrap="square" lIns="0" tIns="0" rIns="0" bIns="0" rtlCol="0"/>
          <a:lstStyle/>
          <a:p>
            <a:endParaRPr lang="ro-RO" dirty="0"/>
          </a:p>
        </p:txBody>
      </p:sp>
      <p:sp>
        <p:nvSpPr>
          <p:cNvPr id="196" name="object 196"/>
          <p:cNvSpPr/>
          <p:nvPr/>
        </p:nvSpPr>
        <p:spPr>
          <a:xfrm>
            <a:off x="3077019" y="7939278"/>
            <a:ext cx="20955" cy="10795"/>
          </a:xfrm>
          <a:custGeom>
            <a:avLst/>
            <a:gdLst/>
            <a:ahLst/>
            <a:cxnLst/>
            <a:rect l="l" t="t" r="r" b="b"/>
            <a:pathLst>
              <a:path w="20954" h="10795">
                <a:moveTo>
                  <a:pt x="6934" y="25"/>
                </a:moveTo>
                <a:lnTo>
                  <a:pt x="2171" y="368"/>
                </a:lnTo>
                <a:lnTo>
                  <a:pt x="0" y="2590"/>
                </a:lnTo>
                <a:lnTo>
                  <a:pt x="330" y="8115"/>
                </a:lnTo>
                <a:lnTo>
                  <a:pt x="2032" y="10007"/>
                </a:lnTo>
                <a:lnTo>
                  <a:pt x="8534" y="10477"/>
                </a:lnTo>
                <a:lnTo>
                  <a:pt x="12255" y="10439"/>
                </a:lnTo>
                <a:lnTo>
                  <a:pt x="18796" y="10045"/>
                </a:lnTo>
                <a:lnTo>
                  <a:pt x="20510" y="8204"/>
                </a:lnTo>
                <a:lnTo>
                  <a:pt x="20916" y="2730"/>
                </a:lnTo>
                <a:lnTo>
                  <a:pt x="18707" y="393"/>
                </a:lnTo>
                <a:lnTo>
                  <a:pt x="15609" y="126"/>
                </a:lnTo>
                <a:lnTo>
                  <a:pt x="10642" y="126"/>
                </a:lnTo>
                <a:lnTo>
                  <a:pt x="6934" y="25"/>
                </a:lnTo>
                <a:close/>
              </a:path>
              <a:path w="20954" h="10795">
                <a:moveTo>
                  <a:pt x="14135" y="0"/>
                </a:moveTo>
                <a:lnTo>
                  <a:pt x="12382" y="126"/>
                </a:lnTo>
                <a:lnTo>
                  <a:pt x="15609" y="126"/>
                </a:lnTo>
                <a:lnTo>
                  <a:pt x="14135" y="0"/>
                </a:lnTo>
                <a:close/>
              </a:path>
            </a:pathLst>
          </a:custGeom>
          <a:solidFill>
            <a:srgbClr val="00AEEF"/>
          </a:solidFill>
        </p:spPr>
        <p:txBody>
          <a:bodyPr wrap="square" lIns="0" tIns="0" rIns="0" bIns="0" rtlCol="0"/>
          <a:lstStyle/>
          <a:p>
            <a:endParaRPr lang="ro-RO" dirty="0"/>
          </a:p>
        </p:txBody>
      </p:sp>
      <p:sp>
        <p:nvSpPr>
          <p:cNvPr id="204" name="object 204"/>
          <p:cNvSpPr/>
          <p:nvPr/>
        </p:nvSpPr>
        <p:spPr>
          <a:xfrm>
            <a:off x="4531136" y="7302514"/>
            <a:ext cx="287020" cy="289560"/>
          </a:xfrm>
          <a:custGeom>
            <a:avLst/>
            <a:gdLst/>
            <a:ahLst/>
            <a:cxnLst/>
            <a:rect l="l" t="t" r="r" b="b"/>
            <a:pathLst>
              <a:path w="287020" h="289559">
                <a:moveTo>
                  <a:pt x="246802" y="217092"/>
                </a:moveTo>
                <a:lnTo>
                  <a:pt x="187180" y="217092"/>
                </a:lnTo>
                <a:lnTo>
                  <a:pt x="256776" y="286751"/>
                </a:lnTo>
                <a:lnTo>
                  <a:pt x="264040" y="289075"/>
                </a:lnTo>
                <a:lnTo>
                  <a:pt x="272461" y="286497"/>
                </a:lnTo>
                <a:lnTo>
                  <a:pt x="281968" y="280581"/>
                </a:lnTo>
                <a:lnTo>
                  <a:pt x="286759" y="271321"/>
                </a:lnTo>
                <a:lnTo>
                  <a:pt x="286385" y="260708"/>
                </a:lnTo>
                <a:lnTo>
                  <a:pt x="280398" y="250734"/>
                </a:lnTo>
                <a:lnTo>
                  <a:pt x="246802" y="217092"/>
                </a:lnTo>
                <a:close/>
              </a:path>
              <a:path w="287020" h="289559">
                <a:moveTo>
                  <a:pt x="111542" y="0"/>
                </a:moveTo>
                <a:lnTo>
                  <a:pt x="70894" y="9847"/>
                </a:lnTo>
                <a:lnTo>
                  <a:pt x="35186" y="33996"/>
                </a:lnTo>
                <a:lnTo>
                  <a:pt x="10474" y="69210"/>
                </a:lnTo>
                <a:lnTo>
                  <a:pt x="0" y="109788"/>
                </a:lnTo>
                <a:lnTo>
                  <a:pt x="4049" y="151487"/>
                </a:lnTo>
                <a:lnTo>
                  <a:pt x="22906" y="190066"/>
                </a:lnTo>
                <a:lnTo>
                  <a:pt x="55556" y="220074"/>
                </a:lnTo>
                <a:lnTo>
                  <a:pt x="96937" y="236231"/>
                </a:lnTo>
                <a:lnTo>
                  <a:pt x="142370" y="236061"/>
                </a:lnTo>
                <a:lnTo>
                  <a:pt x="186460" y="217397"/>
                </a:lnTo>
                <a:lnTo>
                  <a:pt x="118905" y="217397"/>
                </a:lnTo>
                <a:lnTo>
                  <a:pt x="80629" y="209661"/>
                </a:lnTo>
                <a:lnTo>
                  <a:pt x="49380" y="188607"/>
                </a:lnTo>
                <a:lnTo>
                  <a:pt x="28277" y="157369"/>
                </a:lnTo>
                <a:lnTo>
                  <a:pt x="20518" y="119137"/>
                </a:lnTo>
                <a:lnTo>
                  <a:pt x="28215" y="80856"/>
                </a:lnTo>
                <a:lnTo>
                  <a:pt x="49253" y="49568"/>
                </a:lnTo>
                <a:lnTo>
                  <a:pt x="80467" y="28445"/>
                </a:lnTo>
                <a:lnTo>
                  <a:pt x="118689" y="20661"/>
                </a:lnTo>
                <a:lnTo>
                  <a:pt x="184570" y="20661"/>
                </a:lnTo>
                <a:lnTo>
                  <a:pt x="153005" y="4651"/>
                </a:lnTo>
                <a:lnTo>
                  <a:pt x="111542" y="0"/>
                </a:lnTo>
                <a:close/>
              </a:path>
              <a:path w="287020" h="289559">
                <a:moveTo>
                  <a:pt x="184570" y="20661"/>
                </a:moveTo>
                <a:lnTo>
                  <a:pt x="118689" y="20661"/>
                </a:lnTo>
                <a:lnTo>
                  <a:pt x="157051" y="28364"/>
                </a:lnTo>
                <a:lnTo>
                  <a:pt x="188388" y="49452"/>
                </a:lnTo>
                <a:lnTo>
                  <a:pt x="209516" y="80750"/>
                </a:lnTo>
                <a:lnTo>
                  <a:pt x="217254" y="119086"/>
                </a:lnTo>
                <a:lnTo>
                  <a:pt x="209509" y="157325"/>
                </a:lnTo>
                <a:lnTo>
                  <a:pt x="188415" y="188577"/>
                </a:lnTo>
                <a:lnTo>
                  <a:pt x="157153" y="209661"/>
                </a:lnTo>
                <a:lnTo>
                  <a:pt x="118905" y="217397"/>
                </a:lnTo>
                <a:lnTo>
                  <a:pt x="186460" y="217397"/>
                </a:lnTo>
                <a:lnTo>
                  <a:pt x="187180" y="217092"/>
                </a:lnTo>
                <a:lnTo>
                  <a:pt x="246802" y="217092"/>
                </a:lnTo>
                <a:lnTo>
                  <a:pt x="218562" y="188860"/>
                </a:lnTo>
                <a:lnTo>
                  <a:pt x="217774" y="187983"/>
                </a:lnTo>
                <a:lnTo>
                  <a:pt x="217000" y="187183"/>
                </a:lnTo>
                <a:lnTo>
                  <a:pt x="235764" y="143044"/>
                </a:lnTo>
                <a:lnTo>
                  <a:pt x="236253" y="98096"/>
                </a:lnTo>
                <a:lnTo>
                  <a:pt x="220654" y="56896"/>
                </a:lnTo>
                <a:lnTo>
                  <a:pt x="191155" y="24001"/>
                </a:lnTo>
                <a:lnTo>
                  <a:pt x="184570" y="20661"/>
                </a:lnTo>
                <a:close/>
              </a:path>
            </a:pathLst>
          </a:custGeom>
          <a:solidFill>
            <a:srgbClr val="00AEEF"/>
          </a:solidFill>
        </p:spPr>
        <p:txBody>
          <a:bodyPr wrap="square" lIns="0" tIns="0" rIns="0" bIns="0" rtlCol="0"/>
          <a:lstStyle/>
          <a:p>
            <a:endParaRPr lang="ro-RO" dirty="0"/>
          </a:p>
        </p:txBody>
      </p:sp>
      <p:sp>
        <p:nvSpPr>
          <p:cNvPr id="205" name="object 205"/>
          <p:cNvSpPr/>
          <p:nvPr/>
        </p:nvSpPr>
        <p:spPr>
          <a:xfrm>
            <a:off x="4551654" y="7323188"/>
            <a:ext cx="196850" cy="196850"/>
          </a:xfrm>
          <a:custGeom>
            <a:avLst/>
            <a:gdLst/>
            <a:ahLst/>
            <a:cxnLst/>
            <a:rect l="l" t="t" r="r" b="b"/>
            <a:pathLst>
              <a:path w="196850" h="196850">
                <a:moveTo>
                  <a:pt x="98170" y="0"/>
                </a:moveTo>
                <a:lnTo>
                  <a:pt x="59948" y="7778"/>
                </a:lnTo>
                <a:lnTo>
                  <a:pt x="28735" y="28900"/>
                </a:lnTo>
                <a:lnTo>
                  <a:pt x="7697" y="60187"/>
                </a:lnTo>
                <a:lnTo>
                  <a:pt x="0" y="98463"/>
                </a:lnTo>
                <a:lnTo>
                  <a:pt x="7761" y="136696"/>
                </a:lnTo>
                <a:lnTo>
                  <a:pt x="28868" y="167935"/>
                </a:lnTo>
                <a:lnTo>
                  <a:pt x="60141" y="189006"/>
                </a:lnTo>
                <a:lnTo>
                  <a:pt x="98399" y="196735"/>
                </a:lnTo>
                <a:lnTo>
                  <a:pt x="136640" y="188993"/>
                </a:lnTo>
                <a:lnTo>
                  <a:pt x="141405" y="185778"/>
                </a:lnTo>
                <a:lnTo>
                  <a:pt x="99052" y="185778"/>
                </a:lnTo>
                <a:lnTo>
                  <a:pt x="61737" y="177838"/>
                </a:lnTo>
                <a:lnTo>
                  <a:pt x="30251" y="153301"/>
                </a:lnTo>
                <a:lnTo>
                  <a:pt x="28409" y="151015"/>
                </a:lnTo>
                <a:lnTo>
                  <a:pt x="28320" y="149237"/>
                </a:lnTo>
                <a:lnTo>
                  <a:pt x="31661" y="143776"/>
                </a:lnTo>
                <a:lnTo>
                  <a:pt x="34226" y="141795"/>
                </a:lnTo>
                <a:lnTo>
                  <a:pt x="74409" y="131838"/>
                </a:lnTo>
                <a:lnTo>
                  <a:pt x="76809" y="131279"/>
                </a:lnTo>
                <a:lnTo>
                  <a:pt x="77558" y="130263"/>
                </a:lnTo>
                <a:lnTo>
                  <a:pt x="77266" y="128028"/>
                </a:lnTo>
                <a:lnTo>
                  <a:pt x="77254" y="126047"/>
                </a:lnTo>
                <a:lnTo>
                  <a:pt x="77596" y="121666"/>
                </a:lnTo>
                <a:lnTo>
                  <a:pt x="76580" y="118173"/>
                </a:lnTo>
                <a:lnTo>
                  <a:pt x="69938" y="109931"/>
                </a:lnTo>
                <a:lnTo>
                  <a:pt x="68021" y="104038"/>
                </a:lnTo>
                <a:lnTo>
                  <a:pt x="65658" y="99314"/>
                </a:lnTo>
                <a:lnTo>
                  <a:pt x="61772" y="99314"/>
                </a:lnTo>
                <a:lnTo>
                  <a:pt x="59562" y="96723"/>
                </a:lnTo>
                <a:lnTo>
                  <a:pt x="56959" y="89179"/>
                </a:lnTo>
                <a:lnTo>
                  <a:pt x="55702" y="84670"/>
                </a:lnTo>
                <a:lnTo>
                  <a:pt x="54698" y="75539"/>
                </a:lnTo>
                <a:lnTo>
                  <a:pt x="56133" y="74117"/>
                </a:lnTo>
                <a:lnTo>
                  <a:pt x="60744" y="72580"/>
                </a:lnTo>
                <a:lnTo>
                  <a:pt x="60134" y="62344"/>
                </a:lnTo>
                <a:lnTo>
                  <a:pt x="84162" y="22517"/>
                </a:lnTo>
                <a:lnTo>
                  <a:pt x="100715" y="20586"/>
                </a:lnTo>
                <a:lnTo>
                  <a:pt x="155698" y="20586"/>
                </a:lnTo>
                <a:lnTo>
                  <a:pt x="136538" y="7695"/>
                </a:lnTo>
                <a:lnTo>
                  <a:pt x="98170" y="0"/>
                </a:lnTo>
                <a:close/>
              </a:path>
              <a:path w="196850" h="196850">
                <a:moveTo>
                  <a:pt x="133553" y="97917"/>
                </a:moveTo>
                <a:lnTo>
                  <a:pt x="132841" y="100025"/>
                </a:lnTo>
                <a:lnTo>
                  <a:pt x="132270" y="101892"/>
                </a:lnTo>
                <a:lnTo>
                  <a:pt x="129755" y="108877"/>
                </a:lnTo>
                <a:lnTo>
                  <a:pt x="127342" y="113626"/>
                </a:lnTo>
                <a:lnTo>
                  <a:pt x="122415" y="118503"/>
                </a:lnTo>
                <a:lnTo>
                  <a:pt x="122212" y="120523"/>
                </a:lnTo>
                <a:lnTo>
                  <a:pt x="122148" y="130886"/>
                </a:lnTo>
                <a:lnTo>
                  <a:pt x="162877" y="141287"/>
                </a:lnTo>
                <a:lnTo>
                  <a:pt x="164376" y="141820"/>
                </a:lnTo>
                <a:lnTo>
                  <a:pt x="170294" y="145542"/>
                </a:lnTo>
                <a:lnTo>
                  <a:pt x="170637" y="147789"/>
                </a:lnTo>
                <a:lnTo>
                  <a:pt x="167309" y="152057"/>
                </a:lnTo>
                <a:lnTo>
                  <a:pt x="136230" y="177168"/>
                </a:lnTo>
                <a:lnTo>
                  <a:pt x="99052" y="185778"/>
                </a:lnTo>
                <a:lnTo>
                  <a:pt x="141405" y="185778"/>
                </a:lnTo>
                <a:lnTo>
                  <a:pt x="167898" y="167905"/>
                </a:lnTo>
                <a:lnTo>
                  <a:pt x="188991" y="136651"/>
                </a:lnTo>
                <a:lnTo>
                  <a:pt x="196558" y="99288"/>
                </a:lnTo>
                <a:lnTo>
                  <a:pt x="136931" y="99288"/>
                </a:lnTo>
                <a:lnTo>
                  <a:pt x="133553" y="97917"/>
                </a:lnTo>
                <a:close/>
              </a:path>
              <a:path w="196850" h="196850">
                <a:moveTo>
                  <a:pt x="65201" y="98399"/>
                </a:moveTo>
                <a:lnTo>
                  <a:pt x="61772" y="99314"/>
                </a:lnTo>
                <a:lnTo>
                  <a:pt x="65658" y="99314"/>
                </a:lnTo>
                <a:lnTo>
                  <a:pt x="65201" y="98399"/>
                </a:lnTo>
                <a:close/>
              </a:path>
              <a:path w="196850" h="196850">
                <a:moveTo>
                  <a:pt x="155698" y="20586"/>
                </a:moveTo>
                <a:lnTo>
                  <a:pt x="100715" y="20586"/>
                </a:lnTo>
                <a:lnTo>
                  <a:pt x="108842" y="21856"/>
                </a:lnTo>
                <a:lnTo>
                  <a:pt x="116801" y="24866"/>
                </a:lnTo>
                <a:lnTo>
                  <a:pt x="121678" y="27317"/>
                </a:lnTo>
                <a:lnTo>
                  <a:pt x="126491" y="30073"/>
                </a:lnTo>
                <a:lnTo>
                  <a:pt x="137007" y="38201"/>
                </a:lnTo>
                <a:lnTo>
                  <a:pt x="140690" y="44450"/>
                </a:lnTo>
                <a:lnTo>
                  <a:pt x="138988" y="59359"/>
                </a:lnTo>
                <a:lnTo>
                  <a:pt x="138899" y="65900"/>
                </a:lnTo>
                <a:lnTo>
                  <a:pt x="138518" y="72529"/>
                </a:lnTo>
                <a:lnTo>
                  <a:pt x="143217" y="74129"/>
                </a:lnTo>
                <a:lnTo>
                  <a:pt x="144260" y="75539"/>
                </a:lnTo>
                <a:lnTo>
                  <a:pt x="144322" y="85496"/>
                </a:lnTo>
                <a:lnTo>
                  <a:pt x="142989" y="90449"/>
                </a:lnTo>
                <a:lnTo>
                  <a:pt x="138696" y="97396"/>
                </a:lnTo>
                <a:lnTo>
                  <a:pt x="136931" y="99288"/>
                </a:lnTo>
                <a:lnTo>
                  <a:pt x="196558" y="99288"/>
                </a:lnTo>
                <a:lnTo>
                  <a:pt x="196725" y="98463"/>
                </a:lnTo>
                <a:lnTo>
                  <a:pt x="196530" y="97396"/>
                </a:lnTo>
                <a:lnTo>
                  <a:pt x="189000" y="60077"/>
                </a:lnTo>
                <a:lnTo>
                  <a:pt x="167874" y="28779"/>
                </a:lnTo>
                <a:lnTo>
                  <a:pt x="155698" y="20586"/>
                </a:lnTo>
                <a:close/>
              </a:path>
            </a:pathLst>
          </a:custGeom>
          <a:solidFill>
            <a:srgbClr val="FFFFFF"/>
          </a:solidFill>
        </p:spPr>
        <p:txBody>
          <a:bodyPr wrap="square" lIns="0" tIns="0" rIns="0" bIns="0" rtlCol="0"/>
          <a:lstStyle/>
          <a:p>
            <a:endParaRPr lang="ro-RO" dirty="0"/>
          </a:p>
        </p:txBody>
      </p:sp>
      <p:sp>
        <p:nvSpPr>
          <p:cNvPr id="206" name="object 206"/>
          <p:cNvSpPr/>
          <p:nvPr/>
        </p:nvSpPr>
        <p:spPr>
          <a:xfrm>
            <a:off x="4579976" y="7343774"/>
            <a:ext cx="142875" cy="165735"/>
          </a:xfrm>
          <a:custGeom>
            <a:avLst/>
            <a:gdLst/>
            <a:ahLst/>
            <a:cxnLst/>
            <a:rect l="l" t="t" r="r" b="b"/>
            <a:pathLst>
              <a:path w="142875" h="165734">
                <a:moveTo>
                  <a:pt x="105069" y="77812"/>
                </a:moveTo>
                <a:lnTo>
                  <a:pt x="36880" y="77812"/>
                </a:lnTo>
                <a:lnTo>
                  <a:pt x="39700" y="83451"/>
                </a:lnTo>
                <a:lnTo>
                  <a:pt x="41617" y="89344"/>
                </a:lnTo>
                <a:lnTo>
                  <a:pt x="48260" y="97586"/>
                </a:lnTo>
                <a:lnTo>
                  <a:pt x="49276" y="101079"/>
                </a:lnTo>
                <a:lnTo>
                  <a:pt x="48933" y="105460"/>
                </a:lnTo>
                <a:lnTo>
                  <a:pt x="48945" y="107442"/>
                </a:lnTo>
                <a:lnTo>
                  <a:pt x="49237" y="109677"/>
                </a:lnTo>
                <a:lnTo>
                  <a:pt x="48488" y="110693"/>
                </a:lnTo>
                <a:lnTo>
                  <a:pt x="46088" y="111252"/>
                </a:lnTo>
                <a:lnTo>
                  <a:pt x="5905" y="121208"/>
                </a:lnTo>
                <a:lnTo>
                  <a:pt x="3340" y="123190"/>
                </a:lnTo>
                <a:lnTo>
                  <a:pt x="0" y="128651"/>
                </a:lnTo>
                <a:lnTo>
                  <a:pt x="88" y="130429"/>
                </a:lnTo>
                <a:lnTo>
                  <a:pt x="1930" y="132715"/>
                </a:lnTo>
                <a:lnTo>
                  <a:pt x="33416" y="157252"/>
                </a:lnTo>
                <a:lnTo>
                  <a:pt x="70731" y="165192"/>
                </a:lnTo>
                <a:lnTo>
                  <a:pt x="107909" y="156582"/>
                </a:lnTo>
                <a:lnTo>
                  <a:pt x="138988" y="131470"/>
                </a:lnTo>
                <a:lnTo>
                  <a:pt x="142316" y="127203"/>
                </a:lnTo>
                <a:lnTo>
                  <a:pt x="141973" y="124955"/>
                </a:lnTo>
                <a:lnTo>
                  <a:pt x="136055" y="121234"/>
                </a:lnTo>
                <a:lnTo>
                  <a:pt x="134556" y="120700"/>
                </a:lnTo>
                <a:lnTo>
                  <a:pt x="93927" y="110324"/>
                </a:lnTo>
                <a:lnTo>
                  <a:pt x="93764" y="110324"/>
                </a:lnTo>
                <a:lnTo>
                  <a:pt x="93891" y="99936"/>
                </a:lnTo>
                <a:lnTo>
                  <a:pt x="94094" y="97917"/>
                </a:lnTo>
                <a:lnTo>
                  <a:pt x="99021" y="93040"/>
                </a:lnTo>
                <a:lnTo>
                  <a:pt x="101434" y="88290"/>
                </a:lnTo>
                <a:lnTo>
                  <a:pt x="103949" y="81305"/>
                </a:lnTo>
                <a:lnTo>
                  <a:pt x="104521" y="79438"/>
                </a:lnTo>
                <a:lnTo>
                  <a:pt x="105069" y="77812"/>
                </a:lnTo>
                <a:close/>
              </a:path>
              <a:path w="142875" h="165734">
                <a:moveTo>
                  <a:pt x="93827" y="110299"/>
                </a:moveTo>
                <a:close/>
              </a:path>
              <a:path w="142875" h="165734">
                <a:moveTo>
                  <a:pt x="72394" y="0"/>
                </a:moveTo>
                <a:lnTo>
                  <a:pt x="36312" y="14117"/>
                </a:lnTo>
                <a:lnTo>
                  <a:pt x="31432" y="36601"/>
                </a:lnTo>
                <a:lnTo>
                  <a:pt x="31813" y="41757"/>
                </a:lnTo>
                <a:lnTo>
                  <a:pt x="32105" y="46926"/>
                </a:lnTo>
                <a:lnTo>
                  <a:pt x="32423" y="51993"/>
                </a:lnTo>
                <a:lnTo>
                  <a:pt x="27800" y="53543"/>
                </a:lnTo>
                <a:lnTo>
                  <a:pt x="26377" y="54952"/>
                </a:lnTo>
                <a:lnTo>
                  <a:pt x="27381" y="64084"/>
                </a:lnTo>
                <a:lnTo>
                  <a:pt x="28638" y="68592"/>
                </a:lnTo>
                <a:lnTo>
                  <a:pt x="31242" y="76136"/>
                </a:lnTo>
                <a:lnTo>
                  <a:pt x="33451" y="78727"/>
                </a:lnTo>
                <a:lnTo>
                  <a:pt x="36880" y="77812"/>
                </a:lnTo>
                <a:lnTo>
                  <a:pt x="105069" y="77812"/>
                </a:lnTo>
                <a:lnTo>
                  <a:pt x="105232" y="77330"/>
                </a:lnTo>
                <a:lnTo>
                  <a:pt x="109889" y="77330"/>
                </a:lnTo>
                <a:lnTo>
                  <a:pt x="110375" y="76809"/>
                </a:lnTo>
                <a:lnTo>
                  <a:pt x="114668" y="69862"/>
                </a:lnTo>
                <a:lnTo>
                  <a:pt x="116001" y="64909"/>
                </a:lnTo>
                <a:lnTo>
                  <a:pt x="115939" y="54952"/>
                </a:lnTo>
                <a:lnTo>
                  <a:pt x="114896" y="53543"/>
                </a:lnTo>
                <a:lnTo>
                  <a:pt x="110197" y="51943"/>
                </a:lnTo>
                <a:lnTo>
                  <a:pt x="110578" y="45313"/>
                </a:lnTo>
                <a:lnTo>
                  <a:pt x="110667" y="38773"/>
                </a:lnTo>
                <a:lnTo>
                  <a:pt x="112369" y="23863"/>
                </a:lnTo>
                <a:lnTo>
                  <a:pt x="108686" y="17614"/>
                </a:lnTo>
                <a:lnTo>
                  <a:pt x="98171" y="9486"/>
                </a:lnTo>
                <a:lnTo>
                  <a:pt x="93357" y="6731"/>
                </a:lnTo>
                <a:lnTo>
                  <a:pt x="88480" y="4279"/>
                </a:lnTo>
                <a:lnTo>
                  <a:pt x="80521" y="1269"/>
                </a:lnTo>
                <a:lnTo>
                  <a:pt x="72394" y="0"/>
                </a:lnTo>
                <a:close/>
              </a:path>
              <a:path w="142875" h="165734">
                <a:moveTo>
                  <a:pt x="109889" y="77330"/>
                </a:moveTo>
                <a:lnTo>
                  <a:pt x="105232" y="77330"/>
                </a:lnTo>
                <a:lnTo>
                  <a:pt x="108610" y="78701"/>
                </a:lnTo>
                <a:lnTo>
                  <a:pt x="109889" y="77330"/>
                </a:lnTo>
                <a:close/>
              </a:path>
            </a:pathLst>
          </a:custGeom>
          <a:solidFill>
            <a:srgbClr val="00C0F3"/>
          </a:solidFill>
        </p:spPr>
        <p:txBody>
          <a:bodyPr wrap="square" lIns="0" tIns="0" rIns="0" bIns="0" rtlCol="0"/>
          <a:lstStyle/>
          <a:p>
            <a:endParaRPr lang="ro-RO" dirty="0"/>
          </a:p>
        </p:txBody>
      </p:sp>
      <p:sp>
        <p:nvSpPr>
          <p:cNvPr id="207" name="object 207"/>
          <p:cNvSpPr/>
          <p:nvPr/>
        </p:nvSpPr>
        <p:spPr>
          <a:xfrm>
            <a:off x="6174314" y="7776680"/>
            <a:ext cx="240029" cy="232410"/>
          </a:xfrm>
          <a:custGeom>
            <a:avLst/>
            <a:gdLst/>
            <a:ahLst/>
            <a:cxnLst/>
            <a:rect l="l" t="t" r="r" b="b"/>
            <a:pathLst>
              <a:path w="240029" h="232409">
                <a:moveTo>
                  <a:pt x="127786" y="175171"/>
                </a:moveTo>
                <a:lnTo>
                  <a:pt x="59557" y="175171"/>
                </a:lnTo>
                <a:lnTo>
                  <a:pt x="60764" y="175437"/>
                </a:lnTo>
                <a:lnTo>
                  <a:pt x="68104" y="180924"/>
                </a:lnTo>
                <a:lnTo>
                  <a:pt x="73794" y="185051"/>
                </a:lnTo>
                <a:lnTo>
                  <a:pt x="123108" y="221957"/>
                </a:lnTo>
                <a:lnTo>
                  <a:pt x="123781" y="223024"/>
                </a:lnTo>
                <a:lnTo>
                  <a:pt x="124949" y="223481"/>
                </a:lnTo>
                <a:lnTo>
                  <a:pt x="127223" y="225158"/>
                </a:lnTo>
                <a:lnTo>
                  <a:pt x="129433" y="226936"/>
                </a:lnTo>
                <a:lnTo>
                  <a:pt x="135986" y="231216"/>
                </a:lnTo>
                <a:lnTo>
                  <a:pt x="140456" y="232397"/>
                </a:lnTo>
                <a:lnTo>
                  <a:pt x="147949" y="229539"/>
                </a:lnTo>
                <a:lnTo>
                  <a:pt x="149295" y="227368"/>
                </a:lnTo>
                <a:lnTo>
                  <a:pt x="159303" y="211734"/>
                </a:lnTo>
                <a:lnTo>
                  <a:pt x="164383" y="203987"/>
                </a:lnTo>
                <a:lnTo>
                  <a:pt x="164205" y="203555"/>
                </a:lnTo>
                <a:lnTo>
                  <a:pt x="157322" y="198272"/>
                </a:lnTo>
                <a:lnTo>
                  <a:pt x="145041" y="188658"/>
                </a:lnTo>
                <a:lnTo>
                  <a:pt x="144647" y="188188"/>
                </a:lnTo>
                <a:lnTo>
                  <a:pt x="144215" y="187769"/>
                </a:lnTo>
                <a:lnTo>
                  <a:pt x="140596" y="185394"/>
                </a:lnTo>
                <a:lnTo>
                  <a:pt x="137265" y="182529"/>
                </a:lnTo>
                <a:lnTo>
                  <a:pt x="127786" y="175171"/>
                </a:lnTo>
                <a:close/>
              </a:path>
              <a:path w="240029" h="232409">
                <a:moveTo>
                  <a:pt x="173108" y="0"/>
                </a:moveTo>
                <a:lnTo>
                  <a:pt x="162618" y="2933"/>
                </a:lnTo>
                <a:lnTo>
                  <a:pt x="159836" y="7594"/>
                </a:lnTo>
                <a:lnTo>
                  <a:pt x="161081" y="13639"/>
                </a:lnTo>
                <a:lnTo>
                  <a:pt x="161005" y="14605"/>
                </a:lnTo>
                <a:lnTo>
                  <a:pt x="138894" y="58712"/>
                </a:lnTo>
                <a:lnTo>
                  <a:pt x="107553" y="85018"/>
                </a:lnTo>
                <a:lnTo>
                  <a:pt x="15260" y="121805"/>
                </a:lnTo>
                <a:lnTo>
                  <a:pt x="13126" y="122034"/>
                </a:lnTo>
                <a:lnTo>
                  <a:pt x="6649" y="129705"/>
                </a:lnTo>
                <a:lnTo>
                  <a:pt x="0" y="152666"/>
                </a:lnTo>
                <a:lnTo>
                  <a:pt x="521" y="158099"/>
                </a:lnTo>
                <a:lnTo>
                  <a:pt x="36583" y="184289"/>
                </a:lnTo>
                <a:lnTo>
                  <a:pt x="40805" y="182529"/>
                </a:lnTo>
                <a:lnTo>
                  <a:pt x="44901" y="180911"/>
                </a:lnTo>
                <a:lnTo>
                  <a:pt x="52001" y="178371"/>
                </a:lnTo>
                <a:lnTo>
                  <a:pt x="54896" y="177380"/>
                </a:lnTo>
                <a:lnTo>
                  <a:pt x="59557" y="175171"/>
                </a:lnTo>
                <a:lnTo>
                  <a:pt x="127786" y="175171"/>
                </a:lnTo>
                <a:lnTo>
                  <a:pt x="112450" y="163195"/>
                </a:lnTo>
                <a:lnTo>
                  <a:pt x="36380" y="163195"/>
                </a:lnTo>
                <a:lnTo>
                  <a:pt x="33535" y="161594"/>
                </a:lnTo>
                <a:lnTo>
                  <a:pt x="32290" y="157467"/>
                </a:lnTo>
                <a:lnTo>
                  <a:pt x="33738" y="154762"/>
                </a:lnTo>
                <a:lnTo>
                  <a:pt x="39466" y="152450"/>
                </a:lnTo>
                <a:lnTo>
                  <a:pt x="48174" y="149098"/>
                </a:lnTo>
                <a:lnTo>
                  <a:pt x="55952" y="146075"/>
                </a:lnTo>
                <a:lnTo>
                  <a:pt x="59685" y="144602"/>
                </a:lnTo>
                <a:lnTo>
                  <a:pt x="29039" y="144602"/>
                </a:lnTo>
                <a:lnTo>
                  <a:pt x="26448" y="143205"/>
                </a:lnTo>
                <a:lnTo>
                  <a:pt x="25000" y="139103"/>
                </a:lnTo>
                <a:lnTo>
                  <a:pt x="26245" y="136410"/>
                </a:lnTo>
                <a:lnTo>
                  <a:pt x="35148" y="132803"/>
                </a:lnTo>
                <a:lnTo>
                  <a:pt x="52293" y="126136"/>
                </a:lnTo>
                <a:lnTo>
                  <a:pt x="56573" y="124561"/>
                </a:lnTo>
                <a:lnTo>
                  <a:pt x="115759" y="124561"/>
                </a:lnTo>
                <a:lnTo>
                  <a:pt x="113526" y="118824"/>
                </a:lnTo>
                <a:lnTo>
                  <a:pt x="107119" y="102603"/>
                </a:lnTo>
                <a:lnTo>
                  <a:pt x="107322" y="102019"/>
                </a:lnTo>
                <a:lnTo>
                  <a:pt x="108782" y="101434"/>
                </a:lnTo>
                <a:lnTo>
                  <a:pt x="118581" y="96965"/>
                </a:lnTo>
                <a:lnTo>
                  <a:pt x="150179" y="71987"/>
                </a:lnTo>
                <a:lnTo>
                  <a:pt x="166504" y="45402"/>
                </a:lnTo>
                <a:lnTo>
                  <a:pt x="167926" y="42316"/>
                </a:lnTo>
                <a:lnTo>
                  <a:pt x="167901" y="41846"/>
                </a:lnTo>
                <a:lnTo>
                  <a:pt x="193077" y="41846"/>
                </a:lnTo>
                <a:lnTo>
                  <a:pt x="180550" y="9626"/>
                </a:lnTo>
                <a:lnTo>
                  <a:pt x="180029" y="8039"/>
                </a:lnTo>
                <a:lnTo>
                  <a:pt x="179902" y="7861"/>
                </a:lnTo>
                <a:lnTo>
                  <a:pt x="179737" y="7696"/>
                </a:lnTo>
                <a:lnTo>
                  <a:pt x="177820" y="2235"/>
                </a:lnTo>
                <a:lnTo>
                  <a:pt x="173108" y="0"/>
                </a:lnTo>
                <a:close/>
              </a:path>
              <a:path w="240029" h="232409">
                <a:moveTo>
                  <a:pt x="233135" y="144018"/>
                </a:moveTo>
                <a:lnTo>
                  <a:pt x="163888" y="144018"/>
                </a:lnTo>
                <a:lnTo>
                  <a:pt x="168612" y="144564"/>
                </a:lnTo>
                <a:lnTo>
                  <a:pt x="178900" y="146088"/>
                </a:lnTo>
                <a:lnTo>
                  <a:pt x="184297" y="147154"/>
                </a:lnTo>
                <a:lnTo>
                  <a:pt x="189592" y="148958"/>
                </a:lnTo>
                <a:lnTo>
                  <a:pt x="190443" y="149110"/>
                </a:lnTo>
                <a:lnTo>
                  <a:pt x="221241" y="166014"/>
                </a:lnTo>
                <a:lnTo>
                  <a:pt x="224340" y="167932"/>
                </a:lnTo>
                <a:lnTo>
                  <a:pt x="228785" y="167386"/>
                </a:lnTo>
                <a:lnTo>
                  <a:pt x="235579" y="165773"/>
                </a:lnTo>
                <a:lnTo>
                  <a:pt x="239719" y="159854"/>
                </a:lnTo>
                <a:lnTo>
                  <a:pt x="236138" y="151968"/>
                </a:lnTo>
                <a:lnTo>
                  <a:pt x="235719" y="150520"/>
                </a:lnTo>
                <a:lnTo>
                  <a:pt x="235061" y="148742"/>
                </a:lnTo>
                <a:lnTo>
                  <a:pt x="233135" y="144018"/>
                </a:lnTo>
                <a:close/>
              </a:path>
              <a:path w="240029" h="232409">
                <a:moveTo>
                  <a:pt x="232741" y="143052"/>
                </a:moveTo>
                <a:lnTo>
                  <a:pt x="63608" y="143052"/>
                </a:lnTo>
                <a:lnTo>
                  <a:pt x="66098" y="143979"/>
                </a:lnTo>
                <a:lnTo>
                  <a:pt x="68193" y="148742"/>
                </a:lnTo>
                <a:lnTo>
                  <a:pt x="66987" y="151688"/>
                </a:lnTo>
                <a:lnTo>
                  <a:pt x="39301" y="162534"/>
                </a:lnTo>
                <a:lnTo>
                  <a:pt x="38805" y="162699"/>
                </a:lnTo>
                <a:lnTo>
                  <a:pt x="36380" y="163195"/>
                </a:lnTo>
                <a:lnTo>
                  <a:pt x="112450" y="163195"/>
                </a:lnTo>
                <a:lnTo>
                  <a:pt x="106255" y="158356"/>
                </a:lnTo>
                <a:lnTo>
                  <a:pt x="105544" y="158140"/>
                </a:lnTo>
                <a:lnTo>
                  <a:pt x="105595" y="156883"/>
                </a:lnTo>
                <a:lnTo>
                  <a:pt x="106548" y="156883"/>
                </a:lnTo>
                <a:lnTo>
                  <a:pt x="119485" y="151749"/>
                </a:lnTo>
                <a:lnTo>
                  <a:pt x="125848" y="149419"/>
                </a:lnTo>
                <a:lnTo>
                  <a:pt x="132341" y="147485"/>
                </a:lnTo>
                <a:lnTo>
                  <a:pt x="137925" y="146075"/>
                </a:lnTo>
                <a:lnTo>
                  <a:pt x="143441" y="144907"/>
                </a:lnTo>
                <a:lnTo>
                  <a:pt x="152229" y="144526"/>
                </a:lnTo>
                <a:lnTo>
                  <a:pt x="155277" y="144233"/>
                </a:lnTo>
                <a:lnTo>
                  <a:pt x="158592" y="144094"/>
                </a:lnTo>
                <a:lnTo>
                  <a:pt x="162102" y="144094"/>
                </a:lnTo>
                <a:lnTo>
                  <a:pt x="163888" y="144018"/>
                </a:lnTo>
                <a:lnTo>
                  <a:pt x="233135" y="144018"/>
                </a:lnTo>
                <a:lnTo>
                  <a:pt x="232741" y="143052"/>
                </a:lnTo>
                <a:close/>
              </a:path>
              <a:path w="240029" h="232409">
                <a:moveTo>
                  <a:pt x="106548" y="156883"/>
                </a:moveTo>
                <a:lnTo>
                  <a:pt x="105595" y="156883"/>
                </a:lnTo>
                <a:lnTo>
                  <a:pt x="106420" y="156933"/>
                </a:lnTo>
                <a:lnTo>
                  <a:pt x="106548" y="156883"/>
                </a:lnTo>
                <a:close/>
              </a:path>
              <a:path w="240029" h="232409">
                <a:moveTo>
                  <a:pt x="115759" y="124561"/>
                </a:moveTo>
                <a:lnTo>
                  <a:pt x="56573" y="124561"/>
                </a:lnTo>
                <a:lnTo>
                  <a:pt x="58998" y="125641"/>
                </a:lnTo>
                <a:lnTo>
                  <a:pt x="60742" y="129705"/>
                </a:lnTo>
                <a:lnTo>
                  <a:pt x="29039" y="144602"/>
                </a:lnTo>
                <a:lnTo>
                  <a:pt x="59685" y="144602"/>
                </a:lnTo>
                <a:lnTo>
                  <a:pt x="63608" y="143052"/>
                </a:lnTo>
                <a:lnTo>
                  <a:pt x="232741" y="143052"/>
                </a:lnTo>
                <a:lnTo>
                  <a:pt x="231804" y="140752"/>
                </a:lnTo>
                <a:lnTo>
                  <a:pt x="230251" y="136779"/>
                </a:lnTo>
                <a:lnTo>
                  <a:pt x="205048" y="136779"/>
                </a:lnTo>
                <a:lnTo>
                  <a:pt x="204502" y="136334"/>
                </a:lnTo>
                <a:lnTo>
                  <a:pt x="203943" y="136105"/>
                </a:lnTo>
                <a:lnTo>
                  <a:pt x="200749" y="134924"/>
                </a:lnTo>
                <a:lnTo>
                  <a:pt x="120136" y="134924"/>
                </a:lnTo>
                <a:lnTo>
                  <a:pt x="119768" y="134861"/>
                </a:lnTo>
                <a:lnTo>
                  <a:pt x="115759" y="124561"/>
                </a:lnTo>
                <a:close/>
              </a:path>
              <a:path w="240029" h="232409">
                <a:moveTo>
                  <a:pt x="162102" y="144094"/>
                </a:moveTo>
                <a:lnTo>
                  <a:pt x="158592" y="144094"/>
                </a:lnTo>
                <a:lnTo>
                  <a:pt x="159125" y="144221"/>
                </a:lnTo>
                <a:lnTo>
                  <a:pt x="162102" y="144094"/>
                </a:lnTo>
                <a:close/>
              </a:path>
              <a:path w="240029" h="232409">
                <a:moveTo>
                  <a:pt x="193077" y="41846"/>
                </a:moveTo>
                <a:lnTo>
                  <a:pt x="167901" y="41846"/>
                </a:lnTo>
                <a:lnTo>
                  <a:pt x="168612" y="42037"/>
                </a:lnTo>
                <a:lnTo>
                  <a:pt x="168887" y="42316"/>
                </a:lnTo>
                <a:lnTo>
                  <a:pt x="170073" y="45796"/>
                </a:lnTo>
                <a:lnTo>
                  <a:pt x="171622" y="48920"/>
                </a:lnTo>
                <a:lnTo>
                  <a:pt x="172562" y="52273"/>
                </a:lnTo>
                <a:lnTo>
                  <a:pt x="173984" y="54152"/>
                </a:lnTo>
                <a:lnTo>
                  <a:pt x="174505" y="56451"/>
                </a:lnTo>
                <a:lnTo>
                  <a:pt x="178955" y="67754"/>
                </a:lnTo>
                <a:lnTo>
                  <a:pt x="205836" y="136601"/>
                </a:lnTo>
                <a:lnTo>
                  <a:pt x="205048" y="136779"/>
                </a:lnTo>
                <a:lnTo>
                  <a:pt x="230251" y="136779"/>
                </a:lnTo>
                <a:lnTo>
                  <a:pt x="224444" y="121805"/>
                </a:lnTo>
                <a:lnTo>
                  <a:pt x="221990" y="115531"/>
                </a:lnTo>
                <a:lnTo>
                  <a:pt x="219730" y="109867"/>
                </a:lnTo>
                <a:lnTo>
                  <a:pt x="217583" y="104178"/>
                </a:lnTo>
                <a:lnTo>
                  <a:pt x="215386" y="98501"/>
                </a:lnTo>
                <a:lnTo>
                  <a:pt x="201073" y="62166"/>
                </a:lnTo>
                <a:lnTo>
                  <a:pt x="198000" y="54508"/>
                </a:lnTo>
                <a:lnTo>
                  <a:pt x="193077" y="41846"/>
                </a:lnTo>
                <a:close/>
              </a:path>
              <a:path w="240029" h="232409">
                <a:moveTo>
                  <a:pt x="156407" y="126885"/>
                </a:moveTo>
                <a:lnTo>
                  <a:pt x="121228" y="134531"/>
                </a:lnTo>
                <a:lnTo>
                  <a:pt x="120136" y="134924"/>
                </a:lnTo>
                <a:lnTo>
                  <a:pt x="200749" y="134924"/>
                </a:lnTo>
                <a:lnTo>
                  <a:pt x="193675" y="132308"/>
                </a:lnTo>
                <a:lnTo>
                  <a:pt x="183203" y="129465"/>
                </a:lnTo>
                <a:lnTo>
                  <a:pt x="172509" y="127653"/>
                </a:lnTo>
                <a:lnTo>
                  <a:pt x="161576" y="126949"/>
                </a:lnTo>
                <a:lnTo>
                  <a:pt x="156407" y="126885"/>
                </a:lnTo>
                <a:close/>
              </a:path>
            </a:pathLst>
          </a:custGeom>
          <a:solidFill>
            <a:srgbClr val="00AEEF"/>
          </a:solidFill>
        </p:spPr>
        <p:txBody>
          <a:bodyPr wrap="square" lIns="0" tIns="0" rIns="0" bIns="0" rtlCol="0"/>
          <a:lstStyle/>
          <a:p>
            <a:endParaRPr lang="ro-RO" dirty="0"/>
          </a:p>
        </p:txBody>
      </p:sp>
      <p:sp>
        <p:nvSpPr>
          <p:cNvPr id="208" name="object 208"/>
          <p:cNvSpPr/>
          <p:nvPr/>
        </p:nvSpPr>
        <p:spPr>
          <a:xfrm>
            <a:off x="6281420" y="7818526"/>
            <a:ext cx="99060" cy="95250"/>
          </a:xfrm>
          <a:custGeom>
            <a:avLst/>
            <a:gdLst/>
            <a:ahLst/>
            <a:cxnLst/>
            <a:rect l="l" t="t" r="r" b="b"/>
            <a:pathLst>
              <a:path w="99059" h="95250">
                <a:moveTo>
                  <a:pt x="94924" y="85051"/>
                </a:moveTo>
                <a:lnTo>
                  <a:pt x="49288" y="85051"/>
                </a:lnTo>
                <a:lnTo>
                  <a:pt x="54457" y="85102"/>
                </a:lnTo>
                <a:lnTo>
                  <a:pt x="65397" y="85808"/>
                </a:lnTo>
                <a:lnTo>
                  <a:pt x="97929" y="94932"/>
                </a:lnTo>
                <a:lnTo>
                  <a:pt x="98717" y="94767"/>
                </a:lnTo>
                <a:lnTo>
                  <a:pt x="94924" y="85051"/>
                </a:lnTo>
                <a:close/>
              </a:path>
              <a:path w="99059" h="95250">
                <a:moveTo>
                  <a:pt x="60782" y="0"/>
                </a:moveTo>
                <a:lnTo>
                  <a:pt x="60807" y="469"/>
                </a:lnTo>
                <a:lnTo>
                  <a:pt x="59385" y="3556"/>
                </a:lnTo>
                <a:lnTo>
                  <a:pt x="58166" y="6388"/>
                </a:lnTo>
                <a:lnTo>
                  <a:pt x="29376" y="43579"/>
                </a:lnTo>
                <a:lnTo>
                  <a:pt x="203" y="60185"/>
                </a:lnTo>
                <a:lnTo>
                  <a:pt x="0" y="60769"/>
                </a:lnTo>
                <a:lnTo>
                  <a:pt x="6413" y="76985"/>
                </a:lnTo>
                <a:lnTo>
                  <a:pt x="12661" y="93027"/>
                </a:lnTo>
                <a:lnTo>
                  <a:pt x="13030" y="93091"/>
                </a:lnTo>
                <a:lnTo>
                  <a:pt x="49288" y="85051"/>
                </a:lnTo>
                <a:lnTo>
                  <a:pt x="94924" y="85051"/>
                </a:lnTo>
                <a:lnTo>
                  <a:pt x="71838" y="25913"/>
                </a:lnTo>
                <a:lnTo>
                  <a:pt x="67386" y="14617"/>
                </a:lnTo>
                <a:lnTo>
                  <a:pt x="66865" y="12319"/>
                </a:lnTo>
                <a:lnTo>
                  <a:pt x="65443" y="10439"/>
                </a:lnTo>
                <a:lnTo>
                  <a:pt x="64503" y="7086"/>
                </a:lnTo>
                <a:lnTo>
                  <a:pt x="62953" y="3962"/>
                </a:lnTo>
                <a:lnTo>
                  <a:pt x="61760" y="444"/>
                </a:lnTo>
                <a:lnTo>
                  <a:pt x="61493" y="190"/>
                </a:lnTo>
                <a:lnTo>
                  <a:pt x="60782" y="0"/>
                </a:lnTo>
                <a:close/>
              </a:path>
            </a:pathLst>
          </a:custGeom>
          <a:solidFill>
            <a:srgbClr val="6DCFF6"/>
          </a:solidFill>
        </p:spPr>
        <p:txBody>
          <a:bodyPr wrap="square" lIns="0" tIns="0" rIns="0" bIns="0" rtlCol="0"/>
          <a:lstStyle/>
          <a:p>
            <a:endParaRPr lang="ro-RO" dirty="0"/>
          </a:p>
        </p:txBody>
      </p:sp>
      <p:sp>
        <p:nvSpPr>
          <p:cNvPr id="209" name="object 209"/>
          <p:cNvSpPr/>
          <p:nvPr/>
        </p:nvSpPr>
        <p:spPr>
          <a:xfrm>
            <a:off x="6435827" y="7726744"/>
            <a:ext cx="76835" cy="185420"/>
          </a:xfrm>
          <a:custGeom>
            <a:avLst/>
            <a:gdLst/>
            <a:ahLst/>
            <a:cxnLst/>
            <a:rect l="l" t="t" r="r" b="b"/>
            <a:pathLst>
              <a:path w="76834" h="185420">
                <a:moveTo>
                  <a:pt x="11087" y="0"/>
                </a:moveTo>
                <a:lnTo>
                  <a:pt x="0" y="13893"/>
                </a:lnTo>
                <a:lnTo>
                  <a:pt x="16746" y="29176"/>
                </a:lnTo>
                <a:lnTo>
                  <a:pt x="31208" y="46926"/>
                </a:lnTo>
                <a:lnTo>
                  <a:pt x="43039" y="66971"/>
                </a:lnTo>
                <a:lnTo>
                  <a:pt x="51892" y="89141"/>
                </a:lnTo>
                <a:lnTo>
                  <a:pt x="57244" y="112330"/>
                </a:lnTo>
                <a:lnTo>
                  <a:pt x="58964" y="135477"/>
                </a:lnTo>
                <a:lnTo>
                  <a:pt x="57233" y="158242"/>
                </a:lnTo>
                <a:lnTo>
                  <a:pt x="52235" y="180289"/>
                </a:lnTo>
                <a:lnTo>
                  <a:pt x="69265" y="185381"/>
                </a:lnTo>
                <a:lnTo>
                  <a:pt x="74828" y="160817"/>
                </a:lnTo>
                <a:lnTo>
                  <a:pt x="76749" y="135453"/>
                </a:lnTo>
                <a:lnTo>
                  <a:pt x="74827" y="109663"/>
                </a:lnTo>
                <a:lnTo>
                  <a:pt x="68859" y="83819"/>
                </a:lnTo>
                <a:lnTo>
                  <a:pt x="59003" y="59132"/>
                </a:lnTo>
                <a:lnTo>
                  <a:pt x="45831" y="36804"/>
                </a:lnTo>
                <a:lnTo>
                  <a:pt x="29729" y="17029"/>
                </a:lnTo>
                <a:lnTo>
                  <a:pt x="11087" y="0"/>
                </a:lnTo>
                <a:close/>
              </a:path>
            </a:pathLst>
          </a:custGeom>
          <a:solidFill>
            <a:srgbClr val="00AEEF"/>
          </a:solidFill>
        </p:spPr>
        <p:txBody>
          <a:bodyPr wrap="square" lIns="0" tIns="0" rIns="0" bIns="0" rtlCol="0"/>
          <a:lstStyle/>
          <a:p>
            <a:endParaRPr lang="ro-RO" dirty="0"/>
          </a:p>
        </p:txBody>
      </p:sp>
      <p:sp>
        <p:nvSpPr>
          <p:cNvPr id="210" name="object 210"/>
          <p:cNvSpPr/>
          <p:nvPr/>
        </p:nvSpPr>
        <p:spPr>
          <a:xfrm>
            <a:off x="6412268" y="7756284"/>
            <a:ext cx="62865" cy="145415"/>
          </a:xfrm>
          <a:custGeom>
            <a:avLst/>
            <a:gdLst/>
            <a:ahLst/>
            <a:cxnLst/>
            <a:rect l="l" t="t" r="r" b="b"/>
            <a:pathLst>
              <a:path w="62865" h="145415">
                <a:moveTo>
                  <a:pt x="11087" y="0"/>
                </a:moveTo>
                <a:lnTo>
                  <a:pt x="0" y="13893"/>
                </a:lnTo>
                <a:lnTo>
                  <a:pt x="12709" y="25458"/>
                </a:lnTo>
                <a:lnTo>
                  <a:pt x="23687" y="38900"/>
                </a:lnTo>
                <a:lnTo>
                  <a:pt x="32666" y="54084"/>
                </a:lnTo>
                <a:lnTo>
                  <a:pt x="39382" y="70878"/>
                </a:lnTo>
                <a:lnTo>
                  <a:pt x="43433" y="88443"/>
                </a:lnTo>
                <a:lnTo>
                  <a:pt x="44724" y="105971"/>
                </a:lnTo>
                <a:lnTo>
                  <a:pt x="43399" y="123210"/>
                </a:lnTo>
                <a:lnTo>
                  <a:pt x="39598" y="139903"/>
                </a:lnTo>
                <a:lnTo>
                  <a:pt x="56629" y="145008"/>
                </a:lnTo>
                <a:lnTo>
                  <a:pt x="60993" y="125795"/>
                </a:lnTo>
                <a:lnTo>
                  <a:pt x="62509" y="105956"/>
                </a:lnTo>
                <a:lnTo>
                  <a:pt x="61015" y="85783"/>
                </a:lnTo>
                <a:lnTo>
                  <a:pt x="56349" y="65570"/>
                </a:lnTo>
                <a:lnTo>
                  <a:pt x="48632" y="46250"/>
                </a:lnTo>
                <a:lnTo>
                  <a:pt x="38314" y="28779"/>
                </a:lnTo>
                <a:lnTo>
                  <a:pt x="25697" y="13311"/>
                </a:lnTo>
                <a:lnTo>
                  <a:pt x="11087" y="0"/>
                </a:lnTo>
                <a:close/>
              </a:path>
            </a:pathLst>
          </a:custGeom>
          <a:solidFill>
            <a:srgbClr val="00B9F2"/>
          </a:solidFill>
        </p:spPr>
        <p:txBody>
          <a:bodyPr wrap="square" lIns="0" tIns="0" rIns="0" bIns="0" rtlCol="0"/>
          <a:lstStyle/>
          <a:p>
            <a:endParaRPr lang="ro-RO" dirty="0"/>
          </a:p>
        </p:txBody>
      </p:sp>
      <p:sp>
        <p:nvSpPr>
          <p:cNvPr id="211" name="object 211"/>
          <p:cNvSpPr/>
          <p:nvPr/>
        </p:nvSpPr>
        <p:spPr>
          <a:xfrm>
            <a:off x="6388697" y="7785824"/>
            <a:ext cx="48260" cy="104775"/>
          </a:xfrm>
          <a:custGeom>
            <a:avLst/>
            <a:gdLst/>
            <a:ahLst/>
            <a:cxnLst/>
            <a:rect l="l" t="t" r="r" b="b"/>
            <a:pathLst>
              <a:path w="48259" h="104775">
                <a:moveTo>
                  <a:pt x="11087" y="0"/>
                </a:moveTo>
                <a:lnTo>
                  <a:pt x="0" y="13893"/>
                </a:lnTo>
                <a:lnTo>
                  <a:pt x="8672" y="21744"/>
                </a:lnTo>
                <a:lnTo>
                  <a:pt x="16165" y="30875"/>
                </a:lnTo>
                <a:lnTo>
                  <a:pt x="22293" y="41198"/>
                </a:lnTo>
                <a:lnTo>
                  <a:pt x="26873" y="52628"/>
                </a:lnTo>
                <a:lnTo>
                  <a:pt x="29617" y="64562"/>
                </a:lnTo>
                <a:lnTo>
                  <a:pt x="30484" y="76473"/>
                </a:lnTo>
                <a:lnTo>
                  <a:pt x="29568" y="88183"/>
                </a:lnTo>
                <a:lnTo>
                  <a:pt x="26962" y="99517"/>
                </a:lnTo>
                <a:lnTo>
                  <a:pt x="43992" y="104622"/>
                </a:lnTo>
                <a:lnTo>
                  <a:pt x="47156" y="90768"/>
                </a:lnTo>
                <a:lnTo>
                  <a:pt x="48264" y="76457"/>
                </a:lnTo>
                <a:lnTo>
                  <a:pt x="47198" y="61902"/>
                </a:lnTo>
                <a:lnTo>
                  <a:pt x="43840" y="47320"/>
                </a:lnTo>
                <a:lnTo>
                  <a:pt x="38260" y="33364"/>
                </a:lnTo>
                <a:lnTo>
                  <a:pt x="30792" y="20754"/>
                </a:lnTo>
                <a:lnTo>
                  <a:pt x="21660" y="9597"/>
                </a:lnTo>
                <a:lnTo>
                  <a:pt x="11087" y="0"/>
                </a:lnTo>
                <a:close/>
              </a:path>
            </a:pathLst>
          </a:custGeom>
          <a:solidFill>
            <a:srgbClr val="44C8F4"/>
          </a:solidFill>
        </p:spPr>
        <p:txBody>
          <a:bodyPr wrap="square" lIns="0" tIns="0" rIns="0" bIns="0" rtlCol="0"/>
          <a:lstStyle/>
          <a:p>
            <a:endParaRPr lang="ro-RO" dirty="0"/>
          </a:p>
        </p:txBody>
      </p:sp>
      <p:sp>
        <p:nvSpPr>
          <p:cNvPr id="212" name="object 212"/>
          <p:cNvSpPr txBox="1"/>
          <p:nvPr/>
        </p:nvSpPr>
        <p:spPr>
          <a:xfrm>
            <a:off x="1584743" y="7023531"/>
            <a:ext cx="1181105" cy="153888"/>
          </a:xfrm>
          <a:prstGeom prst="rect">
            <a:avLst/>
          </a:prstGeom>
        </p:spPr>
        <p:txBody>
          <a:bodyPr vert="horz" wrap="square" lIns="0" tIns="0" rIns="0" bIns="0" rtlCol="0">
            <a:spAutoFit/>
          </a:bodyPr>
          <a:lstStyle/>
          <a:p>
            <a:pPr marL="12700">
              <a:lnSpc>
                <a:spcPct val="100000"/>
              </a:lnSpc>
            </a:pPr>
            <a:r>
              <a:rPr lang="ro-RO" sz="1000" b="1" spc="65" dirty="0" smtClean="0">
                <a:solidFill>
                  <a:srgbClr val="231F20"/>
                </a:solidFill>
                <a:cs typeface="Calibri"/>
              </a:rPr>
              <a:t>Echipele de suport</a:t>
            </a:r>
            <a:endParaRPr lang="ro-RO" sz="1000" b="1" dirty="0">
              <a:cs typeface="Calibri"/>
            </a:endParaRPr>
          </a:p>
        </p:txBody>
      </p:sp>
      <p:sp>
        <p:nvSpPr>
          <p:cNvPr id="214" name="object 214"/>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smtClean="0"/>
              <a:t>8</a:t>
            </a:r>
            <a:endParaRPr lang="ro-RO" dirty="0"/>
          </a:p>
        </p:txBody>
      </p:sp>
      <p:sp>
        <p:nvSpPr>
          <p:cNvPr id="213" name="object 213"/>
          <p:cNvSpPr txBox="1"/>
          <p:nvPr/>
        </p:nvSpPr>
        <p:spPr>
          <a:xfrm>
            <a:off x="1494240" y="2098944"/>
            <a:ext cx="5100320" cy="657744"/>
          </a:xfrm>
          <a:prstGeom prst="rect">
            <a:avLst/>
          </a:prstGeom>
        </p:spPr>
        <p:txBody>
          <a:bodyPr vert="horz" wrap="square" lIns="0" tIns="0" rIns="0" bIns="0" rtlCol="0">
            <a:spAutoFit/>
          </a:bodyPr>
          <a:lstStyle/>
          <a:p>
            <a:pPr marL="12700" marR="5080">
              <a:lnSpc>
                <a:spcPct val="115700"/>
              </a:lnSpc>
            </a:pPr>
            <a:r>
              <a:rPr lang="ro-RO" sz="1000" b="1" spc="60" dirty="0" smtClean="0">
                <a:solidFill>
                  <a:srgbClr val="00AEEF"/>
                </a:solidFill>
                <a:latin typeface="+mj-lt"/>
                <a:cs typeface="Calibri"/>
              </a:rPr>
              <a:t>Firma este structurata pe linii de business iar echipa este specializata pe industrii.</a:t>
            </a:r>
          </a:p>
          <a:p>
            <a:pPr>
              <a:lnSpc>
                <a:spcPct val="100000"/>
              </a:lnSpc>
              <a:spcBef>
                <a:spcPts val="30"/>
              </a:spcBef>
            </a:pPr>
            <a:endParaRPr lang="ro-RO" sz="900" dirty="0" smtClean="0">
              <a:latin typeface="+mj-lt"/>
              <a:cs typeface="Times New Roman"/>
            </a:endParaRPr>
          </a:p>
          <a:p>
            <a:pPr marL="12700" marR="171450">
              <a:lnSpc>
                <a:spcPct val="122600"/>
              </a:lnSpc>
            </a:pPr>
            <a:r>
              <a:rPr lang="ro-RO" sz="900" spc="-10" dirty="0" smtClean="0">
                <a:solidFill>
                  <a:srgbClr val="231F20"/>
                </a:solidFill>
                <a:cs typeface="Gill Sans MT"/>
              </a:rPr>
              <a:t>Departamentele generatoare de onorarii sunt susținute de echipe de suport care acoperă marketing si vânzări, conformitate, juridic, financiar, HR, IT si administrative.</a:t>
            </a:r>
          </a:p>
        </p:txBody>
      </p:sp>
      <p:sp>
        <p:nvSpPr>
          <p:cNvPr id="217" name="object 30"/>
          <p:cNvSpPr txBox="1"/>
          <p:nvPr/>
        </p:nvSpPr>
        <p:spPr>
          <a:xfrm rot="17218276">
            <a:off x="3012802" y="3807850"/>
            <a:ext cx="738203" cy="76835"/>
          </a:xfrm>
          <a:prstGeom prst="rect">
            <a:avLst/>
          </a:prstGeom>
        </p:spPr>
        <p:txBody>
          <a:bodyPr vert="horz" wrap="square" lIns="0" tIns="0" rIns="0" bIns="0" rtlCol="0">
            <a:spAutoFit/>
          </a:bodyPr>
          <a:lstStyle/>
          <a:p>
            <a:pPr>
              <a:lnSpc>
                <a:spcPts val="605"/>
              </a:lnSpc>
            </a:pPr>
            <a:r>
              <a:rPr lang="ro-RO" sz="600" b="1" spc="-30" dirty="0" err="1" smtClean="0">
                <a:solidFill>
                  <a:srgbClr val="A30046"/>
                </a:solidFill>
                <a:latin typeface="Lucida Sans"/>
                <a:cs typeface="Lucida Sans"/>
              </a:rPr>
              <a:t>Strategy</a:t>
            </a:r>
            <a:r>
              <a:rPr lang="ro-RO" sz="600" b="1" spc="-30" dirty="0" smtClean="0">
                <a:solidFill>
                  <a:srgbClr val="A30046"/>
                </a:solidFill>
                <a:latin typeface="Lucida Sans"/>
                <a:cs typeface="Lucida Sans"/>
              </a:rPr>
              <a:t> </a:t>
            </a:r>
            <a:r>
              <a:rPr lang="ro-RO" sz="600" b="1" spc="-30" dirty="0" err="1" smtClean="0">
                <a:solidFill>
                  <a:srgbClr val="A30046"/>
                </a:solidFill>
                <a:latin typeface="Lucida Sans"/>
                <a:cs typeface="Lucida Sans"/>
              </a:rPr>
              <a:t>Creation</a:t>
            </a:r>
            <a:endParaRPr lang="ro-RO" sz="600" dirty="0">
              <a:latin typeface="Lucida Sans"/>
              <a:cs typeface="Lucida Sans"/>
            </a:endParaRPr>
          </a:p>
        </p:txBody>
      </p:sp>
      <p:sp>
        <p:nvSpPr>
          <p:cNvPr id="216"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err="1" smtClean="0"/>
              <a:t>Declaratia</a:t>
            </a:r>
            <a:r>
              <a:rPr lang="ro-RO" spc="-15" dirty="0" smtClean="0"/>
              <a:t> de Transparenta </a:t>
            </a:r>
            <a:r>
              <a:rPr lang="ro-RO" spc="-25" dirty="0" smtClean="0"/>
              <a:t>2017</a:t>
            </a:r>
            <a:endParaRPr lang="ro-RO" spc="-25"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00" y="1308100"/>
            <a:ext cx="6508249" cy="523220"/>
          </a:xfrm>
        </p:spPr>
        <p:txBody>
          <a:bodyPr/>
          <a:lstStyle/>
          <a:p>
            <a:r>
              <a:rPr lang="ro-RO" dirty="0" smtClean="0"/>
              <a:t>Controlul calității</a:t>
            </a:r>
            <a:endParaRPr lang="ro-RO" dirty="0"/>
          </a:p>
        </p:txBody>
      </p:sp>
      <p:sp>
        <p:nvSpPr>
          <p:cNvPr id="3" name="Content Placeholder 2"/>
          <p:cNvSpPr>
            <a:spLocks noGrp="1"/>
          </p:cNvSpPr>
          <p:nvPr>
            <p:ph sz="half" idx="2"/>
          </p:nvPr>
        </p:nvSpPr>
        <p:spPr>
          <a:xfrm>
            <a:off x="527300" y="2146300"/>
            <a:ext cx="3197226" cy="3323987"/>
          </a:xfrm>
        </p:spPr>
        <p:txBody>
          <a:bodyPr/>
          <a:lstStyle/>
          <a:p>
            <a:pPr algn="just"/>
            <a:r>
              <a:rPr lang="ro-RO" sz="900" dirty="0" smtClean="0"/>
              <a:t>Am implementat un sistem al calității interne ce oferă asigurare rezonabila asupra faptului ca personalul profesional de la toate nivelele operaționale menține independenta atât in fapt, cat si in aparenta, in conformitate cu standardele profesionale si își îndeplinește responsabilitățile profesionale cu integritate si obiectivitate.</a:t>
            </a:r>
          </a:p>
          <a:p>
            <a:pPr algn="just"/>
            <a:endParaRPr lang="ro-RO" sz="900" dirty="0"/>
          </a:p>
          <a:p>
            <a:pPr algn="just"/>
            <a:r>
              <a:rPr lang="ro-RO" sz="900" dirty="0"/>
              <a:t>Politica </a:t>
            </a:r>
            <a:r>
              <a:rPr lang="ro-RO" sz="900" dirty="0" err="1"/>
              <a:t>şi</a:t>
            </a:r>
            <a:r>
              <a:rPr lang="ro-RO" sz="900" dirty="0"/>
              <a:t> procedurile de control al </a:t>
            </a:r>
            <a:r>
              <a:rPr lang="ro-RO" sz="900" dirty="0" smtClean="0"/>
              <a:t>calității </a:t>
            </a:r>
            <a:r>
              <a:rPr lang="ro-RO" sz="900" dirty="0"/>
              <a:t>lucrărilor de audit la “MOORE STEPHENS KSC” S.R.L. sunt puse in lucru prin ordinul nr. 34 din 25.11.2015 ”Cu privire la punerea în aplicare a politicilor </a:t>
            </a:r>
            <a:r>
              <a:rPr lang="ro-RO" sz="900" dirty="0" smtClean="0"/>
              <a:t>și </a:t>
            </a:r>
            <a:r>
              <a:rPr lang="ro-RO" sz="900" dirty="0"/>
              <a:t>procedurilor de control al </a:t>
            </a:r>
            <a:r>
              <a:rPr lang="ro-RO" sz="900" dirty="0" smtClean="0"/>
              <a:t>calității </a:t>
            </a:r>
            <a:r>
              <a:rPr lang="ro-RO" sz="900" dirty="0"/>
              <a:t>lucrărilor de audit”. Politicile </a:t>
            </a:r>
            <a:r>
              <a:rPr lang="ro-RO" sz="900" dirty="0" smtClean="0"/>
              <a:t>și </a:t>
            </a:r>
            <a:r>
              <a:rPr lang="ro-RO" sz="900" dirty="0"/>
              <a:t>procedurile de control al </a:t>
            </a:r>
            <a:r>
              <a:rPr lang="ro-RO" sz="900" dirty="0" smtClean="0"/>
              <a:t>calității </a:t>
            </a:r>
            <a:r>
              <a:rPr lang="ro-RO" sz="900" dirty="0"/>
              <a:t>lucrărilor de audit sunt stabilite în “Ghidul practic privind controlul </a:t>
            </a:r>
            <a:r>
              <a:rPr lang="ro-RO" sz="900" dirty="0" smtClean="0"/>
              <a:t>calității </a:t>
            </a:r>
            <a:r>
              <a:rPr lang="ro-RO" sz="900" dirty="0"/>
              <a:t>lucrărilor de audit”. </a:t>
            </a:r>
            <a:endParaRPr lang="ro-RO" sz="900" dirty="0" smtClean="0"/>
          </a:p>
          <a:p>
            <a:pPr algn="just"/>
            <a:endParaRPr lang="ro-RO" sz="900" dirty="0" smtClean="0"/>
          </a:p>
          <a:p>
            <a:pPr algn="just"/>
            <a:r>
              <a:rPr lang="ro-RO" sz="900" dirty="0" smtClean="0"/>
              <a:t>Sistemul calității interne al Companiei poate fi divizat in următoarele elemente:</a:t>
            </a:r>
          </a:p>
          <a:p>
            <a:pPr marL="285750" lvl="0" indent="-285750" algn="just">
              <a:buFont typeface="Arial" panose="020B0604020202020204" pitchFamily="34" charset="0"/>
              <a:buChar char="•"/>
            </a:pPr>
            <a:r>
              <a:rPr lang="ro-RO" sz="900" dirty="0" smtClean="0"/>
              <a:t>Responsabilități de leadership pentru calitatea in cadrul firmei;</a:t>
            </a:r>
          </a:p>
          <a:p>
            <a:pPr marL="285750" lvl="0" indent="-285750" algn="just">
              <a:buFont typeface="Arial" panose="020B0604020202020204" pitchFamily="34" charset="0"/>
              <a:buChar char="•"/>
            </a:pPr>
            <a:r>
              <a:rPr lang="ro-RO" sz="900" dirty="0" smtClean="0"/>
              <a:t>Manualele tehnice ale firmei;</a:t>
            </a:r>
          </a:p>
          <a:p>
            <a:pPr marL="285750" lvl="0" indent="-285750" algn="just">
              <a:buFont typeface="Arial" panose="020B0604020202020204" pitchFamily="34" charset="0"/>
              <a:buChar char="•"/>
            </a:pPr>
            <a:r>
              <a:rPr lang="ro-RO" sz="900" dirty="0" smtClean="0"/>
              <a:t>Acceptarea si continuarea relațiilor cu clienții si a angajamentelor specific;</a:t>
            </a:r>
          </a:p>
          <a:p>
            <a:pPr marL="285750" lvl="0" indent="-285750" algn="just">
              <a:buFont typeface="Arial" panose="020B0604020202020204" pitchFamily="34" charset="0"/>
              <a:buChar char="•"/>
            </a:pPr>
            <a:r>
              <a:rPr lang="ro-RO" sz="900" dirty="0" smtClean="0"/>
              <a:t>Resurse umane;</a:t>
            </a:r>
          </a:p>
          <a:p>
            <a:pPr marL="285750" lvl="0" indent="-285750" algn="just">
              <a:buFont typeface="Arial" panose="020B0604020202020204" pitchFamily="34" charset="0"/>
              <a:buChar char="•"/>
            </a:pPr>
            <a:r>
              <a:rPr lang="ro-RO" sz="900" dirty="0" smtClean="0"/>
              <a:t>Performanta angajamentelor;</a:t>
            </a:r>
          </a:p>
          <a:p>
            <a:pPr marL="285750" lvl="0" indent="-285750" algn="just">
              <a:buFont typeface="Arial" panose="020B0604020202020204" pitchFamily="34" charset="0"/>
              <a:buChar char="•"/>
            </a:pPr>
            <a:r>
              <a:rPr lang="ro-RO" sz="900" dirty="0" smtClean="0"/>
              <a:t>Monitorizare.</a:t>
            </a:r>
            <a:endParaRPr lang="ro-RO" sz="900" dirty="0"/>
          </a:p>
        </p:txBody>
      </p:sp>
      <p:sp>
        <p:nvSpPr>
          <p:cNvPr id="5" name="Content Placeholder 2"/>
          <p:cNvSpPr>
            <a:spLocks noGrp="1"/>
          </p:cNvSpPr>
          <p:nvPr>
            <p:ph sz="half" idx="2"/>
          </p:nvPr>
        </p:nvSpPr>
        <p:spPr>
          <a:xfrm>
            <a:off x="508403" y="5470287"/>
            <a:ext cx="3216123" cy="4431983"/>
          </a:xfrm>
        </p:spPr>
        <p:txBody>
          <a:bodyPr/>
          <a:lstStyle/>
          <a:p>
            <a:pPr algn="just"/>
            <a:r>
              <a:rPr lang="ro-RO" sz="900" dirty="0" smtClean="0"/>
              <a:t>Scopul nostru principal este de a oferi cea mai înalta calitate a serviciilor in conformitate cu standardele profesiei de contabilitate si audit. Pentru a-l atinge, am dezvoltat politici si proceduri care asigura faptul ca toata munca prestata este de o calitate înalta.</a:t>
            </a:r>
          </a:p>
          <a:p>
            <a:pPr algn="just"/>
            <a:endParaRPr lang="ro-RO" sz="900" dirty="0" smtClean="0"/>
          </a:p>
          <a:p>
            <a:pPr algn="just"/>
            <a:r>
              <a:rPr lang="ro-RO" sz="900" b="1" dirty="0">
                <a:solidFill>
                  <a:srgbClr val="00B0F0"/>
                </a:solidFill>
              </a:rPr>
              <a:t>Responsabilitatea conducerii </a:t>
            </a:r>
            <a:r>
              <a:rPr lang="ro-RO" sz="900" b="1" dirty="0" smtClean="0">
                <a:solidFill>
                  <a:srgbClr val="00B0F0"/>
                </a:solidFill>
              </a:rPr>
              <a:t>societății </a:t>
            </a:r>
            <a:r>
              <a:rPr lang="ro-RO" sz="900" b="1" dirty="0">
                <a:solidFill>
                  <a:srgbClr val="00B0F0"/>
                </a:solidFill>
              </a:rPr>
              <a:t>privind calitatea lucrărilor de audit</a:t>
            </a:r>
            <a:endParaRPr lang="ro-RO" sz="900" dirty="0" smtClean="0"/>
          </a:p>
          <a:p>
            <a:pPr algn="just"/>
            <a:r>
              <a:rPr lang="ro-RO" sz="900" dirty="0" smtClean="0"/>
              <a:t>Controlul calității in cadrul unei firme este dependent de structura organizaționala care definește clar responsabilitățile diferitelor nivele de management.</a:t>
            </a:r>
          </a:p>
          <a:p>
            <a:pPr algn="just"/>
            <a:endParaRPr lang="ro-RO" sz="900" dirty="0" smtClean="0"/>
          </a:p>
          <a:p>
            <a:pPr algn="just"/>
            <a:r>
              <a:rPr lang="ro-RO" sz="900" dirty="0" smtClean="0"/>
              <a:t>Alături de managementul firmei, Partenerul responsabil de Calitate si Managementul Riscului inoculează valori profesionale si etice in firma prin:</a:t>
            </a:r>
          </a:p>
          <a:p>
            <a:pPr marL="171450" lvl="0" indent="-171450" algn="just">
              <a:buFont typeface="Arial" panose="020B0604020202020204" pitchFamily="34" charset="0"/>
              <a:buChar char="•"/>
            </a:pPr>
            <a:r>
              <a:rPr lang="ro-RO" sz="900" dirty="0" smtClean="0"/>
              <a:t>Dezvoltarea de linii directoare privind obținerea asigurării si comunicarea lor către profesioniștii firmei</a:t>
            </a:r>
          </a:p>
          <a:p>
            <a:pPr marL="171450" lvl="0" indent="-171450" algn="just">
              <a:buFont typeface="Arial" panose="020B0604020202020204" pitchFamily="34" charset="0"/>
              <a:buChar char="•"/>
            </a:pPr>
            <a:r>
              <a:rPr lang="ro-RO" sz="900" dirty="0" smtClean="0"/>
              <a:t>Menținerea practicii de audit a firmei la cele mai înalte standarde ale profesiei</a:t>
            </a:r>
          </a:p>
          <a:p>
            <a:pPr marL="171450" lvl="0" indent="-171450" algn="just">
              <a:buFont typeface="Arial" panose="020B0604020202020204" pitchFamily="34" charset="0"/>
              <a:buChar char="•"/>
            </a:pPr>
            <a:r>
              <a:rPr lang="ro-RO" sz="900" dirty="0" smtClean="0"/>
              <a:t>Monitorizarea independentei</a:t>
            </a:r>
          </a:p>
          <a:p>
            <a:pPr marL="171450" lvl="0" indent="-171450" algn="just">
              <a:buFont typeface="Arial" panose="020B0604020202020204" pitchFamily="34" charset="0"/>
              <a:buChar char="•"/>
            </a:pPr>
            <a:r>
              <a:rPr lang="ro-RO" sz="900" dirty="0" smtClean="0"/>
              <a:t>Supervizarea activității de auditare a firmei</a:t>
            </a:r>
          </a:p>
          <a:p>
            <a:pPr marL="171450" lvl="0" indent="-171450" algn="just">
              <a:buFont typeface="Arial" panose="020B0604020202020204" pitchFamily="34" charset="0"/>
              <a:buChar char="•"/>
            </a:pPr>
            <a:r>
              <a:rPr lang="ro-RO" sz="900" dirty="0" smtClean="0"/>
              <a:t>Evaluarea politicilor si procedurilor de control ale firmei</a:t>
            </a:r>
          </a:p>
          <a:p>
            <a:pPr marL="171450" lvl="0" indent="-171450" algn="just">
              <a:buFont typeface="Arial" panose="020B0604020202020204" pitchFamily="34" charset="0"/>
              <a:buChar char="•"/>
            </a:pPr>
            <a:r>
              <a:rPr lang="ro-RO" sz="900" dirty="0" smtClean="0"/>
              <a:t>Supervizarea programelor de educație profesionala continua ale firmei</a:t>
            </a:r>
          </a:p>
          <a:p>
            <a:pPr algn="just"/>
            <a:endParaRPr lang="ro-RO" sz="900" dirty="0" smtClean="0"/>
          </a:p>
          <a:p>
            <a:pPr algn="just"/>
            <a:r>
              <a:rPr lang="ro-RO" sz="900" dirty="0" smtClean="0"/>
              <a:t>Fiecare Partener de Audit este in principal responsabil pentru coordonarea performantei echipelor de audit si atingerea standardelor care corespund obiectivelor profesionale ale firmei.</a:t>
            </a:r>
          </a:p>
          <a:p>
            <a:pPr algn="just"/>
            <a:endParaRPr lang="ro-RO" sz="900" dirty="0" smtClean="0"/>
          </a:p>
          <a:p>
            <a:pPr algn="just"/>
            <a:r>
              <a:rPr lang="ro-RO" sz="900" dirty="0" smtClean="0"/>
              <a:t>Managerii de Audit Seniori si Managerii de Audit sunt responsabili pentru delegarea, supervizarea si revizuirea muncii de audit realizata de personalul profesionist.</a:t>
            </a:r>
          </a:p>
          <a:p>
            <a:endParaRPr lang="ro-RO" sz="900" dirty="0"/>
          </a:p>
        </p:txBody>
      </p:sp>
      <p:sp>
        <p:nvSpPr>
          <p:cNvPr id="6" name="Content Placeholder 2"/>
          <p:cNvSpPr>
            <a:spLocks noGrp="1"/>
          </p:cNvSpPr>
          <p:nvPr>
            <p:ph sz="half" idx="2"/>
          </p:nvPr>
        </p:nvSpPr>
        <p:spPr>
          <a:xfrm>
            <a:off x="4002238" y="2161754"/>
            <a:ext cx="3205012" cy="8225329"/>
          </a:xfrm>
        </p:spPr>
        <p:txBody>
          <a:bodyPr/>
          <a:lstStyle/>
          <a:p>
            <a:pPr algn="just"/>
            <a:r>
              <a:rPr lang="ro-RO" sz="900" b="1" dirty="0" smtClean="0">
                <a:solidFill>
                  <a:srgbClr val="00B0F0"/>
                </a:solidFill>
              </a:rPr>
              <a:t>Manualele tehnice ale firmei</a:t>
            </a:r>
            <a:endParaRPr lang="ro-RO" sz="900" dirty="0" smtClean="0">
              <a:solidFill>
                <a:srgbClr val="00B0F0"/>
              </a:solidFill>
            </a:endParaRPr>
          </a:p>
          <a:p>
            <a:pPr algn="just">
              <a:spcBef>
                <a:spcPts val="600"/>
              </a:spcBef>
            </a:pPr>
            <a:r>
              <a:rPr lang="ro-RO" sz="900" dirty="0" smtClean="0"/>
              <a:t>Manualul de Politici de Independenta si Proceduri al Moore Stephens KSC poate fi accesat online de către fiecare profesionist, pe rețeaua interna a firmei.</a:t>
            </a:r>
          </a:p>
          <a:p>
            <a:pPr algn="just">
              <a:spcBef>
                <a:spcPts val="600"/>
              </a:spcBef>
            </a:pPr>
            <a:r>
              <a:rPr lang="ro-RO" sz="900" dirty="0" smtClean="0"/>
              <a:t>Manualele firmei si alte materiale cu rol îndrumător sunt disponibile personalului in funcție de ariile de specialitate si responsabilitate, fiind de asemenea prezente pe rețeaua interna. Aceste manuale conferă uniformitate aspectelor procedurale si tehnice din cadrul firmei.</a:t>
            </a:r>
          </a:p>
          <a:p>
            <a:pPr algn="just">
              <a:spcBef>
                <a:spcPts val="600"/>
              </a:spcBef>
            </a:pPr>
            <a:r>
              <a:rPr lang="ro-RO" sz="900" b="1" dirty="0" smtClean="0">
                <a:solidFill>
                  <a:srgbClr val="00B0F0"/>
                </a:solidFill>
              </a:rPr>
              <a:t>Cerințe </a:t>
            </a:r>
            <a:r>
              <a:rPr lang="ro-RO" sz="900" b="1" dirty="0">
                <a:solidFill>
                  <a:srgbClr val="00B0F0"/>
                </a:solidFill>
              </a:rPr>
              <a:t>relevante de etică, inclusiv </a:t>
            </a:r>
            <a:r>
              <a:rPr lang="ro-RO" sz="900" b="1" dirty="0" smtClean="0">
                <a:solidFill>
                  <a:srgbClr val="00B0F0"/>
                </a:solidFill>
              </a:rPr>
              <a:t>independentă</a:t>
            </a:r>
            <a:endParaRPr lang="ro-RO" sz="900" b="1" dirty="0">
              <a:solidFill>
                <a:srgbClr val="00B0F0"/>
              </a:solidFill>
            </a:endParaRPr>
          </a:p>
          <a:p>
            <a:pPr algn="just">
              <a:spcBef>
                <a:spcPts val="600"/>
              </a:spcBef>
            </a:pPr>
            <a:r>
              <a:rPr lang="ro-RO" sz="900" dirty="0" smtClean="0"/>
              <a:t>Societatea recunoaște </a:t>
            </a:r>
            <a:r>
              <a:rPr lang="ro-RO" sz="900" dirty="0"/>
              <a:t>valoarea </a:t>
            </a:r>
            <a:r>
              <a:rPr lang="ro-RO" sz="900" dirty="0" smtClean="0"/>
              <a:t>și </a:t>
            </a:r>
            <a:r>
              <a:rPr lang="ro-RO" sz="900" dirty="0"/>
              <a:t>autoritatea conducătorului responsabil cu etica (CRE) în </a:t>
            </a:r>
            <a:r>
              <a:rPr lang="ro-RO" sz="900" dirty="0" smtClean="0"/>
              <a:t>privința </a:t>
            </a:r>
            <a:r>
              <a:rPr lang="ro-RO" sz="900" dirty="0"/>
              <a:t>tuturor aspectelor etice. CRE are </a:t>
            </a:r>
            <a:r>
              <a:rPr lang="ro-RO" sz="900" dirty="0" smtClean="0"/>
              <a:t>responsabilități </a:t>
            </a:r>
            <a:r>
              <a:rPr lang="ro-RO" sz="900" dirty="0"/>
              <a:t>privind:</a:t>
            </a:r>
          </a:p>
          <a:p>
            <a:pPr marL="171450" indent="-171450" algn="just">
              <a:buFont typeface="Arial" panose="020B0604020202020204" pitchFamily="34" charset="0"/>
              <a:buChar char="•"/>
            </a:pPr>
            <a:r>
              <a:rPr lang="ro-RO" sz="900" dirty="0" smtClean="0"/>
              <a:t>Menținerea </a:t>
            </a:r>
            <a:r>
              <a:rPr lang="ro-RO" sz="900" dirty="0"/>
              <a:t>politicilor privind etica;</a:t>
            </a:r>
          </a:p>
          <a:p>
            <a:pPr marL="171450" indent="-171450" algn="just">
              <a:buFont typeface="Arial" panose="020B0604020202020204" pitchFamily="34" charset="0"/>
              <a:buChar char="•"/>
            </a:pPr>
            <a:r>
              <a:rPr lang="ro-RO" sz="900" dirty="0" smtClean="0"/>
              <a:t>Oferirea </a:t>
            </a:r>
            <a:r>
              <a:rPr lang="ro-RO" sz="900" dirty="0"/>
              <a:t>de îndrumări </a:t>
            </a:r>
            <a:r>
              <a:rPr lang="ro-RO" sz="900" dirty="0" smtClean="0"/>
              <a:t>și consultanta </a:t>
            </a:r>
            <a:r>
              <a:rPr lang="ro-RO" sz="900" dirty="0"/>
              <a:t>cu privire la toate aspectele privind etica pentru parteneri </a:t>
            </a:r>
            <a:r>
              <a:rPr lang="ro-RO" sz="900" dirty="0" smtClean="0"/>
              <a:t>și </a:t>
            </a:r>
            <a:r>
              <a:rPr lang="ro-RO" sz="900" dirty="0"/>
              <a:t>personal (de exemplu </a:t>
            </a:r>
            <a:r>
              <a:rPr lang="ro-RO" sz="900" dirty="0" smtClean="0"/>
              <a:t>independentă, </a:t>
            </a:r>
            <a:r>
              <a:rPr lang="ro-RO" sz="900" dirty="0"/>
              <a:t>conflict de interese);</a:t>
            </a:r>
          </a:p>
          <a:p>
            <a:pPr marL="171450" indent="-171450" algn="just">
              <a:buFont typeface="Arial" panose="020B0604020202020204" pitchFamily="34" charset="0"/>
              <a:buChar char="•"/>
            </a:pPr>
            <a:r>
              <a:rPr lang="ro-RO" sz="900" dirty="0" smtClean="0"/>
              <a:t>Menținerea </a:t>
            </a:r>
            <a:r>
              <a:rPr lang="ro-RO" sz="900" dirty="0"/>
              <a:t>unei liste cu </a:t>
            </a:r>
            <a:r>
              <a:rPr lang="ro-RO" sz="900" dirty="0" smtClean="0"/>
              <a:t>clienții </a:t>
            </a:r>
            <a:r>
              <a:rPr lang="ro-RO" sz="900" dirty="0"/>
              <a:t>care sunt </a:t>
            </a:r>
            <a:r>
              <a:rPr lang="ro-RO" sz="900" dirty="0" smtClean="0"/>
              <a:t>entități </a:t>
            </a:r>
            <a:r>
              <a:rPr lang="ro-RO" sz="900" dirty="0"/>
              <a:t>semnificative de interes public (pentru aspecte de </a:t>
            </a:r>
            <a:r>
              <a:rPr lang="ro-RO" sz="900" dirty="0" smtClean="0"/>
              <a:t>independentă);</a:t>
            </a:r>
            <a:endParaRPr lang="ro-RO" sz="900" dirty="0"/>
          </a:p>
          <a:p>
            <a:pPr marL="171450" indent="-171450" algn="just">
              <a:buFont typeface="Arial" panose="020B0604020202020204" pitchFamily="34" charset="0"/>
              <a:buChar char="•"/>
            </a:pPr>
            <a:r>
              <a:rPr lang="ro-RO" sz="900" dirty="0" smtClean="0"/>
              <a:t>Monitorizarea conformității </a:t>
            </a:r>
            <a:r>
              <a:rPr lang="ro-RO" sz="900" dirty="0"/>
              <a:t>cu politicile </a:t>
            </a:r>
            <a:r>
              <a:rPr lang="ro-RO" sz="900" dirty="0" smtClean="0"/>
              <a:t>și </a:t>
            </a:r>
            <a:r>
              <a:rPr lang="ro-RO" sz="900" dirty="0"/>
              <a:t>procedurile </a:t>
            </a:r>
            <a:r>
              <a:rPr lang="ro-RO" sz="900" dirty="0" smtClean="0"/>
              <a:t>Societății  </a:t>
            </a:r>
            <a:r>
              <a:rPr lang="ro-RO" sz="900" dirty="0"/>
              <a:t>sub toate aspectele etice;</a:t>
            </a:r>
          </a:p>
          <a:p>
            <a:pPr marL="171450" indent="-171450" algn="just">
              <a:buFont typeface="Arial" panose="020B0604020202020204" pitchFamily="34" charset="0"/>
              <a:buChar char="•"/>
            </a:pPr>
            <a:r>
              <a:rPr lang="ro-RO" sz="900" dirty="0" smtClean="0"/>
              <a:t>Raportarea </a:t>
            </a:r>
            <a:r>
              <a:rPr lang="ro-RO" sz="900" dirty="0"/>
              <a:t>cazurilor de nerespectare a politicii </a:t>
            </a:r>
            <a:r>
              <a:rPr lang="ro-RO" sz="900" dirty="0" smtClean="0"/>
              <a:t>Societății </a:t>
            </a:r>
            <a:r>
              <a:rPr lang="ro-RO" sz="900" dirty="0"/>
              <a:t>către partenerul executiv (PE) (sau parteneri); </a:t>
            </a:r>
            <a:r>
              <a:rPr lang="ro-RO" sz="900" dirty="0" smtClean="0"/>
              <a:t>și</a:t>
            </a:r>
            <a:endParaRPr lang="ro-RO" sz="900" dirty="0"/>
          </a:p>
          <a:p>
            <a:pPr marL="171450" indent="-171450" algn="just">
              <a:buFont typeface="Arial" panose="020B0604020202020204" pitchFamily="34" charset="0"/>
              <a:buChar char="•"/>
            </a:pPr>
            <a:r>
              <a:rPr lang="ro-RO" sz="900" dirty="0" smtClean="0"/>
              <a:t>Coordonarea </a:t>
            </a:r>
            <a:r>
              <a:rPr lang="ro-RO" sz="900" dirty="0"/>
              <a:t>cu persoana responsabilă cu toate </a:t>
            </a:r>
            <a:r>
              <a:rPr lang="ro-RO" sz="900" dirty="0" smtClean="0"/>
              <a:t>funcțiile </a:t>
            </a:r>
            <a:r>
              <a:rPr lang="ro-RO" sz="900" dirty="0"/>
              <a:t>privind resursele umane (RU) a formării privind toate aspectele care </a:t>
            </a:r>
            <a:r>
              <a:rPr lang="ro-RO" sz="900" dirty="0" smtClean="0"/>
              <a:t>țin </a:t>
            </a:r>
            <a:r>
              <a:rPr lang="ro-RO" sz="900" dirty="0"/>
              <a:t>de etică.</a:t>
            </a:r>
          </a:p>
          <a:p>
            <a:pPr algn="just">
              <a:spcBef>
                <a:spcPts val="600"/>
              </a:spcBef>
            </a:pPr>
            <a:r>
              <a:rPr lang="ro-RO" sz="900" dirty="0" smtClean="0"/>
              <a:t>Toți </a:t>
            </a:r>
            <a:r>
              <a:rPr lang="ro-RO" sz="900" dirty="0"/>
              <a:t>partenerii </a:t>
            </a:r>
            <a:r>
              <a:rPr lang="ro-RO" sz="900" dirty="0" smtClean="0"/>
              <a:t>și </a:t>
            </a:r>
            <a:r>
              <a:rPr lang="ro-RO" sz="900" dirty="0"/>
              <a:t>întreg personalul </a:t>
            </a:r>
            <a:r>
              <a:rPr lang="ro-RO" sz="900" dirty="0" smtClean="0"/>
              <a:t>cunosc Secțiunea </a:t>
            </a:r>
            <a:r>
              <a:rPr lang="ro-RO" sz="900" dirty="0"/>
              <a:t>290 a Codului IFAC, ISQC 1, paragrafele 20-25 </a:t>
            </a:r>
            <a:r>
              <a:rPr lang="ro-RO" sz="900" dirty="0" smtClean="0"/>
              <a:t>și </a:t>
            </a:r>
            <a:r>
              <a:rPr lang="ro-RO" sz="900" dirty="0"/>
              <a:t>ISA 220. Politica </a:t>
            </a:r>
            <a:r>
              <a:rPr lang="ro-RO" sz="900" dirty="0" smtClean="0"/>
              <a:t>Societății </a:t>
            </a:r>
            <a:r>
              <a:rPr lang="ro-RO" sz="900" dirty="0"/>
              <a:t>privind </a:t>
            </a:r>
            <a:r>
              <a:rPr lang="ro-RO" sz="900" dirty="0" smtClean="0"/>
              <a:t>independentă </a:t>
            </a:r>
            <a:r>
              <a:rPr lang="ro-RO" sz="900" dirty="0"/>
              <a:t>impune tuturor membrilor echipei misiunii să respecte aceste prevederi pentru toate misiunile de audit </a:t>
            </a:r>
            <a:r>
              <a:rPr lang="ro-RO" sz="900" dirty="0" smtClean="0"/>
              <a:t>și </a:t>
            </a:r>
            <a:r>
              <a:rPr lang="ro-RO" sz="900" dirty="0"/>
              <a:t>rapoartele emise.</a:t>
            </a:r>
          </a:p>
          <a:p>
            <a:pPr algn="just">
              <a:spcBef>
                <a:spcPts val="600"/>
              </a:spcBef>
            </a:pPr>
            <a:r>
              <a:rPr lang="ro-RO" sz="900" b="1" dirty="0" smtClean="0">
                <a:solidFill>
                  <a:srgbClr val="00B0F0"/>
                </a:solidFill>
              </a:rPr>
              <a:t>Acceptarea si continuarea relațiilor cu clienții si a angajamentelor specifice</a:t>
            </a:r>
          </a:p>
          <a:p>
            <a:pPr algn="just">
              <a:spcBef>
                <a:spcPts val="600"/>
              </a:spcBef>
            </a:pPr>
            <a:r>
              <a:rPr lang="ro-RO" sz="900" dirty="0" smtClean="0"/>
              <a:t>Înainte de acceptarea unui nou client de audit, firma noastră se asigura ca nu exista probleme de natura etica sau referitoare la independenta ce ar putea intra in conflict cu prevederile codului etic. Mai mult decât atât, ne asiguram ca am fost numiți ca urmare a unei proceduri conforme si legale.</a:t>
            </a:r>
          </a:p>
          <a:p>
            <a:pPr algn="just">
              <a:spcBef>
                <a:spcPts val="600"/>
              </a:spcBef>
            </a:pPr>
            <a:r>
              <a:rPr lang="ro-RO" sz="900" dirty="0" smtClean="0"/>
              <a:t>Procedurile de acceptare sunt rezumate in pașii următori:</a:t>
            </a:r>
          </a:p>
          <a:p>
            <a:pPr marL="171450" lvl="0" indent="-171450" algn="just">
              <a:buFont typeface="Arial" panose="020B0604020202020204" pitchFamily="34" charset="0"/>
              <a:buChar char="•"/>
            </a:pPr>
            <a:r>
              <a:rPr lang="ro-RO" sz="900" dirty="0" smtClean="0"/>
              <a:t>Luarea in considerare a informațiilor privind integritatea managementului companiei, pentru a vedea daca posibilul client este de buna credința;</a:t>
            </a:r>
          </a:p>
          <a:p>
            <a:pPr marL="171450" lvl="0" indent="-171450" algn="just">
              <a:buFont typeface="Arial" panose="020B0604020202020204" pitchFamily="34" charset="0"/>
              <a:buChar char="•"/>
            </a:pPr>
            <a:r>
              <a:rPr lang="ro-RO" sz="900" dirty="0" smtClean="0"/>
              <a:t>Evaluarea problemelor legate de litigii si publicitate aferente potențialului client;</a:t>
            </a:r>
          </a:p>
          <a:p>
            <a:pPr marL="171450" lvl="0" indent="-171450" algn="just">
              <a:buFont typeface="Arial" panose="020B0604020202020204" pitchFamily="34" charset="0"/>
              <a:buChar char="•"/>
            </a:pPr>
            <a:r>
              <a:rPr lang="ro-RO" sz="900" dirty="0" smtClean="0"/>
              <a:t>Strângerea de informații relevante de la fostul auditor;</a:t>
            </a:r>
          </a:p>
          <a:p>
            <a:pPr marL="171450" lvl="0" indent="-171450" algn="just">
              <a:buFont typeface="Arial" panose="020B0604020202020204" pitchFamily="34" charset="0"/>
              <a:buChar char="•"/>
            </a:pPr>
            <a:r>
              <a:rPr lang="ro-RO" sz="900" dirty="0" smtClean="0"/>
              <a:t>Evaluare informațiilor referitoare la client: finanțarea clientului, performanta recenta si cea pe termen lung, controlul intern, politicile contabile dezvoltate, competenta si onestitatea management-ului sau a parților implicate, tranzacții neobișnuite;</a:t>
            </a:r>
          </a:p>
          <a:p>
            <a:pPr marL="171450" lvl="0" indent="-171450" algn="just">
              <a:buFont typeface="Arial" panose="020B0604020202020204" pitchFamily="34" charset="0"/>
              <a:buChar char="•"/>
            </a:pPr>
            <a:r>
              <a:rPr lang="ro-RO" sz="900" dirty="0" smtClean="0"/>
              <a:t>Personalizarea si realizarea unor proceduri test specifice de audit in vederea minimizării riscului;</a:t>
            </a:r>
          </a:p>
          <a:p>
            <a:pPr marL="171450" lvl="0" indent="-171450" algn="just">
              <a:buFont typeface="Arial" panose="020B0604020202020204" pitchFamily="34" charset="0"/>
              <a:buChar char="•"/>
            </a:pPr>
            <a:r>
              <a:rPr lang="ro-RO" sz="900" dirty="0" smtClean="0"/>
              <a:t>Evaluarea abilitații noastre de a servi clientul;</a:t>
            </a:r>
          </a:p>
          <a:p>
            <a:pPr marL="171450" lvl="0" indent="-171450" algn="just">
              <a:buFont typeface="Arial" panose="020B0604020202020204" pitchFamily="34" charset="0"/>
              <a:buChar char="•"/>
            </a:pPr>
            <a:r>
              <a:rPr lang="ro-RO" sz="900" dirty="0" smtClean="0"/>
              <a:t>Reevaluarea periodica a clienților pentru reținere.</a:t>
            </a:r>
            <a:endParaRPr lang="ro-RO" sz="900" dirty="0"/>
          </a:p>
        </p:txBody>
      </p:sp>
      <p:sp>
        <p:nvSpPr>
          <p:cNvPr id="7" name="object 8"/>
          <p:cNvSpPr txBox="1">
            <a:spLocks noGrp="1"/>
          </p:cNvSpPr>
          <p:nvPr>
            <p:ph type="sldNum" sz="quarter" idx="7"/>
          </p:nvPr>
        </p:nvSpPr>
        <p:spPr>
          <a:xfrm>
            <a:off x="6881621" y="10249937"/>
            <a:ext cx="163829" cy="115416"/>
          </a:xfrm>
          <a:prstGeom prst="rect">
            <a:avLst/>
          </a:prstGeom>
        </p:spPr>
        <p:txBody>
          <a:bodyPr vert="horz" wrap="square" lIns="0" tIns="0" rIns="0" bIns="0" rtlCol="0">
            <a:spAutoFit/>
          </a:bodyPr>
          <a:lstStyle/>
          <a:p>
            <a:pPr marL="25400">
              <a:lnSpc>
                <a:spcPts val="890"/>
              </a:lnSpc>
            </a:pPr>
            <a:r>
              <a:rPr lang="ru-RU" dirty="0"/>
              <a:t>9</a:t>
            </a:r>
            <a:endParaRPr lang="ro-RO" dirty="0"/>
          </a:p>
        </p:txBody>
      </p:sp>
      <p:sp>
        <p:nvSpPr>
          <p:cNvPr id="8" name="object 28"/>
          <p:cNvSpPr txBox="1">
            <a:spLocks noGrp="1"/>
          </p:cNvSpPr>
          <p:nvPr>
            <p:ph type="ftr" sz="quarter" idx="5"/>
          </p:nvPr>
        </p:nvSpPr>
        <p:spPr>
          <a:xfrm>
            <a:off x="5151286" y="10259958"/>
            <a:ext cx="1334706" cy="102592"/>
          </a:xfrm>
          <a:prstGeom prst="rect">
            <a:avLst/>
          </a:prstGeom>
        </p:spPr>
        <p:txBody>
          <a:bodyPr vert="horz" wrap="square" lIns="0" tIns="0" rIns="0" bIns="0" rtlCol="0">
            <a:spAutoFit/>
          </a:bodyPr>
          <a:lstStyle/>
          <a:p>
            <a:pPr marL="12700">
              <a:lnSpc>
                <a:spcPts val="790"/>
              </a:lnSpc>
            </a:pPr>
            <a:r>
              <a:rPr lang="ro-RO" spc="-15" dirty="0" smtClean="0"/>
              <a:t>Declarația de Transparenta </a:t>
            </a:r>
            <a:r>
              <a:rPr lang="ro-RO" spc="-25" dirty="0" smtClean="0"/>
              <a:t>2017</a:t>
            </a:r>
            <a:endParaRPr lang="ro-RO" spc="-25" dirty="0"/>
          </a:p>
        </p:txBody>
      </p:sp>
    </p:spTree>
    <p:extLst>
      <p:ext uri="{BB962C8B-B14F-4D97-AF65-F5344CB8AC3E}">
        <p14:creationId xmlns:p14="http://schemas.microsoft.com/office/powerpoint/2010/main" val="389126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TotalTime>
  <Words>4061</Words>
  <Application>Microsoft Office PowerPoint</Application>
  <PresentationFormat>Произвольный</PresentationFormat>
  <Paragraphs>494</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Gill Sans MT</vt:lpstr>
      <vt:lpstr>Lucida Sans</vt:lpstr>
      <vt:lpstr>Times New Roman</vt:lpstr>
      <vt:lpstr>Trebuchet MS</vt:lpstr>
      <vt:lpstr>Office Theme</vt:lpstr>
      <vt:lpstr>Презентация PowerPoint</vt:lpstr>
      <vt:lpstr>Cuprins</vt:lpstr>
      <vt:lpstr>Metodologie</vt:lpstr>
      <vt:lpstr>Moore Stephens International</vt:lpstr>
      <vt:lpstr>Valorile noastre</vt:lpstr>
      <vt:lpstr>Guvernanța și management</vt:lpstr>
      <vt:lpstr>Structura firmei</vt:lpstr>
      <vt:lpstr>Structura firmei</vt:lpstr>
      <vt:lpstr>Controlul calității</vt:lpstr>
      <vt:lpstr>Resurse umane</vt:lpstr>
      <vt:lpstr>Презентация PowerPoint</vt:lpstr>
      <vt:lpstr>Realizarea misiunii de audit</vt:lpstr>
      <vt:lpstr>Entități de interes și alte informații</vt:lpstr>
      <vt:lpstr>Declarația de independență</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DPS32744 Transparency report 2016.indd</dc:title>
  <dc:creator>Elena Paraschiv</dc:creator>
  <cp:lastModifiedBy>Valentina Fortuna</cp:lastModifiedBy>
  <cp:revision>83</cp:revision>
  <cp:lastPrinted>2018-04-27T13:51:25Z</cp:lastPrinted>
  <dcterms:created xsi:type="dcterms:W3CDTF">2017-03-30T11:34:28Z</dcterms:created>
  <dcterms:modified xsi:type="dcterms:W3CDTF">2018-05-02T12:58:53Z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2016-08-01T00:00:00Z</vt:filetime>
  </property>
  <property fmtid="{D5CDD505-2E9C-101B-9397-08002B2CF9AE}" pid="3" name="Creator">
    <vt:lpwstr>Adobe InDesign CC 2015 (Macintosh)</vt:lpwstr>
  </property>
  <property fmtid="{D5CDD505-2E9C-101B-9397-08002B2CF9AE}" pid="4" name="LastSaved">
    <vt:filetime>2017-03-30T00:00:00Z</vt:filetime>
  </property>
</Properties>
</file>